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54"/>
  </p:notesMasterIdLst>
  <p:sldIdLst>
    <p:sldId id="285" r:id="rId2"/>
    <p:sldId id="263" r:id="rId3"/>
    <p:sldId id="272" r:id="rId4"/>
    <p:sldId id="3428" r:id="rId5"/>
    <p:sldId id="273" r:id="rId6"/>
    <p:sldId id="264" r:id="rId7"/>
    <p:sldId id="258" r:id="rId8"/>
    <p:sldId id="274" r:id="rId9"/>
    <p:sldId id="278" r:id="rId10"/>
    <p:sldId id="279" r:id="rId11"/>
    <p:sldId id="280" r:id="rId12"/>
    <p:sldId id="267" r:id="rId13"/>
    <p:sldId id="270" r:id="rId14"/>
    <p:sldId id="259" r:id="rId15"/>
    <p:sldId id="268" r:id="rId16"/>
    <p:sldId id="269" r:id="rId17"/>
    <p:sldId id="271" r:id="rId18"/>
    <p:sldId id="3429" r:id="rId19"/>
    <p:sldId id="3414" r:id="rId20"/>
    <p:sldId id="3356" r:id="rId21"/>
    <p:sldId id="3327" r:id="rId22"/>
    <p:sldId id="3358" r:id="rId23"/>
    <p:sldId id="3383" r:id="rId24"/>
    <p:sldId id="3384" r:id="rId25"/>
    <p:sldId id="3313" r:id="rId26"/>
    <p:sldId id="3385" r:id="rId27"/>
    <p:sldId id="3386" r:id="rId28"/>
    <p:sldId id="3319" r:id="rId29"/>
    <p:sldId id="3413" r:id="rId30"/>
    <p:sldId id="3316" r:id="rId31"/>
    <p:sldId id="3325" r:id="rId32"/>
    <p:sldId id="3430" r:id="rId33"/>
    <p:sldId id="3420" r:id="rId34"/>
    <p:sldId id="3422" r:id="rId35"/>
    <p:sldId id="3423" r:id="rId36"/>
    <p:sldId id="3415" r:id="rId37"/>
    <p:sldId id="3416" r:id="rId38"/>
    <p:sldId id="3419" r:id="rId39"/>
    <p:sldId id="3417" r:id="rId40"/>
    <p:sldId id="3418" r:id="rId41"/>
    <p:sldId id="257" r:id="rId42"/>
    <p:sldId id="281" r:id="rId43"/>
    <p:sldId id="282" r:id="rId44"/>
    <p:sldId id="260" r:id="rId45"/>
    <p:sldId id="286" r:id="rId46"/>
    <p:sldId id="283" r:id="rId47"/>
    <p:sldId id="284" r:id="rId48"/>
    <p:sldId id="3424" r:id="rId49"/>
    <p:sldId id="3425" r:id="rId50"/>
    <p:sldId id="3426" r:id="rId51"/>
    <p:sldId id="3427" r:id="rId52"/>
    <p:sldId id="27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76200">
              <a:solidFill>
                <a:schemeClr val="accent4"/>
              </a:solidFill>
            </a:ln>
          </c:spPr>
          <c:dPt>
            <c:idx val="0"/>
            <c:bubble3D val="0"/>
            <c:spPr>
              <a:solidFill>
                <a:schemeClr val="accent1"/>
              </a:solidFill>
              <a:ln w="76200">
                <a:solidFill>
                  <a:schemeClr val="accent4"/>
                </a:solidFill>
              </a:ln>
              <a:effectLst/>
            </c:spPr>
            <c:extLst>
              <c:ext xmlns:c16="http://schemas.microsoft.com/office/drawing/2014/chart" uri="{C3380CC4-5D6E-409C-BE32-E72D297353CC}">
                <c16:uniqueId val="{00000001-D117-2644-B9FE-C6838A19C707}"/>
              </c:ext>
            </c:extLst>
          </c:dPt>
          <c:dPt>
            <c:idx val="1"/>
            <c:bubble3D val="0"/>
            <c:spPr>
              <a:solidFill>
                <a:schemeClr val="accent2"/>
              </a:solidFill>
              <a:ln w="76200">
                <a:solidFill>
                  <a:schemeClr val="accent4"/>
                </a:solidFill>
              </a:ln>
              <a:effectLst/>
            </c:spPr>
            <c:extLst>
              <c:ext xmlns:c16="http://schemas.microsoft.com/office/drawing/2014/chart" uri="{C3380CC4-5D6E-409C-BE32-E72D297353CC}">
                <c16:uniqueId val="{00000003-D117-2644-B9FE-C6838A19C707}"/>
              </c:ext>
            </c:extLst>
          </c:dPt>
          <c:dPt>
            <c:idx val="2"/>
            <c:bubble3D val="0"/>
            <c:spPr>
              <a:solidFill>
                <a:schemeClr val="accent3"/>
              </a:solidFill>
              <a:ln w="76200">
                <a:solidFill>
                  <a:schemeClr val="accent4"/>
                </a:solidFill>
              </a:ln>
              <a:effectLst/>
            </c:spPr>
            <c:extLst>
              <c:ext xmlns:c16="http://schemas.microsoft.com/office/drawing/2014/chart" uri="{C3380CC4-5D6E-409C-BE32-E72D297353CC}">
                <c16:uniqueId val="{00000005-D117-2644-B9FE-C6838A19C707}"/>
              </c:ext>
            </c:extLst>
          </c:dPt>
          <c:cat>
            <c:strRef>
              <c:f>Sheet1!$A$2:$A$4</c:f>
              <c:strCache>
                <c:ptCount val="3"/>
                <c:pt idx="0">
                  <c:v>TITLE 01</c:v>
                </c:pt>
                <c:pt idx="1">
                  <c:v>TITLE 02</c:v>
                </c:pt>
                <c:pt idx="2">
                  <c:v>TITLE 03</c:v>
                </c:pt>
              </c:strCache>
            </c:strRef>
          </c:cat>
          <c:val>
            <c:numRef>
              <c:f>Sheet1!$B$2:$B$4</c:f>
              <c:numCache>
                <c:formatCode>General</c:formatCode>
                <c:ptCount val="3"/>
                <c:pt idx="0">
                  <c:v>3</c:v>
                </c:pt>
                <c:pt idx="1">
                  <c:v>3</c:v>
                </c:pt>
                <c:pt idx="2">
                  <c:v>3</c:v>
                </c:pt>
              </c:numCache>
            </c:numRef>
          </c:val>
          <c:extLst>
            <c:ext xmlns:c16="http://schemas.microsoft.com/office/drawing/2014/chart" uri="{C3380CC4-5D6E-409C-BE32-E72D297353CC}">
              <c16:uniqueId val="{00000000-A6CA-E245-9EBF-4AF821E63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86274-3D48-4137-A720-93B7BA69E737}" type="doc">
      <dgm:prSet loTypeId="urn:microsoft.com/office/officeart/2005/8/layout/list1" loCatId="list" qsTypeId="urn:microsoft.com/office/officeart/2005/8/quickstyle/3d3" qsCatId="3D" csTypeId="urn:microsoft.com/office/officeart/2005/8/colors/colorful4" csCatId="colorful" phldr="1"/>
      <dgm:spPr/>
      <dgm:t>
        <a:bodyPr/>
        <a:lstStyle/>
        <a:p>
          <a:endParaRPr lang="en-IN"/>
        </a:p>
      </dgm:t>
    </dgm:pt>
    <dgm:pt modelId="{B7A76DF5-B9E5-4B67-87E5-CA1D56A2A2F9}">
      <dgm:prSet phldrT="[Text]" custT="1"/>
      <dgm:spPr/>
      <dgm:t>
        <a:bodyPr/>
        <a:lstStyle/>
        <a:p>
          <a:r>
            <a:rPr lang="en-IN" sz="2400" dirty="0">
              <a:solidFill>
                <a:schemeClr val="tx1"/>
              </a:solidFill>
            </a:rPr>
            <a:t>Businesses spend much on acquiring a client without calculating the COCA</a:t>
          </a:r>
        </a:p>
      </dgm:t>
    </dgm:pt>
    <dgm:pt modelId="{54A28DE7-11D1-44DF-BD5B-21A32ED77B6B}" type="parTrans" cxnId="{F5C4D022-2A21-452E-9E5D-6D62C079F870}">
      <dgm:prSet/>
      <dgm:spPr/>
      <dgm:t>
        <a:bodyPr/>
        <a:lstStyle/>
        <a:p>
          <a:endParaRPr lang="en-IN" sz="3600">
            <a:solidFill>
              <a:schemeClr val="tx1"/>
            </a:solidFill>
          </a:endParaRPr>
        </a:p>
      </dgm:t>
    </dgm:pt>
    <dgm:pt modelId="{9DFAF8BE-8144-4DF4-B4DA-788F441F3A8A}" type="sibTrans" cxnId="{F5C4D022-2A21-452E-9E5D-6D62C079F870}">
      <dgm:prSet/>
      <dgm:spPr/>
      <dgm:t>
        <a:bodyPr/>
        <a:lstStyle/>
        <a:p>
          <a:endParaRPr lang="en-IN" sz="3600">
            <a:solidFill>
              <a:schemeClr val="tx1"/>
            </a:solidFill>
          </a:endParaRPr>
        </a:p>
      </dgm:t>
    </dgm:pt>
    <dgm:pt modelId="{F35D2C56-A2BC-43D2-8503-4A4CA5C7F991}">
      <dgm:prSet phldrT="[Text]" custT="1"/>
      <dgm:spPr/>
      <dgm:t>
        <a:bodyPr/>
        <a:lstStyle/>
        <a:p>
          <a:r>
            <a:rPr lang="en-IN" sz="2400" dirty="0">
              <a:solidFill>
                <a:schemeClr val="tx1"/>
              </a:solidFill>
            </a:rPr>
            <a:t>Understand long-term relational value and hold your customers</a:t>
          </a:r>
        </a:p>
      </dgm:t>
    </dgm:pt>
    <dgm:pt modelId="{E41DDDF8-EAC9-4EE6-BDC2-0A5B661AD27A}" type="parTrans" cxnId="{2775DED1-F78B-4190-8F1B-6F8C9F79D1AA}">
      <dgm:prSet/>
      <dgm:spPr/>
      <dgm:t>
        <a:bodyPr/>
        <a:lstStyle/>
        <a:p>
          <a:endParaRPr lang="en-IN" sz="3600">
            <a:solidFill>
              <a:schemeClr val="tx1"/>
            </a:solidFill>
          </a:endParaRPr>
        </a:p>
      </dgm:t>
    </dgm:pt>
    <dgm:pt modelId="{2A835E53-C6DE-4EFD-A4AF-E198EBC241EB}" type="sibTrans" cxnId="{2775DED1-F78B-4190-8F1B-6F8C9F79D1AA}">
      <dgm:prSet/>
      <dgm:spPr/>
      <dgm:t>
        <a:bodyPr/>
        <a:lstStyle/>
        <a:p>
          <a:endParaRPr lang="en-IN" sz="3600">
            <a:solidFill>
              <a:schemeClr val="tx1"/>
            </a:solidFill>
          </a:endParaRPr>
        </a:p>
      </dgm:t>
    </dgm:pt>
    <dgm:pt modelId="{8018F834-0F24-4D5F-A067-30821923DCE9}">
      <dgm:prSet phldrT="[Text]" custT="1"/>
      <dgm:spPr/>
      <dgm:t>
        <a:bodyPr/>
        <a:lstStyle/>
        <a:p>
          <a:r>
            <a:rPr lang="en-IN" sz="2400" dirty="0">
              <a:solidFill>
                <a:schemeClr val="tx1"/>
              </a:solidFill>
            </a:rPr>
            <a:t>COCA - average cost of convincing a potential customer to use a product or service</a:t>
          </a:r>
        </a:p>
      </dgm:t>
    </dgm:pt>
    <dgm:pt modelId="{7D03A2C4-77F2-457A-9070-5BEFCF4AD10B}" type="parTrans" cxnId="{179706E8-6AAF-4BB1-A3FC-E6517DF17FC4}">
      <dgm:prSet/>
      <dgm:spPr/>
      <dgm:t>
        <a:bodyPr/>
        <a:lstStyle/>
        <a:p>
          <a:endParaRPr lang="en-IN" sz="3600">
            <a:solidFill>
              <a:schemeClr val="tx1"/>
            </a:solidFill>
          </a:endParaRPr>
        </a:p>
      </dgm:t>
    </dgm:pt>
    <dgm:pt modelId="{4EBD03C9-683D-4BD5-B293-B38D9294A7CD}" type="sibTrans" cxnId="{179706E8-6AAF-4BB1-A3FC-E6517DF17FC4}">
      <dgm:prSet/>
      <dgm:spPr/>
      <dgm:t>
        <a:bodyPr/>
        <a:lstStyle/>
        <a:p>
          <a:endParaRPr lang="en-IN" sz="3600">
            <a:solidFill>
              <a:schemeClr val="tx1"/>
            </a:solidFill>
          </a:endParaRPr>
        </a:p>
      </dgm:t>
    </dgm:pt>
    <dgm:pt modelId="{092C0889-06DE-4A62-8F2C-A9C14AEFA437}">
      <dgm:prSet phldrT="[Text]" custT="1"/>
      <dgm:spPr/>
      <dgm:t>
        <a:bodyPr/>
        <a:lstStyle/>
        <a:p>
          <a:r>
            <a:rPr lang="en-IN" sz="2400" dirty="0">
              <a:solidFill>
                <a:schemeClr val="tx1"/>
              </a:solidFill>
            </a:rPr>
            <a:t>Marketing + Advertisement + Sales </a:t>
          </a:r>
          <a:r>
            <a:rPr lang="en-IN" sz="2400" dirty="0">
              <a:solidFill>
                <a:schemeClr val="tx1"/>
              </a:solidFill>
              <a:sym typeface="Wingdings" panose="05000000000000000000" pitchFamily="2" charset="2"/>
            </a:rPr>
            <a:t> 1 crore</a:t>
          </a:r>
          <a:endParaRPr lang="en-IN" sz="2400" dirty="0">
            <a:solidFill>
              <a:schemeClr val="tx1"/>
            </a:solidFill>
          </a:endParaRPr>
        </a:p>
      </dgm:t>
    </dgm:pt>
    <dgm:pt modelId="{F639A7B9-BFF0-45F4-B029-D4B27FECF681}" type="parTrans" cxnId="{25A5237F-C199-4EA0-9D84-5942F96979A6}">
      <dgm:prSet/>
      <dgm:spPr/>
      <dgm:t>
        <a:bodyPr/>
        <a:lstStyle/>
        <a:p>
          <a:endParaRPr lang="en-IN" sz="3600">
            <a:solidFill>
              <a:schemeClr val="tx1"/>
            </a:solidFill>
          </a:endParaRPr>
        </a:p>
      </dgm:t>
    </dgm:pt>
    <dgm:pt modelId="{1A13728D-3526-47B8-A83D-7BF34E01B122}" type="sibTrans" cxnId="{25A5237F-C199-4EA0-9D84-5942F96979A6}">
      <dgm:prSet/>
      <dgm:spPr/>
      <dgm:t>
        <a:bodyPr/>
        <a:lstStyle/>
        <a:p>
          <a:endParaRPr lang="en-IN" sz="3600">
            <a:solidFill>
              <a:schemeClr val="tx1"/>
            </a:solidFill>
          </a:endParaRPr>
        </a:p>
      </dgm:t>
    </dgm:pt>
    <dgm:pt modelId="{D85BAC80-80DB-4E2C-B9FE-C375151B5C75}">
      <dgm:prSet phldrT="[Text]" custT="1"/>
      <dgm:spPr/>
      <dgm:t>
        <a:bodyPr/>
        <a:lstStyle/>
        <a:p>
          <a:r>
            <a:rPr lang="en-IN" sz="2400" dirty="0">
              <a:solidFill>
                <a:schemeClr val="tx1"/>
              </a:solidFill>
            </a:rPr>
            <a:t>More COCA good if recurring business model else keep it low</a:t>
          </a:r>
        </a:p>
      </dgm:t>
    </dgm:pt>
    <dgm:pt modelId="{27B99B83-5C09-4496-95B8-5366E34FCFDE}" type="parTrans" cxnId="{AEED9375-C2E5-47B9-A8BB-A6445AC30C3B}">
      <dgm:prSet/>
      <dgm:spPr/>
      <dgm:t>
        <a:bodyPr/>
        <a:lstStyle/>
        <a:p>
          <a:endParaRPr lang="en-IN" sz="3600">
            <a:solidFill>
              <a:schemeClr val="tx1"/>
            </a:solidFill>
          </a:endParaRPr>
        </a:p>
      </dgm:t>
    </dgm:pt>
    <dgm:pt modelId="{432CB5BC-40F4-4754-ABDE-CC02259CC338}" type="sibTrans" cxnId="{AEED9375-C2E5-47B9-A8BB-A6445AC30C3B}">
      <dgm:prSet/>
      <dgm:spPr/>
      <dgm:t>
        <a:bodyPr/>
        <a:lstStyle/>
        <a:p>
          <a:endParaRPr lang="en-IN" sz="3600">
            <a:solidFill>
              <a:schemeClr val="tx1"/>
            </a:solidFill>
          </a:endParaRPr>
        </a:p>
      </dgm:t>
    </dgm:pt>
    <dgm:pt modelId="{8B8C68BB-0A98-4117-B5C9-ADDF830F3ECA}">
      <dgm:prSet custT="1"/>
      <dgm:spPr/>
      <dgm:t>
        <a:bodyPr/>
        <a:lstStyle/>
        <a:p>
          <a:r>
            <a:rPr lang="en-IN" sz="2400" dirty="0">
              <a:solidFill>
                <a:schemeClr val="tx1"/>
              </a:solidFill>
              <a:sym typeface="Wingdings" panose="05000000000000000000" pitchFamily="2" charset="2"/>
            </a:rPr>
            <a:t>100 new customers</a:t>
          </a:r>
        </a:p>
      </dgm:t>
    </dgm:pt>
    <dgm:pt modelId="{A4941B31-2D46-46DC-A172-537876088D78}" type="parTrans" cxnId="{7561D8F7-8468-4A0C-ACB0-C10982751FAE}">
      <dgm:prSet/>
      <dgm:spPr/>
      <dgm:t>
        <a:bodyPr/>
        <a:lstStyle/>
        <a:p>
          <a:endParaRPr lang="en-IN" sz="3600">
            <a:solidFill>
              <a:schemeClr val="tx1"/>
            </a:solidFill>
          </a:endParaRPr>
        </a:p>
      </dgm:t>
    </dgm:pt>
    <dgm:pt modelId="{B2895C98-FDF0-428C-BDB6-80C130A052A7}" type="sibTrans" cxnId="{7561D8F7-8468-4A0C-ACB0-C10982751FAE}">
      <dgm:prSet/>
      <dgm:spPr/>
      <dgm:t>
        <a:bodyPr/>
        <a:lstStyle/>
        <a:p>
          <a:endParaRPr lang="en-IN" sz="3600">
            <a:solidFill>
              <a:schemeClr val="tx1"/>
            </a:solidFill>
          </a:endParaRPr>
        </a:p>
      </dgm:t>
    </dgm:pt>
    <dgm:pt modelId="{3254E2D9-40A5-451B-9436-FA06E8EF6F12}">
      <dgm:prSet custT="1"/>
      <dgm:spPr/>
      <dgm:t>
        <a:bodyPr/>
        <a:lstStyle/>
        <a:p>
          <a:r>
            <a:rPr lang="en-IN" sz="2400" dirty="0">
              <a:solidFill>
                <a:schemeClr val="tx1"/>
              </a:solidFill>
              <a:sym typeface="Wingdings" panose="05000000000000000000" pitchFamily="2" charset="2"/>
            </a:rPr>
            <a:t>COCA = 1 crore / 100 customers = 1 lakh</a:t>
          </a:r>
          <a:endParaRPr lang="en-IN" sz="2400" dirty="0">
            <a:solidFill>
              <a:schemeClr val="tx1"/>
            </a:solidFill>
          </a:endParaRPr>
        </a:p>
      </dgm:t>
    </dgm:pt>
    <dgm:pt modelId="{9D20EE8A-93CE-4EF5-BA7E-745EDFC30945}" type="parTrans" cxnId="{874C03B2-ABBD-44FA-AE07-7F1C02DAA3E0}">
      <dgm:prSet/>
      <dgm:spPr/>
      <dgm:t>
        <a:bodyPr/>
        <a:lstStyle/>
        <a:p>
          <a:endParaRPr lang="en-IN" sz="3600">
            <a:solidFill>
              <a:schemeClr val="tx1"/>
            </a:solidFill>
          </a:endParaRPr>
        </a:p>
      </dgm:t>
    </dgm:pt>
    <dgm:pt modelId="{6D011143-B3FF-4A5A-831F-721E6777FD6A}" type="sibTrans" cxnId="{874C03B2-ABBD-44FA-AE07-7F1C02DAA3E0}">
      <dgm:prSet/>
      <dgm:spPr/>
      <dgm:t>
        <a:bodyPr/>
        <a:lstStyle/>
        <a:p>
          <a:endParaRPr lang="en-IN" sz="3600">
            <a:solidFill>
              <a:schemeClr val="tx1"/>
            </a:solidFill>
          </a:endParaRPr>
        </a:p>
      </dgm:t>
    </dgm:pt>
    <dgm:pt modelId="{D572149D-4DD9-4324-97F7-181258F94E05}" type="pres">
      <dgm:prSet presAssocID="{60586274-3D48-4137-A720-93B7BA69E737}" presName="linear" presStyleCnt="0">
        <dgm:presLayoutVars>
          <dgm:dir/>
          <dgm:animLvl val="lvl"/>
          <dgm:resizeHandles val="exact"/>
        </dgm:presLayoutVars>
      </dgm:prSet>
      <dgm:spPr/>
    </dgm:pt>
    <dgm:pt modelId="{47A8F13D-734F-49D0-9C68-56BCA309B45C}" type="pres">
      <dgm:prSet presAssocID="{B7A76DF5-B9E5-4B67-87E5-CA1D56A2A2F9}" presName="parentLin" presStyleCnt="0"/>
      <dgm:spPr/>
    </dgm:pt>
    <dgm:pt modelId="{C99D906D-6B40-4B91-B9A7-529A85845FF4}" type="pres">
      <dgm:prSet presAssocID="{B7A76DF5-B9E5-4B67-87E5-CA1D56A2A2F9}" presName="parentLeftMargin" presStyleLbl="node1" presStyleIdx="0" presStyleCnt="7"/>
      <dgm:spPr/>
    </dgm:pt>
    <dgm:pt modelId="{C81B5D6E-7507-4DC1-8EE0-E2683B529156}" type="pres">
      <dgm:prSet presAssocID="{B7A76DF5-B9E5-4B67-87E5-CA1D56A2A2F9}" presName="parentText" presStyleLbl="node1" presStyleIdx="0" presStyleCnt="7" custScaleX="142857">
        <dgm:presLayoutVars>
          <dgm:chMax val="0"/>
          <dgm:bulletEnabled val="1"/>
        </dgm:presLayoutVars>
      </dgm:prSet>
      <dgm:spPr/>
    </dgm:pt>
    <dgm:pt modelId="{F4AE61C3-8FA0-423F-ACDC-6678948B0035}" type="pres">
      <dgm:prSet presAssocID="{B7A76DF5-B9E5-4B67-87E5-CA1D56A2A2F9}" presName="negativeSpace" presStyleCnt="0"/>
      <dgm:spPr/>
    </dgm:pt>
    <dgm:pt modelId="{3DF179D7-B370-499F-AE01-C0292F8A75A3}" type="pres">
      <dgm:prSet presAssocID="{B7A76DF5-B9E5-4B67-87E5-CA1D56A2A2F9}" presName="childText" presStyleLbl="conFgAcc1" presStyleIdx="0" presStyleCnt="7">
        <dgm:presLayoutVars>
          <dgm:bulletEnabled val="1"/>
        </dgm:presLayoutVars>
        <dgm:style>
          <a:lnRef idx="0">
            <a:scrgbClr r="0" g="0" b="0"/>
          </a:lnRef>
          <a:fillRef idx="0">
            <a:scrgbClr r="0" g="0" b="0"/>
          </a:fillRef>
          <a:effectRef idx="0">
            <a:scrgbClr r="0" g="0" b="0"/>
          </a:effectRef>
          <a:fontRef idx="minor">
            <a:schemeClr val="lt1"/>
          </a:fontRef>
        </dgm:style>
      </dgm:prSet>
      <dgm:spPr>
        <a:solidFill>
          <a:schemeClr val="dk1"/>
        </a:solidFill>
        <a:ln>
          <a:noFill/>
        </a:ln>
      </dgm:spPr>
    </dgm:pt>
    <dgm:pt modelId="{7FE4C8DF-C205-48A1-A072-06FA44B32F71}" type="pres">
      <dgm:prSet presAssocID="{9DFAF8BE-8144-4DF4-B4DA-788F441F3A8A}" presName="spaceBetweenRectangles" presStyleCnt="0"/>
      <dgm:spPr/>
    </dgm:pt>
    <dgm:pt modelId="{07D865BD-9915-4EB5-AFE1-4D1F9089F978}" type="pres">
      <dgm:prSet presAssocID="{8018F834-0F24-4D5F-A067-30821923DCE9}" presName="parentLin" presStyleCnt="0"/>
      <dgm:spPr/>
    </dgm:pt>
    <dgm:pt modelId="{10C13863-F120-458F-A91A-6CF9A91B2851}" type="pres">
      <dgm:prSet presAssocID="{8018F834-0F24-4D5F-A067-30821923DCE9}" presName="parentLeftMargin" presStyleLbl="node1" presStyleIdx="0" presStyleCnt="7"/>
      <dgm:spPr/>
    </dgm:pt>
    <dgm:pt modelId="{3F7BF30E-FB7B-472F-B4E4-12E8BB8E4E0E}" type="pres">
      <dgm:prSet presAssocID="{8018F834-0F24-4D5F-A067-30821923DCE9}" presName="parentText" presStyleLbl="node1" presStyleIdx="1" presStyleCnt="7" custScaleX="157296">
        <dgm:presLayoutVars>
          <dgm:chMax val="0"/>
          <dgm:bulletEnabled val="1"/>
        </dgm:presLayoutVars>
      </dgm:prSet>
      <dgm:spPr/>
    </dgm:pt>
    <dgm:pt modelId="{53F7951B-45C9-4580-AD87-DEB0F6A04723}" type="pres">
      <dgm:prSet presAssocID="{8018F834-0F24-4D5F-A067-30821923DCE9}" presName="negativeSpace" presStyleCnt="0"/>
      <dgm:spPr/>
    </dgm:pt>
    <dgm:pt modelId="{FE476D44-9E31-4988-B619-FB62DDEAE6E4}" type="pres">
      <dgm:prSet presAssocID="{8018F834-0F24-4D5F-A067-30821923DCE9}" presName="childText" presStyleLbl="conFgAcc1" presStyleIdx="1"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B637FA23-7705-43C9-9814-ACFEFDD5DF19}" type="pres">
      <dgm:prSet presAssocID="{4EBD03C9-683D-4BD5-B293-B38D9294A7CD}" presName="spaceBetweenRectangles" presStyleCnt="0"/>
      <dgm:spPr/>
    </dgm:pt>
    <dgm:pt modelId="{096FFFED-FA9E-4772-A9D3-33B5F4C60A27}" type="pres">
      <dgm:prSet presAssocID="{092C0889-06DE-4A62-8F2C-A9C14AEFA437}" presName="parentLin" presStyleCnt="0"/>
      <dgm:spPr/>
    </dgm:pt>
    <dgm:pt modelId="{30BAF572-FB23-4565-9BCD-3A7CAA82C119}" type="pres">
      <dgm:prSet presAssocID="{092C0889-06DE-4A62-8F2C-A9C14AEFA437}" presName="parentLeftMargin" presStyleLbl="node1" presStyleIdx="1" presStyleCnt="7"/>
      <dgm:spPr/>
    </dgm:pt>
    <dgm:pt modelId="{0225F0BC-7DE4-4626-9F25-AE7808998287}" type="pres">
      <dgm:prSet presAssocID="{092C0889-06DE-4A62-8F2C-A9C14AEFA437}" presName="parentText" presStyleLbl="node1" presStyleIdx="2" presStyleCnt="7" custScaleX="142857">
        <dgm:presLayoutVars>
          <dgm:chMax val="0"/>
          <dgm:bulletEnabled val="1"/>
        </dgm:presLayoutVars>
      </dgm:prSet>
      <dgm:spPr/>
    </dgm:pt>
    <dgm:pt modelId="{401092D9-0701-42F1-86D5-DDCC1CC40489}" type="pres">
      <dgm:prSet presAssocID="{092C0889-06DE-4A62-8F2C-A9C14AEFA437}" presName="negativeSpace" presStyleCnt="0"/>
      <dgm:spPr/>
    </dgm:pt>
    <dgm:pt modelId="{D9CF5D10-74BD-40CF-B27E-2ACD64971C47}" type="pres">
      <dgm:prSet presAssocID="{092C0889-06DE-4A62-8F2C-A9C14AEFA437}" presName="childText" presStyleLbl="conFgAcc1" presStyleIdx="2"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ABB3E1DB-926D-4CD2-9BCD-A8815503EB74}" type="pres">
      <dgm:prSet presAssocID="{1A13728D-3526-47B8-A83D-7BF34E01B122}" presName="spaceBetweenRectangles" presStyleCnt="0"/>
      <dgm:spPr/>
    </dgm:pt>
    <dgm:pt modelId="{9DC20F41-FB79-4A74-B97C-BEAD6FDE59A6}" type="pres">
      <dgm:prSet presAssocID="{8B8C68BB-0A98-4117-B5C9-ADDF830F3ECA}" presName="parentLin" presStyleCnt="0"/>
      <dgm:spPr/>
    </dgm:pt>
    <dgm:pt modelId="{4207E51E-6279-4235-8C3F-99E892358504}" type="pres">
      <dgm:prSet presAssocID="{8B8C68BB-0A98-4117-B5C9-ADDF830F3ECA}" presName="parentLeftMargin" presStyleLbl="node1" presStyleIdx="2" presStyleCnt="7"/>
      <dgm:spPr/>
    </dgm:pt>
    <dgm:pt modelId="{F9402EDC-9BF8-4812-A831-28FE9148A79D}" type="pres">
      <dgm:prSet presAssocID="{8B8C68BB-0A98-4117-B5C9-ADDF830F3ECA}" presName="parentText" presStyleLbl="node1" presStyleIdx="3" presStyleCnt="7" custScaleX="142857">
        <dgm:presLayoutVars>
          <dgm:chMax val="0"/>
          <dgm:bulletEnabled val="1"/>
        </dgm:presLayoutVars>
      </dgm:prSet>
      <dgm:spPr/>
    </dgm:pt>
    <dgm:pt modelId="{221EA614-A689-450F-9825-9161E7D6DF6D}" type="pres">
      <dgm:prSet presAssocID="{8B8C68BB-0A98-4117-B5C9-ADDF830F3ECA}" presName="negativeSpace" presStyleCnt="0"/>
      <dgm:spPr/>
    </dgm:pt>
    <dgm:pt modelId="{DE35E04F-B708-4FAB-BB8A-CD14CDA2C179}" type="pres">
      <dgm:prSet presAssocID="{8B8C68BB-0A98-4117-B5C9-ADDF830F3ECA}" presName="childText" presStyleLbl="conFgAcc1" presStyleIdx="3"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166128D6-50AD-4462-9BF0-B34A2C615D00}" type="pres">
      <dgm:prSet presAssocID="{B2895C98-FDF0-428C-BDB6-80C130A052A7}" presName="spaceBetweenRectangles" presStyleCnt="0"/>
      <dgm:spPr/>
    </dgm:pt>
    <dgm:pt modelId="{873C1B6B-5557-4A2F-A5EE-1A17C7E54135}" type="pres">
      <dgm:prSet presAssocID="{3254E2D9-40A5-451B-9436-FA06E8EF6F12}" presName="parentLin" presStyleCnt="0"/>
      <dgm:spPr/>
    </dgm:pt>
    <dgm:pt modelId="{C7F6CFD5-A35B-4ADD-ABC8-9123D975C192}" type="pres">
      <dgm:prSet presAssocID="{3254E2D9-40A5-451B-9436-FA06E8EF6F12}" presName="parentLeftMargin" presStyleLbl="node1" presStyleIdx="3" presStyleCnt="7"/>
      <dgm:spPr/>
    </dgm:pt>
    <dgm:pt modelId="{84475748-C1C8-44AF-9A44-39742B405D13}" type="pres">
      <dgm:prSet presAssocID="{3254E2D9-40A5-451B-9436-FA06E8EF6F12}" presName="parentText" presStyleLbl="node1" presStyleIdx="4" presStyleCnt="7" custScaleX="142857">
        <dgm:presLayoutVars>
          <dgm:chMax val="0"/>
          <dgm:bulletEnabled val="1"/>
        </dgm:presLayoutVars>
      </dgm:prSet>
      <dgm:spPr/>
    </dgm:pt>
    <dgm:pt modelId="{6D223FBE-749A-4C0F-975C-68DD883302F7}" type="pres">
      <dgm:prSet presAssocID="{3254E2D9-40A5-451B-9436-FA06E8EF6F12}" presName="negativeSpace" presStyleCnt="0"/>
      <dgm:spPr/>
    </dgm:pt>
    <dgm:pt modelId="{B45E663D-7DC4-4D32-BDA4-CE594AC16DEC}" type="pres">
      <dgm:prSet presAssocID="{3254E2D9-40A5-451B-9436-FA06E8EF6F12}" presName="childText" presStyleLbl="conFgAcc1" presStyleIdx="4"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456AE803-DC3D-498C-A770-D29F5EFAA6AB}" type="pres">
      <dgm:prSet presAssocID="{6D011143-B3FF-4A5A-831F-721E6777FD6A}" presName="spaceBetweenRectangles" presStyleCnt="0"/>
      <dgm:spPr/>
    </dgm:pt>
    <dgm:pt modelId="{DC9AFECE-77D0-4CDE-9DA0-CD634573922B}" type="pres">
      <dgm:prSet presAssocID="{D85BAC80-80DB-4E2C-B9FE-C375151B5C75}" presName="parentLin" presStyleCnt="0"/>
      <dgm:spPr/>
    </dgm:pt>
    <dgm:pt modelId="{DC6FF96E-B951-433E-AAE6-409C152891B2}" type="pres">
      <dgm:prSet presAssocID="{D85BAC80-80DB-4E2C-B9FE-C375151B5C75}" presName="parentLeftMargin" presStyleLbl="node1" presStyleIdx="4" presStyleCnt="7"/>
      <dgm:spPr/>
    </dgm:pt>
    <dgm:pt modelId="{430C0F85-C879-4516-B1B3-C5EB973BF5FC}" type="pres">
      <dgm:prSet presAssocID="{D85BAC80-80DB-4E2C-B9FE-C375151B5C75}" presName="parentText" presStyleLbl="node1" presStyleIdx="5" presStyleCnt="7" custScaleX="142857">
        <dgm:presLayoutVars>
          <dgm:chMax val="0"/>
          <dgm:bulletEnabled val="1"/>
        </dgm:presLayoutVars>
      </dgm:prSet>
      <dgm:spPr/>
    </dgm:pt>
    <dgm:pt modelId="{78B1701E-8142-493F-90DA-B93351B32E74}" type="pres">
      <dgm:prSet presAssocID="{D85BAC80-80DB-4E2C-B9FE-C375151B5C75}" presName="negativeSpace" presStyleCnt="0"/>
      <dgm:spPr/>
    </dgm:pt>
    <dgm:pt modelId="{CFE598BD-5DA9-4D2D-9B94-5F52ADDAF9C0}" type="pres">
      <dgm:prSet presAssocID="{D85BAC80-80DB-4E2C-B9FE-C375151B5C75}" presName="childText" presStyleLbl="conFgAcc1" presStyleIdx="5" presStyleCnt="7" custLinFactNeighborX="0" custLinFactNeighborY="11759">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0E9C7611-D85C-4EF1-B9EF-1E7F53806718}" type="pres">
      <dgm:prSet presAssocID="{432CB5BC-40F4-4754-ABDE-CC02259CC338}" presName="spaceBetweenRectangles" presStyleCnt="0"/>
      <dgm:spPr/>
    </dgm:pt>
    <dgm:pt modelId="{B61B987C-6B45-4C58-A875-7443A4EC99C2}" type="pres">
      <dgm:prSet presAssocID="{F35D2C56-A2BC-43D2-8503-4A4CA5C7F991}" presName="parentLin" presStyleCnt="0"/>
      <dgm:spPr/>
    </dgm:pt>
    <dgm:pt modelId="{72F9FD13-A9B8-4248-A417-0339815AC629}" type="pres">
      <dgm:prSet presAssocID="{F35D2C56-A2BC-43D2-8503-4A4CA5C7F991}" presName="parentLeftMargin" presStyleLbl="node1" presStyleIdx="5" presStyleCnt="7"/>
      <dgm:spPr/>
    </dgm:pt>
    <dgm:pt modelId="{A74DD44E-63D8-4702-A7A9-1A22023EBA20}" type="pres">
      <dgm:prSet presAssocID="{F35D2C56-A2BC-43D2-8503-4A4CA5C7F991}" presName="parentText" presStyleLbl="node1" presStyleIdx="6" presStyleCnt="7" custScaleX="142857">
        <dgm:presLayoutVars>
          <dgm:chMax val="0"/>
          <dgm:bulletEnabled val="1"/>
        </dgm:presLayoutVars>
      </dgm:prSet>
      <dgm:spPr/>
    </dgm:pt>
    <dgm:pt modelId="{4F532507-1F5A-4B57-A86D-DEF42973DF21}" type="pres">
      <dgm:prSet presAssocID="{F35D2C56-A2BC-43D2-8503-4A4CA5C7F991}" presName="negativeSpace" presStyleCnt="0"/>
      <dgm:spPr/>
    </dgm:pt>
    <dgm:pt modelId="{8B7E805D-DE46-4B9E-8B91-7FA1826790AE}" type="pres">
      <dgm:prSet presAssocID="{F35D2C56-A2BC-43D2-8503-4A4CA5C7F991}" presName="childText" presStyleLbl="conFgAcc1" presStyleIdx="6"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Lst>
  <dgm:cxnLst>
    <dgm:cxn modelId="{C51F8505-5252-402A-AF07-EB520047D8F5}" type="presOf" srcId="{3254E2D9-40A5-451B-9436-FA06E8EF6F12}" destId="{84475748-C1C8-44AF-9A44-39742B405D13}" srcOrd="1" destOrd="0" presId="urn:microsoft.com/office/officeart/2005/8/layout/list1"/>
    <dgm:cxn modelId="{7DAE0C0A-F6C1-40BD-B7B6-155DD49E4561}" type="presOf" srcId="{F35D2C56-A2BC-43D2-8503-4A4CA5C7F991}" destId="{72F9FD13-A9B8-4248-A417-0339815AC629}" srcOrd="0" destOrd="0" presId="urn:microsoft.com/office/officeart/2005/8/layout/list1"/>
    <dgm:cxn modelId="{F5C4D022-2A21-452E-9E5D-6D62C079F870}" srcId="{60586274-3D48-4137-A720-93B7BA69E737}" destId="{B7A76DF5-B9E5-4B67-87E5-CA1D56A2A2F9}" srcOrd="0" destOrd="0" parTransId="{54A28DE7-11D1-44DF-BD5B-21A32ED77B6B}" sibTransId="{9DFAF8BE-8144-4DF4-B4DA-788F441F3A8A}"/>
    <dgm:cxn modelId="{3F869B27-27BC-4920-A77B-9812638C16B5}" type="presOf" srcId="{092C0889-06DE-4A62-8F2C-A9C14AEFA437}" destId="{0225F0BC-7DE4-4626-9F25-AE7808998287}" srcOrd="1" destOrd="0" presId="urn:microsoft.com/office/officeart/2005/8/layout/list1"/>
    <dgm:cxn modelId="{9C48C139-D3C7-4940-91C9-976DDBC5A954}" type="presOf" srcId="{D85BAC80-80DB-4E2C-B9FE-C375151B5C75}" destId="{DC6FF96E-B951-433E-AAE6-409C152891B2}" srcOrd="0" destOrd="0" presId="urn:microsoft.com/office/officeart/2005/8/layout/list1"/>
    <dgm:cxn modelId="{AEED9375-C2E5-47B9-A8BB-A6445AC30C3B}" srcId="{60586274-3D48-4137-A720-93B7BA69E737}" destId="{D85BAC80-80DB-4E2C-B9FE-C375151B5C75}" srcOrd="5" destOrd="0" parTransId="{27B99B83-5C09-4496-95B8-5366E34FCFDE}" sibTransId="{432CB5BC-40F4-4754-ABDE-CC02259CC338}"/>
    <dgm:cxn modelId="{DAC96E56-71DE-4A9D-99A2-030315118D89}" type="presOf" srcId="{3254E2D9-40A5-451B-9436-FA06E8EF6F12}" destId="{C7F6CFD5-A35B-4ADD-ABC8-9123D975C192}" srcOrd="0" destOrd="0" presId="urn:microsoft.com/office/officeart/2005/8/layout/list1"/>
    <dgm:cxn modelId="{E08D4C79-62EF-4558-9CED-4DA2DA7CBA00}" type="presOf" srcId="{B7A76DF5-B9E5-4B67-87E5-CA1D56A2A2F9}" destId="{C81B5D6E-7507-4DC1-8EE0-E2683B529156}" srcOrd="1" destOrd="0" presId="urn:microsoft.com/office/officeart/2005/8/layout/list1"/>
    <dgm:cxn modelId="{25A5237F-C199-4EA0-9D84-5942F96979A6}" srcId="{60586274-3D48-4137-A720-93B7BA69E737}" destId="{092C0889-06DE-4A62-8F2C-A9C14AEFA437}" srcOrd="2" destOrd="0" parTransId="{F639A7B9-BFF0-45F4-B029-D4B27FECF681}" sibTransId="{1A13728D-3526-47B8-A83D-7BF34E01B122}"/>
    <dgm:cxn modelId="{40841C82-4D6C-4F04-B59F-5696CBF786F2}" type="presOf" srcId="{8018F834-0F24-4D5F-A067-30821923DCE9}" destId="{10C13863-F120-458F-A91A-6CF9A91B2851}" srcOrd="0" destOrd="0" presId="urn:microsoft.com/office/officeart/2005/8/layout/list1"/>
    <dgm:cxn modelId="{82C9828C-3031-4952-948A-705F89A5084E}" type="presOf" srcId="{8018F834-0F24-4D5F-A067-30821923DCE9}" destId="{3F7BF30E-FB7B-472F-B4E4-12E8BB8E4E0E}" srcOrd="1" destOrd="0" presId="urn:microsoft.com/office/officeart/2005/8/layout/list1"/>
    <dgm:cxn modelId="{2DC3AFA0-09DC-40F5-A683-6D783673DDD7}" type="presOf" srcId="{D85BAC80-80DB-4E2C-B9FE-C375151B5C75}" destId="{430C0F85-C879-4516-B1B3-C5EB973BF5FC}" srcOrd="1" destOrd="0" presId="urn:microsoft.com/office/officeart/2005/8/layout/list1"/>
    <dgm:cxn modelId="{9257C7A2-FC76-4EB5-8740-7DFDF0210B1D}" type="presOf" srcId="{60586274-3D48-4137-A720-93B7BA69E737}" destId="{D572149D-4DD9-4324-97F7-181258F94E05}" srcOrd="0" destOrd="0" presId="urn:microsoft.com/office/officeart/2005/8/layout/list1"/>
    <dgm:cxn modelId="{922F98AF-24A0-44EB-B62D-FE2BC9B2F4A1}" type="presOf" srcId="{092C0889-06DE-4A62-8F2C-A9C14AEFA437}" destId="{30BAF572-FB23-4565-9BCD-3A7CAA82C119}" srcOrd="0" destOrd="0" presId="urn:microsoft.com/office/officeart/2005/8/layout/list1"/>
    <dgm:cxn modelId="{874C03B2-ABBD-44FA-AE07-7F1C02DAA3E0}" srcId="{60586274-3D48-4137-A720-93B7BA69E737}" destId="{3254E2D9-40A5-451B-9436-FA06E8EF6F12}" srcOrd="4" destOrd="0" parTransId="{9D20EE8A-93CE-4EF5-BA7E-745EDFC30945}" sibTransId="{6D011143-B3FF-4A5A-831F-721E6777FD6A}"/>
    <dgm:cxn modelId="{D28877B8-9CF0-4647-901C-CF62173BA597}" type="presOf" srcId="{B7A76DF5-B9E5-4B67-87E5-CA1D56A2A2F9}" destId="{C99D906D-6B40-4B91-B9A7-529A85845FF4}" srcOrd="0" destOrd="0" presId="urn:microsoft.com/office/officeart/2005/8/layout/list1"/>
    <dgm:cxn modelId="{2775DED1-F78B-4190-8F1B-6F8C9F79D1AA}" srcId="{60586274-3D48-4137-A720-93B7BA69E737}" destId="{F35D2C56-A2BC-43D2-8503-4A4CA5C7F991}" srcOrd="6" destOrd="0" parTransId="{E41DDDF8-EAC9-4EE6-BDC2-0A5B661AD27A}" sibTransId="{2A835E53-C6DE-4EFD-A4AF-E198EBC241EB}"/>
    <dgm:cxn modelId="{BB242CE2-19CE-4CE9-BF02-26A7FA2A514D}" type="presOf" srcId="{8B8C68BB-0A98-4117-B5C9-ADDF830F3ECA}" destId="{F9402EDC-9BF8-4812-A831-28FE9148A79D}" srcOrd="1" destOrd="0" presId="urn:microsoft.com/office/officeart/2005/8/layout/list1"/>
    <dgm:cxn modelId="{179706E8-6AAF-4BB1-A3FC-E6517DF17FC4}" srcId="{60586274-3D48-4137-A720-93B7BA69E737}" destId="{8018F834-0F24-4D5F-A067-30821923DCE9}" srcOrd="1" destOrd="0" parTransId="{7D03A2C4-77F2-457A-9070-5BEFCF4AD10B}" sibTransId="{4EBD03C9-683D-4BD5-B293-B38D9294A7CD}"/>
    <dgm:cxn modelId="{831D5AEC-C363-4E3C-8EE4-8815A9FEB94C}" type="presOf" srcId="{F35D2C56-A2BC-43D2-8503-4A4CA5C7F991}" destId="{A74DD44E-63D8-4702-A7A9-1A22023EBA20}" srcOrd="1" destOrd="0" presId="urn:microsoft.com/office/officeart/2005/8/layout/list1"/>
    <dgm:cxn modelId="{7561D8F7-8468-4A0C-ACB0-C10982751FAE}" srcId="{60586274-3D48-4137-A720-93B7BA69E737}" destId="{8B8C68BB-0A98-4117-B5C9-ADDF830F3ECA}" srcOrd="3" destOrd="0" parTransId="{A4941B31-2D46-46DC-A172-537876088D78}" sibTransId="{B2895C98-FDF0-428C-BDB6-80C130A052A7}"/>
    <dgm:cxn modelId="{851EAFFB-1628-4128-A135-AC171553C068}" type="presOf" srcId="{8B8C68BB-0A98-4117-B5C9-ADDF830F3ECA}" destId="{4207E51E-6279-4235-8C3F-99E892358504}" srcOrd="0" destOrd="0" presId="urn:microsoft.com/office/officeart/2005/8/layout/list1"/>
    <dgm:cxn modelId="{D18B8D51-AA95-48CE-8872-DFB05156981C}" type="presParOf" srcId="{D572149D-4DD9-4324-97F7-181258F94E05}" destId="{47A8F13D-734F-49D0-9C68-56BCA309B45C}" srcOrd="0" destOrd="0" presId="urn:microsoft.com/office/officeart/2005/8/layout/list1"/>
    <dgm:cxn modelId="{F67C3526-72E7-45FC-AD96-CE5C54775799}" type="presParOf" srcId="{47A8F13D-734F-49D0-9C68-56BCA309B45C}" destId="{C99D906D-6B40-4B91-B9A7-529A85845FF4}" srcOrd="0" destOrd="0" presId="urn:microsoft.com/office/officeart/2005/8/layout/list1"/>
    <dgm:cxn modelId="{CCEAA089-7A6C-42BA-874D-84CFE2DBF588}" type="presParOf" srcId="{47A8F13D-734F-49D0-9C68-56BCA309B45C}" destId="{C81B5D6E-7507-4DC1-8EE0-E2683B529156}" srcOrd="1" destOrd="0" presId="urn:microsoft.com/office/officeart/2005/8/layout/list1"/>
    <dgm:cxn modelId="{C8B72530-2586-4728-8B75-AD2750ACF0F7}" type="presParOf" srcId="{D572149D-4DD9-4324-97F7-181258F94E05}" destId="{F4AE61C3-8FA0-423F-ACDC-6678948B0035}" srcOrd="1" destOrd="0" presId="urn:microsoft.com/office/officeart/2005/8/layout/list1"/>
    <dgm:cxn modelId="{D2BE089A-2559-4579-8EEA-4311CF8762C0}" type="presParOf" srcId="{D572149D-4DD9-4324-97F7-181258F94E05}" destId="{3DF179D7-B370-499F-AE01-C0292F8A75A3}" srcOrd="2" destOrd="0" presId="urn:microsoft.com/office/officeart/2005/8/layout/list1"/>
    <dgm:cxn modelId="{AC356CBE-8893-41D8-AC8F-48E92D94B11E}" type="presParOf" srcId="{D572149D-4DD9-4324-97F7-181258F94E05}" destId="{7FE4C8DF-C205-48A1-A072-06FA44B32F71}" srcOrd="3" destOrd="0" presId="urn:microsoft.com/office/officeart/2005/8/layout/list1"/>
    <dgm:cxn modelId="{A51E7E73-EEF4-491C-A8C6-E31BC2690B23}" type="presParOf" srcId="{D572149D-4DD9-4324-97F7-181258F94E05}" destId="{07D865BD-9915-4EB5-AFE1-4D1F9089F978}" srcOrd="4" destOrd="0" presId="urn:microsoft.com/office/officeart/2005/8/layout/list1"/>
    <dgm:cxn modelId="{3F25F907-040E-45E5-9DFB-E89D9DD2D079}" type="presParOf" srcId="{07D865BD-9915-4EB5-AFE1-4D1F9089F978}" destId="{10C13863-F120-458F-A91A-6CF9A91B2851}" srcOrd="0" destOrd="0" presId="urn:microsoft.com/office/officeart/2005/8/layout/list1"/>
    <dgm:cxn modelId="{DE7DF78A-5F9A-46AB-9D51-B04472591926}" type="presParOf" srcId="{07D865BD-9915-4EB5-AFE1-4D1F9089F978}" destId="{3F7BF30E-FB7B-472F-B4E4-12E8BB8E4E0E}" srcOrd="1" destOrd="0" presId="urn:microsoft.com/office/officeart/2005/8/layout/list1"/>
    <dgm:cxn modelId="{2DC75C2A-D128-4C3D-AFC3-74CC299C0C19}" type="presParOf" srcId="{D572149D-4DD9-4324-97F7-181258F94E05}" destId="{53F7951B-45C9-4580-AD87-DEB0F6A04723}" srcOrd="5" destOrd="0" presId="urn:microsoft.com/office/officeart/2005/8/layout/list1"/>
    <dgm:cxn modelId="{48598997-7859-4352-B6A2-49C6806D7B3D}" type="presParOf" srcId="{D572149D-4DD9-4324-97F7-181258F94E05}" destId="{FE476D44-9E31-4988-B619-FB62DDEAE6E4}" srcOrd="6" destOrd="0" presId="urn:microsoft.com/office/officeart/2005/8/layout/list1"/>
    <dgm:cxn modelId="{4E846F7A-A190-48C3-8C54-83783CD31CBE}" type="presParOf" srcId="{D572149D-4DD9-4324-97F7-181258F94E05}" destId="{B637FA23-7705-43C9-9814-ACFEFDD5DF19}" srcOrd="7" destOrd="0" presId="urn:microsoft.com/office/officeart/2005/8/layout/list1"/>
    <dgm:cxn modelId="{7522B507-1480-4469-B221-25189F36A72B}" type="presParOf" srcId="{D572149D-4DD9-4324-97F7-181258F94E05}" destId="{096FFFED-FA9E-4772-A9D3-33B5F4C60A27}" srcOrd="8" destOrd="0" presId="urn:microsoft.com/office/officeart/2005/8/layout/list1"/>
    <dgm:cxn modelId="{6742DB06-5966-4D58-A34B-5F1A8B3AE373}" type="presParOf" srcId="{096FFFED-FA9E-4772-A9D3-33B5F4C60A27}" destId="{30BAF572-FB23-4565-9BCD-3A7CAA82C119}" srcOrd="0" destOrd="0" presId="urn:microsoft.com/office/officeart/2005/8/layout/list1"/>
    <dgm:cxn modelId="{4B6B74B5-1051-4595-A060-34C1123D4947}" type="presParOf" srcId="{096FFFED-FA9E-4772-A9D3-33B5F4C60A27}" destId="{0225F0BC-7DE4-4626-9F25-AE7808998287}" srcOrd="1" destOrd="0" presId="urn:microsoft.com/office/officeart/2005/8/layout/list1"/>
    <dgm:cxn modelId="{2EB7E179-9AB2-497F-8FEB-1D85C806626B}" type="presParOf" srcId="{D572149D-4DD9-4324-97F7-181258F94E05}" destId="{401092D9-0701-42F1-86D5-DDCC1CC40489}" srcOrd="9" destOrd="0" presId="urn:microsoft.com/office/officeart/2005/8/layout/list1"/>
    <dgm:cxn modelId="{20F57BBC-3ABC-4EB8-969B-09BB196E12AA}" type="presParOf" srcId="{D572149D-4DD9-4324-97F7-181258F94E05}" destId="{D9CF5D10-74BD-40CF-B27E-2ACD64971C47}" srcOrd="10" destOrd="0" presId="urn:microsoft.com/office/officeart/2005/8/layout/list1"/>
    <dgm:cxn modelId="{FDAF88FE-A00F-4C13-BF6D-1AAE3A1D7472}" type="presParOf" srcId="{D572149D-4DD9-4324-97F7-181258F94E05}" destId="{ABB3E1DB-926D-4CD2-9BCD-A8815503EB74}" srcOrd="11" destOrd="0" presId="urn:microsoft.com/office/officeart/2005/8/layout/list1"/>
    <dgm:cxn modelId="{7C8AE107-4662-4EA6-8BA6-35B776FDB82F}" type="presParOf" srcId="{D572149D-4DD9-4324-97F7-181258F94E05}" destId="{9DC20F41-FB79-4A74-B97C-BEAD6FDE59A6}" srcOrd="12" destOrd="0" presId="urn:microsoft.com/office/officeart/2005/8/layout/list1"/>
    <dgm:cxn modelId="{086B4E36-284B-436C-81B2-A9BB163A9AD4}" type="presParOf" srcId="{9DC20F41-FB79-4A74-B97C-BEAD6FDE59A6}" destId="{4207E51E-6279-4235-8C3F-99E892358504}" srcOrd="0" destOrd="0" presId="urn:microsoft.com/office/officeart/2005/8/layout/list1"/>
    <dgm:cxn modelId="{601AA0F3-1A0D-4EA1-9D8B-F611249418ED}" type="presParOf" srcId="{9DC20F41-FB79-4A74-B97C-BEAD6FDE59A6}" destId="{F9402EDC-9BF8-4812-A831-28FE9148A79D}" srcOrd="1" destOrd="0" presId="urn:microsoft.com/office/officeart/2005/8/layout/list1"/>
    <dgm:cxn modelId="{62F724F6-4193-42B4-8EA2-341A9CF6EE05}" type="presParOf" srcId="{D572149D-4DD9-4324-97F7-181258F94E05}" destId="{221EA614-A689-450F-9825-9161E7D6DF6D}" srcOrd="13" destOrd="0" presId="urn:microsoft.com/office/officeart/2005/8/layout/list1"/>
    <dgm:cxn modelId="{55CC9111-6C6E-4621-826A-4FF3EB201854}" type="presParOf" srcId="{D572149D-4DD9-4324-97F7-181258F94E05}" destId="{DE35E04F-B708-4FAB-BB8A-CD14CDA2C179}" srcOrd="14" destOrd="0" presId="urn:microsoft.com/office/officeart/2005/8/layout/list1"/>
    <dgm:cxn modelId="{5B57135B-0061-471F-B458-A2518527B307}" type="presParOf" srcId="{D572149D-4DD9-4324-97F7-181258F94E05}" destId="{166128D6-50AD-4462-9BF0-B34A2C615D00}" srcOrd="15" destOrd="0" presId="urn:microsoft.com/office/officeart/2005/8/layout/list1"/>
    <dgm:cxn modelId="{CCAC5473-DB19-4A45-A2C1-86D0E05A1D1D}" type="presParOf" srcId="{D572149D-4DD9-4324-97F7-181258F94E05}" destId="{873C1B6B-5557-4A2F-A5EE-1A17C7E54135}" srcOrd="16" destOrd="0" presId="urn:microsoft.com/office/officeart/2005/8/layout/list1"/>
    <dgm:cxn modelId="{4DF2056C-646D-49C9-93E2-91127F195860}" type="presParOf" srcId="{873C1B6B-5557-4A2F-A5EE-1A17C7E54135}" destId="{C7F6CFD5-A35B-4ADD-ABC8-9123D975C192}" srcOrd="0" destOrd="0" presId="urn:microsoft.com/office/officeart/2005/8/layout/list1"/>
    <dgm:cxn modelId="{107F4D90-BE4D-4F0B-B067-DE2286DA48C1}" type="presParOf" srcId="{873C1B6B-5557-4A2F-A5EE-1A17C7E54135}" destId="{84475748-C1C8-44AF-9A44-39742B405D13}" srcOrd="1" destOrd="0" presId="urn:microsoft.com/office/officeart/2005/8/layout/list1"/>
    <dgm:cxn modelId="{1FA621BA-C394-4511-A298-C5C97731080F}" type="presParOf" srcId="{D572149D-4DD9-4324-97F7-181258F94E05}" destId="{6D223FBE-749A-4C0F-975C-68DD883302F7}" srcOrd="17" destOrd="0" presId="urn:microsoft.com/office/officeart/2005/8/layout/list1"/>
    <dgm:cxn modelId="{67F397EA-F053-4737-8BCF-CD1492BEDC61}" type="presParOf" srcId="{D572149D-4DD9-4324-97F7-181258F94E05}" destId="{B45E663D-7DC4-4D32-BDA4-CE594AC16DEC}" srcOrd="18" destOrd="0" presId="urn:microsoft.com/office/officeart/2005/8/layout/list1"/>
    <dgm:cxn modelId="{61385B3C-58ED-4278-B37A-1CBD5D4EB722}" type="presParOf" srcId="{D572149D-4DD9-4324-97F7-181258F94E05}" destId="{456AE803-DC3D-498C-A770-D29F5EFAA6AB}" srcOrd="19" destOrd="0" presId="urn:microsoft.com/office/officeart/2005/8/layout/list1"/>
    <dgm:cxn modelId="{CB5110D6-FC5E-43A0-BF4C-B41A7B4462FF}" type="presParOf" srcId="{D572149D-4DD9-4324-97F7-181258F94E05}" destId="{DC9AFECE-77D0-4CDE-9DA0-CD634573922B}" srcOrd="20" destOrd="0" presId="urn:microsoft.com/office/officeart/2005/8/layout/list1"/>
    <dgm:cxn modelId="{9DF4C6BD-21A5-4B3D-B435-F6225FA4B59C}" type="presParOf" srcId="{DC9AFECE-77D0-4CDE-9DA0-CD634573922B}" destId="{DC6FF96E-B951-433E-AAE6-409C152891B2}" srcOrd="0" destOrd="0" presId="urn:microsoft.com/office/officeart/2005/8/layout/list1"/>
    <dgm:cxn modelId="{FCB2D409-045E-4900-8CE0-9A9333DCAE90}" type="presParOf" srcId="{DC9AFECE-77D0-4CDE-9DA0-CD634573922B}" destId="{430C0F85-C879-4516-B1B3-C5EB973BF5FC}" srcOrd="1" destOrd="0" presId="urn:microsoft.com/office/officeart/2005/8/layout/list1"/>
    <dgm:cxn modelId="{2E17A7F0-6D40-43A2-8CFA-1B417811310F}" type="presParOf" srcId="{D572149D-4DD9-4324-97F7-181258F94E05}" destId="{78B1701E-8142-493F-90DA-B93351B32E74}" srcOrd="21" destOrd="0" presId="urn:microsoft.com/office/officeart/2005/8/layout/list1"/>
    <dgm:cxn modelId="{CB1AD07C-0DC4-4E6A-97EE-820FCD9B6BB1}" type="presParOf" srcId="{D572149D-4DD9-4324-97F7-181258F94E05}" destId="{CFE598BD-5DA9-4D2D-9B94-5F52ADDAF9C0}" srcOrd="22" destOrd="0" presId="urn:microsoft.com/office/officeart/2005/8/layout/list1"/>
    <dgm:cxn modelId="{BF9FDD8D-1738-480D-8539-5307C5FC249A}" type="presParOf" srcId="{D572149D-4DD9-4324-97F7-181258F94E05}" destId="{0E9C7611-D85C-4EF1-B9EF-1E7F53806718}" srcOrd="23" destOrd="0" presId="urn:microsoft.com/office/officeart/2005/8/layout/list1"/>
    <dgm:cxn modelId="{C69818CC-6DDD-478F-9241-4DE4237D77FE}" type="presParOf" srcId="{D572149D-4DD9-4324-97F7-181258F94E05}" destId="{B61B987C-6B45-4C58-A875-7443A4EC99C2}" srcOrd="24" destOrd="0" presId="urn:microsoft.com/office/officeart/2005/8/layout/list1"/>
    <dgm:cxn modelId="{56DF720E-E86E-48B9-BF3D-67A0FA1319E9}" type="presParOf" srcId="{B61B987C-6B45-4C58-A875-7443A4EC99C2}" destId="{72F9FD13-A9B8-4248-A417-0339815AC629}" srcOrd="0" destOrd="0" presId="urn:microsoft.com/office/officeart/2005/8/layout/list1"/>
    <dgm:cxn modelId="{C17A3055-5A18-4FFB-BC51-A794BF89CB9B}" type="presParOf" srcId="{B61B987C-6B45-4C58-A875-7443A4EC99C2}" destId="{A74DD44E-63D8-4702-A7A9-1A22023EBA20}" srcOrd="1" destOrd="0" presId="urn:microsoft.com/office/officeart/2005/8/layout/list1"/>
    <dgm:cxn modelId="{45411EF0-3969-47DD-91ED-7B7D7AAC76C0}" type="presParOf" srcId="{D572149D-4DD9-4324-97F7-181258F94E05}" destId="{4F532507-1F5A-4B57-A86D-DEF42973DF21}" srcOrd="25" destOrd="0" presId="urn:microsoft.com/office/officeart/2005/8/layout/list1"/>
    <dgm:cxn modelId="{EF752E8D-5CD1-42EC-B272-F4FCD2DFA624}" type="presParOf" srcId="{D572149D-4DD9-4324-97F7-181258F94E05}" destId="{8B7E805D-DE46-4B9E-8B91-7FA1826790AE}"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586274-3D48-4137-A720-93B7BA69E737}" type="doc">
      <dgm:prSet loTypeId="urn:microsoft.com/office/officeart/2005/8/layout/list1" loCatId="list" qsTypeId="urn:microsoft.com/office/officeart/2005/8/quickstyle/3d3" qsCatId="3D" csTypeId="urn:microsoft.com/office/officeart/2005/8/colors/colorful4" csCatId="colorful" phldr="1"/>
      <dgm:spPr/>
      <dgm:t>
        <a:bodyPr/>
        <a:lstStyle/>
        <a:p>
          <a:endParaRPr lang="en-IN"/>
        </a:p>
      </dgm:t>
    </dgm:pt>
    <dgm:pt modelId="{B7A76DF5-B9E5-4B67-87E5-CA1D56A2A2F9}">
      <dgm:prSet phldrT="[Text]" custT="1"/>
      <dgm:spPr/>
      <dgm:t>
        <a:bodyPr/>
        <a:lstStyle/>
        <a:p>
          <a:r>
            <a:rPr lang="en-IN" sz="2400" dirty="0">
              <a:solidFill>
                <a:schemeClr val="tx1"/>
              </a:solidFill>
            </a:rPr>
            <a:t>We make partnership with companies with a larger consumer market</a:t>
          </a:r>
        </a:p>
      </dgm:t>
    </dgm:pt>
    <dgm:pt modelId="{54A28DE7-11D1-44DF-BD5B-21A32ED77B6B}" type="parTrans" cxnId="{F5C4D022-2A21-452E-9E5D-6D62C079F870}">
      <dgm:prSet/>
      <dgm:spPr/>
      <dgm:t>
        <a:bodyPr/>
        <a:lstStyle/>
        <a:p>
          <a:endParaRPr lang="en-IN" sz="3600">
            <a:solidFill>
              <a:schemeClr val="tx1"/>
            </a:solidFill>
          </a:endParaRPr>
        </a:p>
      </dgm:t>
    </dgm:pt>
    <dgm:pt modelId="{9DFAF8BE-8144-4DF4-B4DA-788F441F3A8A}" type="sibTrans" cxnId="{F5C4D022-2A21-452E-9E5D-6D62C079F870}">
      <dgm:prSet/>
      <dgm:spPr/>
      <dgm:t>
        <a:bodyPr/>
        <a:lstStyle/>
        <a:p>
          <a:endParaRPr lang="en-IN" sz="3600">
            <a:solidFill>
              <a:schemeClr val="tx1"/>
            </a:solidFill>
          </a:endParaRPr>
        </a:p>
      </dgm:t>
    </dgm:pt>
    <dgm:pt modelId="{F35D2C56-A2BC-43D2-8503-4A4CA5C7F991}">
      <dgm:prSet phldrT="[Text]" custT="1"/>
      <dgm:spPr/>
      <dgm:t>
        <a:bodyPr/>
        <a:lstStyle/>
        <a:p>
          <a:r>
            <a:rPr lang="en-IN" sz="2400" dirty="0">
              <a:solidFill>
                <a:schemeClr val="tx1"/>
              </a:solidFill>
            </a:rPr>
            <a:t>Made partnerships with road brokers and agents – have a larger consumer market. </a:t>
          </a:r>
        </a:p>
      </dgm:t>
    </dgm:pt>
    <dgm:pt modelId="{E41DDDF8-EAC9-4EE6-BDC2-0A5B661AD27A}" type="parTrans" cxnId="{2775DED1-F78B-4190-8F1B-6F8C9F79D1AA}">
      <dgm:prSet/>
      <dgm:spPr/>
      <dgm:t>
        <a:bodyPr/>
        <a:lstStyle/>
        <a:p>
          <a:endParaRPr lang="en-IN" sz="3600">
            <a:solidFill>
              <a:schemeClr val="tx1"/>
            </a:solidFill>
          </a:endParaRPr>
        </a:p>
      </dgm:t>
    </dgm:pt>
    <dgm:pt modelId="{2A835E53-C6DE-4EFD-A4AF-E198EBC241EB}" type="sibTrans" cxnId="{2775DED1-F78B-4190-8F1B-6F8C9F79D1AA}">
      <dgm:prSet/>
      <dgm:spPr/>
      <dgm:t>
        <a:bodyPr/>
        <a:lstStyle/>
        <a:p>
          <a:endParaRPr lang="en-IN" sz="3600">
            <a:solidFill>
              <a:schemeClr val="tx1"/>
            </a:solidFill>
          </a:endParaRPr>
        </a:p>
      </dgm:t>
    </dgm:pt>
    <dgm:pt modelId="{8018F834-0F24-4D5F-A067-30821923DCE9}">
      <dgm:prSet phldrT="[Text]" custT="1"/>
      <dgm:spPr/>
      <dgm:t>
        <a:bodyPr/>
        <a:lstStyle/>
        <a:p>
          <a:r>
            <a:rPr lang="en-IN" sz="2400" dirty="0">
              <a:solidFill>
                <a:schemeClr val="tx1"/>
              </a:solidFill>
            </a:rPr>
            <a:t>A business not having direct access to consumers, will gain it via a other business</a:t>
          </a:r>
        </a:p>
      </dgm:t>
    </dgm:pt>
    <dgm:pt modelId="{7D03A2C4-77F2-457A-9070-5BEFCF4AD10B}" type="parTrans" cxnId="{179706E8-6AAF-4BB1-A3FC-E6517DF17FC4}">
      <dgm:prSet/>
      <dgm:spPr/>
      <dgm:t>
        <a:bodyPr/>
        <a:lstStyle/>
        <a:p>
          <a:endParaRPr lang="en-IN" sz="3600">
            <a:solidFill>
              <a:schemeClr val="tx1"/>
            </a:solidFill>
          </a:endParaRPr>
        </a:p>
      </dgm:t>
    </dgm:pt>
    <dgm:pt modelId="{4EBD03C9-683D-4BD5-B293-B38D9294A7CD}" type="sibTrans" cxnId="{179706E8-6AAF-4BB1-A3FC-E6517DF17FC4}">
      <dgm:prSet/>
      <dgm:spPr/>
      <dgm:t>
        <a:bodyPr/>
        <a:lstStyle/>
        <a:p>
          <a:endParaRPr lang="en-IN" sz="3600">
            <a:solidFill>
              <a:schemeClr val="tx1"/>
            </a:solidFill>
          </a:endParaRPr>
        </a:p>
      </dgm:t>
    </dgm:pt>
    <dgm:pt modelId="{092C0889-06DE-4A62-8F2C-A9C14AEFA437}">
      <dgm:prSet phldrT="[Text]" custT="1"/>
      <dgm:spPr/>
      <dgm:t>
        <a:bodyPr/>
        <a:lstStyle/>
        <a:p>
          <a:r>
            <a:rPr lang="en-IN" sz="2400" dirty="0">
              <a:solidFill>
                <a:schemeClr val="tx1"/>
              </a:solidFill>
            </a:rPr>
            <a:t>Other business allows first business to gain access to its consumers</a:t>
          </a:r>
        </a:p>
      </dgm:t>
    </dgm:pt>
    <dgm:pt modelId="{F639A7B9-BFF0-45F4-B029-D4B27FECF681}" type="parTrans" cxnId="{25A5237F-C199-4EA0-9D84-5942F96979A6}">
      <dgm:prSet/>
      <dgm:spPr/>
      <dgm:t>
        <a:bodyPr/>
        <a:lstStyle/>
        <a:p>
          <a:endParaRPr lang="en-IN" sz="3600">
            <a:solidFill>
              <a:schemeClr val="tx1"/>
            </a:solidFill>
          </a:endParaRPr>
        </a:p>
      </dgm:t>
    </dgm:pt>
    <dgm:pt modelId="{1A13728D-3526-47B8-A83D-7BF34E01B122}" type="sibTrans" cxnId="{25A5237F-C199-4EA0-9D84-5942F96979A6}">
      <dgm:prSet/>
      <dgm:spPr/>
      <dgm:t>
        <a:bodyPr/>
        <a:lstStyle/>
        <a:p>
          <a:endParaRPr lang="en-IN" sz="3600">
            <a:solidFill>
              <a:schemeClr val="tx1"/>
            </a:solidFill>
          </a:endParaRPr>
        </a:p>
      </dgm:t>
    </dgm:pt>
    <dgm:pt modelId="{D85BAC80-80DB-4E2C-B9FE-C375151B5C75}">
      <dgm:prSet phldrT="[Text]" custT="1"/>
      <dgm:spPr/>
      <dgm:t>
        <a:bodyPr/>
        <a:lstStyle/>
        <a:p>
          <a:r>
            <a:rPr lang="en-IN" sz="2400" dirty="0">
              <a:solidFill>
                <a:schemeClr val="tx1"/>
              </a:solidFill>
            </a:rPr>
            <a:t>Automated Lanes - We don’t have many customers</a:t>
          </a:r>
        </a:p>
      </dgm:t>
    </dgm:pt>
    <dgm:pt modelId="{27B99B83-5C09-4496-95B8-5366E34FCFDE}" type="parTrans" cxnId="{AEED9375-C2E5-47B9-A8BB-A6445AC30C3B}">
      <dgm:prSet/>
      <dgm:spPr/>
      <dgm:t>
        <a:bodyPr/>
        <a:lstStyle/>
        <a:p>
          <a:endParaRPr lang="en-IN" sz="3600">
            <a:solidFill>
              <a:schemeClr val="tx1"/>
            </a:solidFill>
          </a:endParaRPr>
        </a:p>
      </dgm:t>
    </dgm:pt>
    <dgm:pt modelId="{432CB5BC-40F4-4754-ABDE-CC02259CC338}" type="sibTrans" cxnId="{AEED9375-C2E5-47B9-A8BB-A6445AC30C3B}">
      <dgm:prSet/>
      <dgm:spPr/>
      <dgm:t>
        <a:bodyPr/>
        <a:lstStyle/>
        <a:p>
          <a:endParaRPr lang="en-IN" sz="3600">
            <a:solidFill>
              <a:schemeClr val="tx1"/>
            </a:solidFill>
          </a:endParaRPr>
        </a:p>
      </dgm:t>
    </dgm:pt>
    <dgm:pt modelId="{8B8C68BB-0A98-4117-B5C9-ADDF830F3ECA}">
      <dgm:prSet custT="1"/>
      <dgm:spPr/>
      <dgm:t>
        <a:bodyPr/>
        <a:lstStyle/>
        <a:p>
          <a:r>
            <a:rPr lang="en-IN" sz="2400" dirty="0">
              <a:solidFill>
                <a:schemeClr val="tx1"/>
              </a:solidFill>
            </a:rPr>
            <a:t>Make brand recognized to the consumers</a:t>
          </a:r>
          <a:endParaRPr lang="en-IN" sz="2400" dirty="0">
            <a:solidFill>
              <a:schemeClr val="tx1"/>
            </a:solidFill>
            <a:sym typeface="Wingdings" panose="05000000000000000000" pitchFamily="2" charset="2"/>
          </a:endParaRPr>
        </a:p>
      </dgm:t>
    </dgm:pt>
    <dgm:pt modelId="{A4941B31-2D46-46DC-A172-537876088D78}" type="parTrans" cxnId="{7561D8F7-8468-4A0C-ACB0-C10982751FAE}">
      <dgm:prSet/>
      <dgm:spPr/>
      <dgm:t>
        <a:bodyPr/>
        <a:lstStyle/>
        <a:p>
          <a:endParaRPr lang="en-IN" sz="3600">
            <a:solidFill>
              <a:schemeClr val="tx1"/>
            </a:solidFill>
          </a:endParaRPr>
        </a:p>
      </dgm:t>
    </dgm:pt>
    <dgm:pt modelId="{B2895C98-FDF0-428C-BDB6-80C130A052A7}" type="sibTrans" cxnId="{7561D8F7-8468-4A0C-ACB0-C10982751FAE}">
      <dgm:prSet/>
      <dgm:spPr/>
      <dgm:t>
        <a:bodyPr/>
        <a:lstStyle/>
        <a:p>
          <a:endParaRPr lang="en-IN" sz="3600">
            <a:solidFill>
              <a:schemeClr val="tx1"/>
            </a:solidFill>
          </a:endParaRPr>
        </a:p>
      </dgm:t>
    </dgm:pt>
    <dgm:pt modelId="{3254E2D9-40A5-451B-9436-FA06E8EF6F12}">
      <dgm:prSet custT="1"/>
      <dgm:spPr/>
      <dgm:t>
        <a:bodyPr/>
        <a:lstStyle/>
        <a:p>
          <a:r>
            <a:rPr lang="en-IN" sz="2400" dirty="0">
              <a:solidFill>
                <a:schemeClr val="tx1"/>
              </a:solidFill>
            </a:rPr>
            <a:t>Over the time the first market gets a larger consumer market</a:t>
          </a:r>
        </a:p>
      </dgm:t>
    </dgm:pt>
    <dgm:pt modelId="{9D20EE8A-93CE-4EF5-BA7E-745EDFC30945}" type="parTrans" cxnId="{874C03B2-ABBD-44FA-AE07-7F1C02DAA3E0}">
      <dgm:prSet/>
      <dgm:spPr/>
      <dgm:t>
        <a:bodyPr/>
        <a:lstStyle/>
        <a:p>
          <a:endParaRPr lang="en-IN" sz="3600">
            <a:solidFill>
              <a:schemeClr val="tx1"/>
            </a:solidFill>
          </a:endParaRPr>
        </a:p>
      </dgm:t>
    </dgm:pt>
    <dgm:pt modelId="{6D011143-B3FF-4A5A-831F-721E6777FD6A}" type="sibTrans" cxnId="{874C03B2-ABBD-44FA-AE07-7F1C02DAA3E0}">
      <dgm:prSet/>
      <dgm:spPr/>
      <dgm:t>
        <a:bodyPr/>
        <a:lstStyle/>
        <a:p>
          <a:endParaRPr lang="en-IN" sz="3600">
            <a:solidFill>
              <a:schemeClr val="tx1"/>
            </a:solidFill>
          </a:endParaRPr>
        </a:p>
      </dgm:t>
    </dgm:pt>
    <dgm:pt modelId="{D572149D-4DD9-4324-97F7-181258F94E05}" type="pres">
      <dgm:prSet presAssocID="{60586274-3D48-4137-A720-93B7BA69E737}" presName="linear" presStyleCnt="0">
        <dgm:presLayoutVars>
          <dgm:dir/>
          <dgm:animLvl val="lvl"/>
          <dgm:resizeHandles val="exact"/>
        </dgm:presLayoutVars>
      </dgm:prSet>
      <dgm:spPr/>
    </dgm:pt>
    <dgm:pt modelId="{47A8F13D-734F-49D0-9C68-56BCA309B45C}" type="pres">
      <dgm:prSet presAssocID="{B7A76DF5-B9E5-4B67-87E5-CA1D56A2A2F9}" presName="parentLin" presStyleCnt="0"/>
      <dgm:spPr/>
    </dgm:pt>
    <dgm:pt modelId="{C99D906D-6B40-4B91-B9A7-529A85845FF4}" type="pres">
      <dgm:prSet presAssocID="{B7A76DF5-B9E5-4B67-87E5-CA1D56A2A2F9}" presName="parentLeftMargin" presStyleLbl="node1" presStyleIdx="0" presStyleCnt="7"/>
      <dgm:spPr/>
    </dgm:pt>
    <dgm:pt modelId="{C81B5D6E-7507-4DC1-8EE0-E2683B529156}" type="pres">
      <dgm:prSet presAssocID="{B7A76DF5-B9E5-4B67-87E5-CA1D56A2A2F9}" presName="parentText" presStyleLbl="node1" presStyleIdx="0" presStyleCnt="7" custScaleX="142857" custScaleY="104982">
        <dgm:presLayoutVars>
          <dgm:chMax val="0"/>
          <dgm:bulletEnabled val="1"/>
        </dgm:presLayoutVars>
      </dgm:prSet>
      <dgm:spPr/>
    </dgm:pt>
    <dgm:pt modelId="{F4AE61C3-8FA0-423F-ACDC-6678948B0035}" type="pres">
      <dgm:prSet presAssocID="{B7A76DF5-B9E5-4B67-87E5-CA1D56A2A2F9}" presName="negativeSpace" presStyleCnt="0"/>
      <dgm:spPr/>
    </dgm:pt>
    <dgm:pt modelId="{3DF179D7-B370-499F-AE01-C0292F8A75A3}" type="pres">
      <dgm:prSet presAssocID="{B7A76DF5-B9E5-4B67-87E5-CA1D56A2A2F9}" presName="childText" presStyleLbl="conFgAcc1" presStyleIdx="0" presStyleCnt="7">
        <dgm:presLayoutVars>
          <dgm:bulletEnabled val="1"/>
        </dgm:presLayoutVars>
        <dgm:style>
          <a:lnRef idx="0">
            <a:scrgbClr r="0" g="0" b="0"/>
          </a:lnRef>
          <a:fillRef idx="0">
            <a:scrgbClr r="0" g="0" b="0"/>
          </a:fillRef>
          <a:effectRef idx="0">
            <a:scrgbClr r="0" g="0" b="0"/>
          </a:effectRef>
          <a:fontRef idx="minor">
            <a:schemeClr val="lt1"/>
          </a:fontRef>
        </dgm:style>
      </dgm:prSet>
      <dgm:spPr>
        <a:solidFill>
          <a:schemeClr val="dk1"/>
        </a:solidFill>
        <a:ln>
          <a:noFill/>
        </a:ln>
      </dgm:spPr>
    </dgm:pt>
    <dgm:pt modelId="{7FE4C8DF-C205-48A1-A072-06FA44B32F71}" type="pres">
      <dgm:prSet presAssocID="{9DFAF8BE-8144-4DF4-B4DA-788F441F3A8A}" presName="spaceBetweenRectangles" presStyleCnt="0"/>
      <dgm:spPr/>
    </dgm:pt>
    <dgm:pt modelId="{07D865BD-9915-4EB5-AFE1-4D1F9089F978}" type="pres">
      <dgm:prSet presAssocID="{8018F834-0F24-4D5F-A067-30821923DCE9}" presName="parentLin" presStyleCnt="0"/>
      <dgm:spPr/>
    </dgm:pt>
    <dgm:pt modelId="{10C13863-F120-458F-A91A-6CF9A91B2851}" type="pres">
      <dgm:prSet presAssocID="{8018F834-0F24-4D5F-A067-30821923DCE9}" presName="parentLeftMargin" presStyleLbl="node1" presStyleIdx="0" presStyleCnt="7"/>
      <dgm:spPr/>
    </dgm:pt>
    <dgm:pt modelId="{3F7BF30E-FB7B-472F-B4E4-12E8BB8E4E0E}" type="pres">
      <dgm:prSet presAssocID="{8018F834-0F24-4D5F-A067-30821923DCE9}" presName="parentText" presStyleLbl="node1" presStyleIdx="1" presStyleCnt="7" custScaleX="157296">
        <dgm:presLayoutVars>
          <dgm:chMax val="0"/>
          <dgm:bulletEnabled val="1"/>
        </dgm:presLayoutVars>
      </dgm:prSet>
      <dgm:spPr/>
    </dgm:pt>
    <dgm:pt modelId="{53F7951B-45C9-4580-AD87-DEB0F6A04723}" type="pres">
      <dgm:prSet presAssocID="{8018F834-0F24-4D5F-A067-30821923DCE9}" presName="negativeSpace" presStyleCnt="0"/>
      <dgm:spPr/>
    </dgm:pt>
    <dgm:pt modelId="{FE476D44-9E31-4988-B619-FB62DDEAE6E4}" type="pres">
      <dgm:prSet presAssocID="{8018F834-0F24-4D5F-A067-30821923DCE9}" presName="childText" presStyleLbl="conFgAcc1" presStyleIdx="1"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B637FA23-7705-43C9-9814-ACFEFDD5DF19}" type="pres">
      <dgm:prSet presAssocID="{4EBD03C9-683D-4BD5-B293-B38D9294A7CD}" presName="spaceBetweenRectangles" presStyleCnt="0"/>
      <dgm:spPr/>
    </dgm:pt>
    <dgm:pt modelId="{096FFFED-FA9E-4772-A9D3-33B5F4C60A27}" type="pres">
      <dgm:prSet presAssocID="{092C0889-06DE-4A62-8F2C-A9C14AEFA437}" presName="parentLin" presStyleCnt="0"/>
      <dgm:spPr/>
    </dgm:pt>
    <dgm:pt modelId="{30BAF572-FB23-4565-9BCD-3A7CAA82C119}" type="pres">
      <dgm:prSet presAssocID="{092C0889-06DE-4A62-8F2C-A9C14AEFA437}" presName="parentLeftMargin" presStyleLbl="node1" presStyleIdx="1" presStyleCnt="7"/>
      <dgm:spPr/>
    </dgm:pt>
    <dgm:pt modelId="{0225F0BC-7DE4-4626-9F25-AE7808998287}" type="pres">
      <dgm:prSet presAssocID="{092C0889-06DE-4A62-8F2C-A9C14AEFA437}" presName="parentText" presStyleLbl="node1" presStyleIdx="2" presStyleCnt="7" custScaleX="142857">
        <dgm:presLayoutVars>
          <dgm:chMax val="0"/>
          <dgm:bulletEnabled val="1"/>
        </dgm:presLayoutVars>
      </dgm:prSet>
      <dgm:spPr/>
    </dgm:pt>
    <dgm:pt modelId="{401092D9-0701-42F1-86D5-DDCC1CC40489}" type="pres">
      <dgm:prSet presAssocID="{092C0889-06DE-4A62-8F2C-A9C14AEFA437}" presName="negativeSpace" presStyleCnt="0"/>
      <dgm:spPr/>
    </dgm:pt>
    <dgm:pt modelId="{D9CF5D10-74BD-40CF-B27E-2ACD64971C47}" type="pres">
      <dgm:prSet presAssocID="{092C0889-06DE-4A62-8F2C-A9C14AEFA437}" presName="childText" presStyleLbl="conFgAcc1" presStyleIdx="2"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ABB3E1DB-926D-4CD2-9BCD-A8815503EB74}" type="pres">
      <dgm:prSet presAssocID="{1A13728D-3526-47B8-A83D-7BF34E01B122}" presName="spaceBetweenRectangles" presStyleCnt="0"/>
      <dgm:spPr/>
    </dgm:pt>
    <dgm:pt modelId="{9DC20F41-FB79-4A74-B97C-BEAD6FDE59A6}" type="pres">
      <dgm:prSet presAssocID="{8B8C68BB-0A98-4117-B5C9-ADDF830F3ECA}" presName="parentLin" presStyleCnt="0"/>
      <dgm:spPr/>
    </dgm:pt>
    <dgm:pt modelId="{4207E51E-6279-4235-8C3F-99E892358504}" type="pres">
      <dgm:prSet presAssocID="{8B8C68BB-0A98-4117-B5C9-ADDF830F3ECA}" presName="parentLeftMargin" presStyleLbl="node1" presStyleIdx="2" presStyleCnt="7"/>
      <dgm:spPr/>
    </dgm:pt>
    <dgm:pt modelId="{F9402EDC-9BF8-4812-A831-28FE9148A79D}" type="pres">
      <dgm:prSet presAssocID="{8B8C68BB-0A98-4117-B5C9-ADDF830F3ECA}" presName="parentText" presStyleLbl="node1" presStyleIdx="3" presStyleCnt="7" custScaleX="142857">
        <dgm:presLayoutVars>
          <dgm:chMax val="0"/>
          <dgm:bulletEnabled val="1"/>
        </dgm:presLayoutVars>
      </dgm:prSet>
      <dgm:spPr/>
    </dgm:pt>
    <dgm:pt modelId="{221EA614-A689-450F-9825-9161E7D6DF6D}" type="pres">
      <dgm:prSet presAssocID="{8B8C68BB-0A98-4117-B5C9-ADDF830F3ECA}" presName="negativeSpace" presStyleCnt="0"/>
      <dgm:spPr/>
    </dgm:pt>
    <dgm:pt modelId="{DE35E04F-B708-4FAB-BB8A-CD14CDA2C179}" type="pres">
      <dgm:prSet presAssocID="{8B8C68BB-0A98-4117-B5C9-ADDF830F3ECA}" presName="childText" presStyleLbl="conFgAcc1" presStyleIdx="3"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166128D6-50AD-4462-9BF0-B34A2C615D00}" type="pres">
      <dgm:prSet presAssocID="{B2895C98-FDF0-428C-BDB6-80C130A052A7}" presName="spaceBetweenRectangles" presStyleCnt="0"/>
      <dgm:spPr/>
    </dgm:pt>
    <dgm:pt modelId="{873C1B6B-5557-4A2F-A5EE-1A17C7E54135}" type="pres">
      <dgm:prSet presAssocID="{3254E2D9-40A5-451B-9436-FA06E8EF6F12}" presName="parentLin" presStyleCnt="0"/>
      <dgm:spPr/>
    </dgm:pt>
    <dgm:pt modelId="{C7F6CFD5-A35B-4ADD-ABC8-9123D975C192}" type="pres">
      <dgm:prSet presAssocID="{3254E2D9-40A5-451B-9436-FA06E8EF6F12}" presName="parentLeftMargin" presStyleLbl="node1" presStyleIdx="3" presStyleCnt="7"/>
      <dgm:spPr/>
    </dgm:pt>
    <dgm:pt modelId="{84475748-C1C8-44AF-9A44-39742B405D13}" type="pres">
      <dgm:prSet presAssocID="{3254E2D9-40A5-451B-9436-FA06E8EF6F12}" presName="parentText" presStyleLbl="node1" presStyleIdx="4" presStyleCnt="7" custScaleX="142857">
        <dgm:presLayoutVars>
          <dgm:chMax val="0"/>
          <dgm:bulletEnabled val="1"/>
        </dgm:presLayoutVars>
      </dgm:prSet>
      <dgm:spPr/>
    </dgm:pt>
    <dgm:pt modelId="{6D223FBE-749A-4C0F-975C-68DD883302F7}" type="pres">
      <dgm:prSet presAssocID="{3254E2D9-40A5-451B-9436-FA06E8EF6F12}" presName="negativeSpace" presStyleCnt="0"/>
      <dgm:spPr/>
    </dgm:pt>
    <dgm:pt modelId="{B45E663D-7DC4-4D32-BDA4-CE594AC16DEC}" type="pres">
      <dgm:prSet presAssocID="{3254E2D9-40A5-451B-9436-FA06E8EF6F12}" presName="childText" presStyleLbl="conFgAcc1" presStyleIdx="4"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456AE803-DC3D-498C-A770-D29F5EFAA6AB}" type="pres">
      <dgm:prSet presAssocID="{6D011143-B3FF-4A5A-831F-721E6777FD6A}" presName="spaceBetweenRectangles" presStyleCnt="0"/>
      <dgm:spPr/>
    </dgm:pt>
    <dgm:pt modelId="{DC9AFECE-77D0-4CDE-9DA0-CD634573922B}" type="pres">
      <dgm:prSet presAssocID="{D85BAC80-80DB-4E2C-B9FE-C375151B5C75}" presName="parentLin" presStyleCnt="0"/>
      <dgm:spPr/>
    </dgm:pt>
    <dgm:pt modelId="{DC6FF96E-B951-433E-AAE6-409C152891B2}" type="pres">
      <dgm:prSet presAssocID="{D85BAC80-80DB-4E2C-B9FE-C375151B5C75}" presName="parentLeftMargin" presStyleLbl="node1" presStyleIdx="4" presStyleCnt="7"/>
      <dgm:spPr/>
    </dgm:pt>
    <dgm:pt modelId="{430C0F85-C879-4516-B1B3-C5EB973BF5FC}" type="pres">
      <dgm:prSet presAssocID="{D85BAC80-80DB-4E2C-B9FE-C375151B5C75}" presName="parentText" presStyleLbl="node1" presStyleIdx="5" presStyleCnt="7" custScaleX="142857">
        <dgm:presLayoutVars>
          <dgm:chMax val="0"/>
          <dgm:bulletEnabled val="1"/>
        </dgm:presLayoutVars>
      </dgm:prSet>
      <dgm:spPr/>
    </dgm:pt>
    <dgm:pt modelId="{78B1701E-8142-493F-90DA-B93351B32E74}" type="pres">
      <dgm:prSet presAssocID="{D85BAC80-80DB-4E2C-B9FE-C375151B5C75}" presName="negativeSpace" presStyleCnt="0"/>
      <dgm:spPr/>
    </dgm:pt>
    <dgm:pt modelId="{CFE598BD-5DA9-4D2D-9B94-5F52ADDAF9C0}" type="pres">
      <dgm:prSet presAssocID="{D85BAC80-80DB-4E2C-B9FE-C375151B5C75}" presName="childText" presStyleLbl="conFgAcc1" presStyleIdx="5" presStyleCnt="7" custLinFactNeighborX="0" custLinFactNeighborY="11759">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0E9C7611-D85C-4EF1-B9EF-1E7F53806718}" type="pres">
      <dgm:prSet presAssocID="{432CB5BC-40F4-4754-ABDE-CC02259CC338}" presName="spaceBetweenRectangles" presStyleCnt="0"/>
      <dgm:spPr/>
    </dgm:pt>
    <dgm:pt modelId="{B61B987C-6B45-4C58-A875-7443A4EC99C2}" type="pres">
      <dgm:prSet presAssocID="{F35D2C56-A2BC-43D2-8503-4A4CA5C7F991}" presName="parentLin" presStyleCnt="0"/>
      <dgm:spPr/>
    </dgm:pt>
    <dgm:pt modelId="{72F9FD13-A9B8-4248-A417-0339815AC629}" type="pres">
      <dgm:prSet presAssocID="{F35D2C56-A2BC-43D2-8503-4A4CA5C7F991}" presName="parentLeftMargin" presStyleLbl="node1" presStyleIdx="5" presStyleCnt="7"/>
      <dgm:spPr/>
    </dgm:pt>
    <dgm:pt modelId="{A74DD44E-63D8-4702-A7A9-1A22023EBA20}" type="pres">
      <dgm:prSet presAssocID="{F35D2C56-A2BC-43D2-8503-4A4CA5C7F991}" presName="parentText" presStyleLbl="node1" presStyleIdx="6" presStyleCnt="7" custScaleX="142857">
        <dgm:presLayoutVars>
          <dgm:chMax val="0"/>
          <dgm:bulletEnabled val="1"/>
        </dgm:presLayoutVars>
      </dgm:prSet>
      <dgm:spPr/>
    </dgm:pt>
    <dgm:pt modelId="{4F532507-1F5A-4B57-A86D-DEF42973DF21}" type="pres">
      <dgm:prSet presAssocID="{F35D2C56-A2BC-43D2-8503-4A4CA5C7F991}" presName="negativeSpace" presStyleCnt="0"/>
      <dgm:spPr/>
    </dgm:pt>
    <dgm:pt modelId="{8B7E805D-DE46-4B9E-8B91-7FA1826790AE}" type="pres">
      <dgm:prSet presAssocID="{F35D2C56-A2BC-43D2-8503-4A4CA5C7F991}" presName="childText" presStyleLbl="conFgAcc1" presStyleIdx="6" presStyleCnt="7">
        <dgm:presLayoutVars>
          <dgm:bulletEnabled val="1"/>
        </dgm:presLayoutVars>
        <dgm:style>
          <a:lnRef idx="0">
            <a:schemeClr val="dk1"/>
          </a:lnRef>
          <a:fillRef idx="3">
            <a:schemeClr val="dk1"/>
          </a:fillRef>
          <a:effectRef idx="3">
            <a:schemeClr val="dk1"/>
          </a:effectRef>
          <a:fontRef idx="minor">
            <a:schemeClr val="lt1"/>
          </a:fontRef>
        </dgm:style>
      </dgm:prSet>
      <dgm:spPr/>
    </dgm:pt>
  </dgm:ptLst>
  <dgm:cxnLst>
    <dgm:cxn modelId="{C51F8505-5252-402A-AF07-EB520047D8F5}" type="presOf" srcId="{3254E2D9-40A5-451B-9436-FA06E8EF6F12}" destId="{84475748-C1C8-44AF-9A44-39742B405D13}" srcOrd="1" destOrd="0" presId="urn:microsoft.com/office/officeart/2005/8/layout/list1"/>
    <dgm:cxn modelId="{7DAE0C0A-F6C1-40BD-B7B6-155DD49E4561}" type="presOf" srcId="{F35D2C56-A2BC-43D2-8503-4A4CA5C7F991}" destId="{72F9FD13-A9B8-4248-A417-0339815AC629}" srcOrd="0" destOrd="0" presId="urn:microsoft.com/office/officeart/2005/8/layout/list1"/>
    <dgm:cxn modelId="{F5C4D022-2A21-452E-9E5D-6D62C079F870}" srcId="{60586274-3D48-4137-A720-93B7BA69E737}" destId="{B7A76DF5-B9E5-4B67-87E5-CA1D56A2A2F9}" srcOrd="0" destOrd="0" parTransId="{54A28DE7-11D1-44DF-BD5B-21A32ED77B6B}" sibTransId="{9DFAF8BE-8144-4DF4-B4DA-788F441F3A8A}"/>
    <dgm:cxn modelId="{3F869B27-27BC-4920-A77B-9812638C16B5}" type="presOf" srcId="{092C0889-06DE-4A62-8F2C-A9C14AEFA437}" destId="{0225F0BC-7DE4-4626-9F25-AE7808998287}" srcOrd="1" destOrd="0" presId="urn:microsoft.com/office/officeart/2005/8/layout/list1"/>
    <dgm:cxn modelId="{9C48C139-D3C7-4940-91C9-976DDBC5A954}" type="presOf" srcId="{D85BAC80-80DB-4E2C-B9FE-C375151B5C75}" destId="{DC6FF96E-B951-433E-AAE6-409C152891B2}" srcOrd="0" destOrd="0" presId="urn:microsoft.com/office/officeart/2005/8/layout/list1"/>
    <dgm:cxn modelId="{AEED9375-C2E5-47B9-A8BB-A6445AC30C3B}" srcId="{60586274-3D48-4137-A720-93B7BA69E737}" destId="{D85BAC80-80DB-4E2C-B9FE-C375151B5C75}" srcOrd="5" destOrd="0" parTransId="{27B99B83-5C09-4496-95B8-5366E34FCFDE}" sibTransId="{432CB5BC-40F4-4754-ABDE-CC02259CC338}"/>
    <dgm:cxn modelId="{DAC96E56-71DE-4A9D-99A2-030315118D89}" type="presOf" srcId="{3254E2D9-40A5-451B-9436-FA06E8EF6F12}" destId="{C7F6CFD5-A35B-4ADD-ABC8-9123D975C192}" srcOrd="0" destOrd="0" presId="urn:microsoft.com/office/officeart/2005/8/layout/list1"/>
    <dgm:cxn modelId="{E08D4C79-62EF-4558-9CED-4DA2DA7CBA00}" type="presOf" srcId="{B7A76DF5-B9E5-4B67-87E5-CA1D56A2A2F9}" destId="{C81B5D6E-7507-4DC1-8EE0-E2683B529156}" srcOrd="1" destOrd="0" presId="urn:microsoft.com/office/officeart/2005/8/layout/list1"/>
    <dgm:cxn modelId="{25A5237F-C199-4EA0-9D84-5942F96979A6}" srcId="{60586274-3D48-4137-A720-93B7BA69E737}" destId="{092C0889-06DE-4A62-8F2C-A9C14AEFA437}" srcOrd="2" destOrd="0" parTransId="{F639A7B9-BFF0-45F4-B029-D4B27FECF681}" sibTransId="{1A13728D-3526-47B8-A83D-7BF34E01B122}"/>
    <dgm:cxn modelId="{40841C82-4D6C-4F04-B59F-5696CBF786F2}" type="presOf" srcId="{8018F834-0F24-4D5F-A067-30821923DCE9}" destId="{10C13863-F120-458F-A91A-6CF9A91B2851}" srcOrd="0" destOrd="0" presId="urn:microsoft.com/office/officeart/2005/8/layout/list1"/>
    <dgm:cxn modelId="{82C9828C-3031-4952-948A-705F89A5084E}" type="presOf" srcId="{8018F834-0F24-4D5F-A067-30821923DCE9}" destId="{3F7BF30E-FB7B-472F-B4E4-12E8BB8E4E0E}" srcOrd="1" destOrd="0" presId="urn:microsoft.com/office/officeart/2005/8/layout/list1"/>
    <dgm:cxn modelId="{2DC3AFA0-09DC-40F5-A683-6D783673DDD7}" type="presOf" srcId="{D85BAC80-80DB-4E2C-B9FE-C375151B5C75}" destId="{430C0F85-C879-4516-B1B3-C5EB973BF5FC}" srcOrd="1" destOrd="0" presId="urn:microsoft.com/office/officeart/2005/8/layout/list1"/>
    <dgm:cxn modelId="{9257C7A2-FC76-4EB5-8740-7DFDF0210B1D}" type="presOf" srcId="{60586274-3D48-4137-A720-93B7BA69E737}" destId="{D572149D-4DD9-4324-97F7-181258F94E05}" srcOrd="0" destOrd="0" presId="urn:microsoft.com/office/officeart/2005/8/layout/list1"/>
    <dgm:cxn modelId="{922F98AF-24A0-44EB-B62D-FE2BC9B2F4A1}" type="presOf" srcId="{092C0889-06DE-4A62-8F2C-A9C14AEFA437}" destId="{30BAF572-FB23-4565-9BCD-3A7CAA82C119}" srcOrd="0" destOrd="0" presId="urn:microsoft.com/office/officeart/2005/8/layout/list1"/>
    <dgm:cxn modelId="{874C03B2-ABBD-44FA-AE07-7F1C02DAA3E0}" srcId="{60586274-3D48-4137-A720-93B7BA69E737}" destId="{3254E2D9-40A5-451B-9436-FA06E8EF6F12}" srcOrd="4" destOrd="0" parTransId="{9D20EE8A-93CE-4EF5-BA7E-745EDFC30945}" sibTransId="{6D011143-B3FF-4A5A-831F-721E6777FD6A}"/>
    <dgm:cxn modelId="{D28877B8-9CF0-4647-901C-CF62173BA597}" type="presOf" srcId="{B7A76DF5-B9E5-4B67-87E5-CA1D56A2A2F9}" destId="{C99D906D-6B40-4B91-B9A7-529A85845FF4}" srcOrd="0" destOrd="0" presId="urn:microsoft.com/office/officeart/2005/8/layout/list1"/>
    <dgm:cxn modelId="{2775DED1-F78B-4190-8F1B-6F8C9F79D1AA}" srcId="{60586274-3D48-4137-A720-93B7BA69E737}" destId="{F35D2C56-A2BC-43D2-8503-4A4CA5C7F991}" srcOrd="6" destOrd="0" parTransId="{E41DDDF8-EAC9-4EE6-BDC2-0A5B661AD27A}" sibTransId="{2A835E53-C6DE-4EFD-A4AF-E198EBC241EB}"/>
    <dgm:cxn modelId="{BB242CE2-19CE-4CE9-BF02-26A7FA2A514D}" type="presOf" srcId="{8B8C68BB-0A98-4117-B5C9-ADDF830F3ECA}" destId="{F9402EDC-9BF8-4812-A831-28FE9148A79D}" srcOrd="1" destOrd="0" presId="urn:microsoft.com/office/officeart/2005/8/layout/list1"/>
    <dgm:cxn modelId="{179706E8-6AAF-4BB1-A3FC-E6517DF17FC4}" srcId="{60586274-3D48-4137-A720-93B7BA69E737}" destId="{8018F834-0F24-4D5F-A067-30821923DCE9}" srcOrd="1" destOrd="0" parTransId="{7D03A2C4-77F2-457A-9070-5BEFCF4AD10B}" sibTransId="{4EBD03C9-683D-4BD5-B293-B38D9294A7CD}"/>
    <dgm:cxn modelId="{831D5AEC-C363-4E3C-8EE4-8815A9FEB94C}" type="presOf" srcId="{F35D2C56-A2BC-43D2-8503-4A4CA5C7F991}" destId="{A74DD44E-63D8-4702-A7A9-1A22023EBA20}" srcOrd="1" destOrd="0" presId="urn:microsoft.com/office/officeart/2005/8/layout/list1"/>
    <dgm:cxn modelId="{7561D8F7-8468-4A0C-ACB0-C10982751FAE}" srcId="{60586274-3D48-4137-A720-93B7BA69E737}" destId="{8B8C68BB-0A98-4117-B5C9-ADDF830F3ECA}" srcOrd="3" destOrd="0" parTransId="{A4941B31-2D46-46DC-A172-537876088D78}" sibTransId="{B2895C98-FDF0-428C-BDB6-80C130A052A7}"/>
    <dgm:cxn modelId="{851EAFFB-1628-4128-A135-AC171553C068}" type="presOf" srcId="{8B8C68BB-0A98-4117-B5C9-ADDF830F3ECA}" destId="{4207E51E-6279-4235-8C3F-99E892358504}" srcOrd="0" destOrd="0" presId="urn:microsoft.com/office/officeart/2005/8/layout/list1"/>
    <dgm:cxn modelId="{D18B8D51-AA95-48CE-8872-DFB05156981C}" type="presParOf" srcId="{D572149D-4DD9-4324-97F7-181258F94E05}" destId="{47A8F13D-734F-49D0-9C68-56BCA309B45C}" srcOrd="0" destOrd="0" presId="urn:microsoft.com/office/officeart/2005/8/layout/list1"/>
    <dgm:cxn modelId="{F67C3526-72E7-45FC-AD96-CE5C54775799}" type="presParOf" srcId="{47A8F13D-734F-49D0-9C68-56BCA309B45C}" destId="{C99D906D-6B40-4B91-B9A7-529A85845FF4}" srcOrd="0" destOrd="0" presId="urn:microsoft.com/office/officeart/2005/8/layout/list1"/>
    <dgm:cxn modelId="{CCEAA089-7A6C-42BA-874D-84CFE2DBF588}" type="presParOf" srcId="{47A8F13D-734F-49D0-9C68-56BCA309B45C}" destId="{C81B5D6E-7507-4DC1-8EE0-E2683B529156}" srcOrd="1" destOrd="0" presId="urn:microsoft.com/office/officeart/2005/8/layout/list1"/>
    <dgm:cxn modelId="{C8B72530-2586-4728-8B75-AD2750ACF0F7}" type="presParOf" srcId="{D572149D-4DD9-4324-97F7-181258F94E05}" destId="{F4AE61C3-8FA0-423F-ACDC-6678948B0035}" srcOrd="1" destOrd="0" presId="urn:microsoft.com/office/officeart/2005/8/layout/list1"/>
    <dgm:cxn modelId="{D2BE089A-2559-4579-8EEA-4311CF8762C0}" type="presParOf" srcId="{D572149D-4DD9-4324-97F7-181258F94E05}" destId="{3DF179D7-B370-499F-AE01-C0292F8A75A3}" srcOrd="2" destOrd="0" presId="urn:microsoft.com/office/officeart/2005/8/layout/list1"/>
    <dgm:cxn modelId="{AC356CBE-8893-41D8-AC8F-48E92D94B11E}" type="presParOf" srcId="{D572149D-4DD9-4324-97F7-181258F94E05}" destId="{7FE4C8DF-C205-48A1-A072-06FA44B32F71}" srcOrd="3" destOrd="0" presId="urn:microsoft.com/office/officeart/2005/8/layout/list1"/>
    <dgm:cxn modelId="{A51E7E73-EEF4-491C-A8C6-E31BC2690B23}" type="presParOf" srcId="{D572149D-4DD9-4324-97F7-181258F94E05}" destId="{07D865BD-9915-4EB5-AFE1-4D1F9089F978}" srcOrd="4" destOrd="0" presId="urn:microsoft.com/office/officeart/2005/8/layout/list1"/>
    <dgm:cxn modelId="{3F25F907-040E-45E5-9DFB-E89D9DD2D079}" type="presParOf" srcId="{07D865BD-9915-4EB5-AFE1-4D1F9089F978}" destId="{10C13863-F120-458F-A91A-6CF9A91B2851}" srcOrd="0" destOrd="0" presId="urn:microsoft.com/office/officeart/2005/8/layout/list1"/>
    <dgm:cxn modelId="{DE7DF78A-5F9A-46AB-9D51-B04472591926}" type="presParOf" srcId="{07D865BD-9915-4EB5-AFE1-4D1F9089F978}" destId="{3F7BF30E-FB7B-472F-B4E4-12E8BB8E4E0E}" srcOrd="1" destOrd="0" presId="urn:microsoft.com/office/officeart/2005/8/layout/list1"/>
    <dgm:cxn modelId="{2DC75C2A-D128-4C3D-AFC3-74CC299C0C19}" type="presParOf" srcId="{D572149D-4DD9-4324-97F7-181258F94E05}" destId="{53F7951B-45C9-4580-AD87-DEB0F6A04723}" srcOrd="5" destOrd="0" presId="urn:microsoft.com/office/officeart/2005/8/layout/list1"/>
    <dgm:cxn modelId="{48598997-7859-4352-B6A2-49C6806D7B3D}" type="presParOf" srcId="{D572149D-4DD9-4324-97F7-181258F94E05}" destId="{FE476D44-9E31-4988-B619-FB62DDEAE6E4}" srcOrd="6" destOrd="0" presId="urn:microsoft.com/office/officeart/2005/8/layout/list1"/>
    <dgm:cxn modelId="{4E846F7A-A190-48C3-8C54-83783CD31CBE}" type="presParOf" srcId="{D572149D-4DD9-4324-97F7-181258F94E05}" destId="{B637FA23-7705-43C9-9814-ACFEFDD5DF19}" srcOrd="7" destOrd="0" presId="urn:microsoft.com/office/officeart/2005/8/layout/list1"/>
    <dgm:cxn modelId="{7522B507-1480-4469-B221-25189F36A72B}" type="presParOf" srcId="{D572149D-4DD9-4324-97F7-181258F94E05}" destId="{096FFFED-FA9E-4772-A9D3-33B5F4C60A27}" srcOrd="8" destOrd="0" presId="urn:microsoft.com/office/officeart/2005/8/layout/list1"/>
    <dgm:cxn modelId="{6742DB06-5966-4D58-A34B-5F1A8B3AE373}" type="presParOf" srcId="{096FFFED-FA9E-4772-A9D3-33B5F4C60A27}" destId="{30BAF572-FB23-4565-9BCD-3A7CAA82C119}" srcOrd="0" destOrd="0" presId="urn:microsoft.com/office/officeart/2005/8/layout/list1"/>
    <dgm:cxn modelId="{4B6B74B5-1051-4595-A060-34C1123D4947}" type="presParOf" srcId="{096FFFED-FA9E-4772-A9D3-33B5F4C60A27}" destId="{0225F0BC-7DE4-4626-9F25-AE7808998287}" srcOrd="1" destOrd="0" presId="urn:microsoft.com/office/officeart/2005/8/layout/list1"/>
    <dgm:cxn modelId="{2EB7E179-9AB2-497F-8FEB-1D85C806626B}" type="presParOf" srcId="{D572149D-4DD9-4324-97F7-181258F94E05}" destId="{401092D9-0701-42F1-86D5-DDCC1CC40489}" srcOrd="9" destOrd="0" presId="urn:microsoft.com/office/officeart/2005/8/layout/list1"/>
    <dgm:cxn modelId="{20F57BBC-3ABC-4EB8-969B-09BB196E12AA}" type="presParOf" srcId="{D572149D-4DD9-4324-97F7-181258F94E05}" destId="{D9CF5D10-74BD-40CF-B27E-2ACD64971C47}" srcOrd="10" destOrd="0" presId="urn:microsoft.com/office/officeart/2005/8/layout/list1"/>
    <dgm:cxn modelId="{FDAF88FE-A00F-4C13-BF6D-1AAE3A1D7472}" type="presParOf" srcId="{D572149D-4DD9-4324-97F7-181258F94E05}" destId="{ABB3E1DB-926D-4CD2-9BCD-A8815503EB74}" srcOrd="11" destOrd="0" presId="urn:microsoft.com/office/officeart/2005/8/layout/list1"/>
    <dgm:cxn modelId="{7C8AE107-4662-4EA6-8BA6-35B776FDB82F}" type="presParOf" srcId="{D572149D-4DD9-4324-97F7-181258F94E05}" destId="{9DC20F41-FB79-4A74-B97C-BEAD6FDE59A6}" srcOrd="12" destOrd="0" presId="urn:microsoft.com/office/officeart/2005/8/layout/list1"/>
    <dgm:cxn modelId="{086B4E36-284B-436C-81B2-A9BB163A9AD4}" type="presParOf" srcId="{9DC20F41-FB79-4A74-B97C-BEAD6FDE59A6}" destId="{4207E51E-6279-4235-8C3F-99E892358504}" srcOrd="0" destOrd="0" presId="urn:microsoft.com/office/officeart/2005/8/layout/list1"/>
    <dgm:cxn modelId="{601AA0F3-1A0D-4EA1-9D8B-F611249418ED}" type="presParOf" srcId="{9DC20F41-FB79-4A74-B97C-BEAD6FDE59A6}" destId="{F9402EDC-9BF8-4812-A831-28FE9148A79D}" srcOrd="1" destOrd="0" presId="urn:microsoft.com/office/officeart/2005/8/layout/list1"/>
    <dgm:cxn modelId="{62F724F6-4193-42B4-8EA2-341A9CF6EE05}" type="presParOf" srcId="{D572149D-4DD9-4324-97F7-181258F94E05}" destId="{221EA614-A689-450F-9825-9161E7D6DF6D}" srcOrd="13" destOrd="0" presId="urn:microsoft.com/office/officeart/2005/8/layout/list1"/>
    <dgm:cxn modelId="{55CC9111-6C6E-4621-826A-4FF3EB201854}" type="presParOf" srcId="{D572149D-4DD9-4324-97F7-181258F94E05}" destId="{DE35E04F-B708-4FAB-BB8A-CD14CDA2C179}" srcOrd="14" destOrd="0" presId="urn:microsoft.com/office/officeart/2005/8/layout/list1"/>
    <dgm:cxn modelId="{5B57135B-0061-471F-B458-A2518527B307}" type="presParOf" srcId="{D572149D-4DD9-4324-97F7-181258F94E05}" destId="{166128D6-50AD-4462-9BF0-B34A2C615D00}" srcOrd="15" destOrd="0" presId="urn:microsoft.com/office/officeart/2005/8/layout/list1"/>
    <dgm:cxn modelId="{CCAC5473-DB19-4A45-A2C1-86D0E05A1D1D}" type="presParOf" srcId="{D572149D-4DD9-4324-97F7-181258F94E05}" destId="{873C1B6B-5557-4A2F-A5EE-1A17C7E54135}" srcOrd="16" destOrd="0" presId="urn:microsoft.com/office/officeart/2005/8/layout/list1"/>
    <dgm:cxn modelId="{4DF2056C-646D-49C9-93E2-91127F195860}" type="presParOf" srcId="{873C1B6B-5557-4A2F-A5EE-1A17C7E54135}" destId="{C7F6CFD5-A35B-4ADD-ABC8-9123D975C192}" srcOrd="0" destOrd="0" presId="urn:microsoft.com/office/officeart/2005/8/layout/list1"/>
    <dgm:cxn modelId="{107F4D90-BE4D-4F0B-B067-DE2286DA48C1}" type="presParOf" srcId="{873C1B6B-5557-4A2F-A5EE-1A17C7E54135}" destId="{84475748-C1C8-44AF-9A44-39742B405D13}" srcOrd="1" destOrd="0" presId="urn:microsoft.com/office/officeart/2005/8/layout/list1"/>
    <dgm:cxn modelId="{1FA621BA-C394-4511-A298-C5C97731080F}" type="presParOf" srcId="{D572149D-4DD9-4324-97F7-181258F94E05}" destId="{6D223FBE-749A-4C0F-975C-68DD883302F7}" srcOrd="17" destOrd="0" presId="urn:microsoft.com/office/officeart/2005/8/layout/list1"/>
    <dgm:cxn modelId="{67F397EA-F053-4737-8BCF-CD1492BEDC61}" type="presParOf" srcId="{D572149D-4DD9-4324-97F7-181258F94E05}" destId="{B45E663D-7DC4-4D32-BDA4-CE594AC16DEC}" srcOrd="18" destOrd="0" presId="urn:microsoft.com/office/officeart/2005/8/layout/list1"/>
    <dgm:cxn modelId="{61385B3C-58ED-4278-B37A-1CBD5D4EB722}" type="presParOf" srcId="{D572149D-4DD9-4324-97F7-181258F94E05}" destId="{456AE803-DC3D-498C-A770-D29F5EFAA6AB}" srcOrd="19" destOrd="0" presId="urn:microsoft.com/office/officeart/2005/8/layout/list1"/>
    <dgm:cxn modelId="{CB5110D6-FC5E-43A0-BF4C-B41A7B4462FF}" type="presParOf" srcId="{D572149D-4DD9-4324-97F7-181258F94E05}" destId="{DC9AFECE-77D0-4CDE-9DA0-CD634573922B}" srcOrd="20" destOrd="0" presId="urn:microsoft.com/office/officeart/2005/8/layout/list1"/>
    <dgm:cxn modelId="{9DF4C6BD-21A5-4B3D-B435-F6225FA4B59C}" type="presParOf" srcId="{DC9AFECE-77D0-4CDE-9DA0-CD634573922B}" destId="{DC6FF96E-B951-433E-AAE6-409C152891B2}" srcOrd="0" destOrd="0" presId="urn:microsoft.com/office/officeart/2005/8/layout/list1"/>
    <dgm:cxn modelId="{FCB2D409-045E-4900-8CE0-9A9333DCAE90}" type="presParOf" srcId="{DC9AFECE-77D0-4CDE-9DA0-CD634573922B}" destId="{430C0F85-C879-4516-B1B3-C5EB973BF5FC}" srcOrd="1" destOrd="0" presId="urn:microsoft.com/office/officeart/2005/8/layout/list1"/>
    <dgm:cxn modelId="{2E17A7F0-6D40-43A2-8CFA-1B417811310F}" type="presParOf" srcId="{D572149D-4DD9-4324-97F7-181258F94E05}" destId="{78B1701E-8142-493F-90DA-B93351B32E74}" srcOrd="21" destOrd="0" presId="urn:microsoft.com/office/officeart/2005/8/layout/list1"/>
    <dgm:cxn modelId="{CB1AD07C-0DC4-4E6A-97EE-820FCD9B6BB1}" type="presParOf" srcId="{D572149D-4DD9-4324-97F7-181258F94E05}" destId="{CFE598BD-5DA9-4D2D-9B94-5F52ADDAF9C0}" srcOrd="22" destOrd="0" presId="urn:microsoft.com/office/officeart/2005/8/layout/list1"/>
    <dgm:cxn modelId="{BF9FDD8D-1738-480D-8539-5307C5FC249A}" type="presParOf" srcId="{D572149D-4DD9-4324-97F7-181258F94E05}" destId="{0E9C7611-D85C-4EF1-B9EF-1E7F53806718}" srcOrd="23" destOrd="0" presId="urn:microsoft.com/office/officeart/2005/8/layout/list1"/>
    <dgm:cxn modelId="{C69818CC-6DDD-478F-9241-4DE4237D77FE}" type="presParOf" srcId="{D572149D-4DD9-4324-97F7-181258F94E05}" destId="{B61B987C-6B45-4C58-A875-7443A4EC99C2}" srcOrd="24" destOrd="0" presId="urn:microsoft.com/office/officeart/2005/8/layout/list1"/>
    <dgm:cxn modelId="{56DF720E-E86E-48B9-BF3D-67A0FA1319E9}" type="presParOf" srcId="{B61B987C-6B45-4C58-A875-7443A4EC99C2}" destId="{72F9FD13-A9B8-4248-A417-0339815AC629}" srcOrd="0" destOrd="0" presId="urn:microsoft.com/office/officeart/2005/8/layout/list1"/>
    <dgm:cxn modelId="{C17A3055-5A18-4FFB-BC51-A794BF89CB9B}" type="presParOf" srcId="{B61B987C-6B45-4C58-A875-7443A4EC99C2}" destId="{A74DD44E-63D8-4702-A7A9-1A22023EBA20}" srcOrd="1" destOrd="0" presId="urn:microsoft.com/office/officeart/2005/8/layout/list1"/>
    <dgm:cxn modelId="{45411EF0-3969-47DD-91ED-7B7D7AAC76C0}" type="presParOf" srcId="{D572149D-4DD9-4324-97F7-181258F94E05}" destId="{4F532507-1F5A-4B57-A86D-DEF42973DF21}" srcOrd="25" destOrd="0" presId="urn:microsoft.com/office/officeart/2005/8/layout/list1"/>
    <dgm:cxn modelId="{EF752E8D-5CD1-42EC-B272-F4FCD2DFA624}" type="presParOf" srcId="{D572149D-4DD9-4324-97F7-181258F94E05}" destId="{8B7E805D-DE46-4B9E-8B91-7FA1826790AE}"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586274-3D48-4137-A720-93B7BA69E737}" type="doc">
      <dgm:prSet loTypeId="urn:microsoft.com/office/officeart/2005/8/layout/list1" loCatId="list" qsTypeId="urn:microsoft.com/office/officeart/2005/8/quickstyle/3d3" qsCatId="3D" csTypeId="urn:microsoft.com/office/officeart/2005/8/colors/colorful4" csCatId="colorful" phldr="1"/>
      <dgm:spPr/>
      <dgm:t>
        <a:bodyPr/>
        <a:lstStyle/>
        <a:p>
          <a:endParaRPr lang="en-IN"/>
        </a:p>
      </dgm:t>
    </dgm:pt>
    <dgm:pt modelId="{B7A76DF5-B9E5-4B67-87E5-CA1D56A2A2F9}">
      <dgm:prSet phldrT="[Text]" custT="1"/>
      <dgm:spPr/>
      <dgm:t>
        <a:bodyPr/>
        <a:lstStyle/>
        <a:p>
          <a:r>
            <a:rPr lang="en-IN" sz="2400" dirty="0">
              <a:solidFill>
                <a:schemeClr val="tx1"/>
              </a:solidFill>
            </a:rPr>
            <a:t>Current customers tend to try our new products</a:t>
          </a:r>
        </a:p>
      </dgm:t>
    </dgm:pt>
    <dgm:pt modelId="{54A28DE7-11D1-44DF-BD5B-21A32ED77B6B}" type="parTrans" cxnId="{F5C4D022-2A21-452E-9E5D-6D62C079F870}">
      <dgm:prSet/>
      <dgm:spPr/>
      <dgm:t>
        <a:bodyPr/>
        <a:lstStyle/>
        <a:p>
          <a:endParaRPr lang="en-IN" sz="3600">
            <a:solidFill>
              <a:schemeClr val="tx1"/>
            </a:solidFill>
          </a:endParaRPr>
        </a:p>
      </dgm:t>
    </dgm:pt>
    <dgm:pt modelId="{9DFAF8BE-8144-4DF4-B4DA-788F441F3A8A}" type="sibTrans" cxnId="{F5C4D022-2A21-452E-9E5D-6D62C079F870}">
      <dgm:prSet/>
      <dgm:spPr/>
      <dgm:t>
        <a:bodyPr/>
        <a:lstStyle/>
        <a:p>
          <a:endParaRPr lang="en-IN" sz="3600">
            <a:solidFill>
              <a:schemeClr val="tx1"/>
            </a:solidFill>
          </a:endParaRPr>
        </a:p>
      </dgm:t>
    </dgm:pt>
    <dgm:pt modelId="{8018F834-0F24-4D5F-A067-30821923DCE9}">
      <dgm:prSet phldrT="[Text]" custT="1"/>
      <dgm:spPr/>
      <dgm:t>
        <a:bodyPr/>
        <a:lstStyle/>
        <a:p>
          <a:r>
            <a:rPr lang="en-IN" sz="2400" dirty="0">
              <a:solidFill>
                <a:schemeClr val="tx1"/>
              </a:solidFill>
            </a:rPr>
            <a:t>Existing customers are 50% more likely to try new products</a:t>
          </a:r>
        </a:p>
      </dgm:t>
    </dgm:pt>
    <dgm:pt modelId="{7D03A2C4-77F2-457A-9070-5BEFCF4AD10B}" type="parTrans" cxnId="{179706E8-6AAF-4BB1-A3FC-E6517DF17FC4}">
      <dgm:prSet/>
      <dgm:spPr/>
      <dgm:t>
        <a:bodyPr/>
        <a:lstStyle/>
        <a:p>
          <a:endParaRPr lang="en-IN" sz="3600">
            <a:solidFill>
              <a:schemeClr val="tx1"/>
            </a:solidFill>
          </a:endParaRPr>
        </a:p>
      </dgm:t>
    </dgm:pt>
    <dgm:pt modelId="{4EBD03C9-683D-4BD5-B293-B38D9294A7CD}" type="sibTrans" cxnId="{179706E8-6AAF-4BB1-A3FC-E6517DF17FC4}">
      <dgm:prSet/>
      <dgm:spPr/>
      <dgm:t>
        <a:bodyPr/>
        <a:lstStyle/>
        <a:p>
          <a:endParaRPr lang="en-IN" sz="3600">
            <a:solidFill>
              <a:schemeClr val="tx1"/>
            </a:solidFill>
          </a:endParaRPr>
        </a:p>
      </dgm:t>
    </dgm:pt>
    <dgm:pt modelId="{092C0889-06DE-4A62-8F2C-A9C14AEFA437}">
      <dgm:prSet phldrT="[Text]" custT="1"/>
      <dgm:spPr/>
      <dgm:t>
        <a:bodyPr/>
        <a:lstStyle/>
        <a:p>
          <a:r>
            <a:rPr lang="en-IN" sz="2400" dirty="0">
              <a:solidFill>
                <a:schemeClr val="tx1"/>
              </a:solidFill>
            </a:rPr>
            <a:t>They spend 31% more, on average, when compared to new customers.</a:t>
          </a:r>
        </a:p>
      </dgm:t>
    </dgm:pt>
    <dgm:pt modelId="{F639A7B9-BFF0-45F4-B029-D4B27FECF681}" type="parTrans" cxnId="{25A5237F-C199-4EA0-9D84-5942F96979A6}">
      <dgm:prSet/>
      <dgm:spPr/>
      <dgm:t>
        <a:bodyPr/>
        <a:lstStyle/>
        <a:p>
          <a:endParaRPr lang="en-IN" sz="3600">
            <a:solidFill>
              <a:schemeClr val="tx1"/>
            </a:solidFill>
          </a:endParaRPr>
        </a:p>
      </dgm:t>
    </dgm:pt>
    <dgm:pt modelId="{1A13728D-3526-47B8-A83D-7BF34E01B122}" type="sibTrans" cxnId="{25A5237F-C199-4EA0-9D84-5942F96979A6}">
      <dgm:prSet/>
      <dgm:spPr/>
      <dgm:t>
        <a:bodyPr/>
        <a:lstStyle/>
        <a:p>
          <a:endParaRPr lang="en-IN" sz="3600">
            <a:solidFill>
              <a:schemeClr val="tx1"/>
            </a:solidFill>
          </a:endParaRPr>
        </a:p>
      </dgm:t>
    </dgm:pt>
    <dgm:pt modelId="{D85BAC80-80DB-4E2C-B9FE-C375151B5C75}">
      <dgm:prSet phldrT="[Text]" custT="1"/>
      <dgm:spPr/>
      <dgm:t>
        <a:bodyPr/>
        <a:lstStyle/>
        <a:p>
          <a:r>
            <a:rPr lang="en-IN" sz="2400" dirty="0">
              <a:solidFill>
                <a:schemeClr val="tx1"/>
              </a:solidFill>
            </a:rPr>
            <a:t>The probability of selling to a new prospect is just 5-20%.</a:t>
          </a:r>
        </a:p>
      </dgm:t>
    </dgm:pt>
    <dgm:pt modelId="{27B99B83-5C09-4496-95B8-5366E34FCFDE}" type="parTrans" cxnId="{AEED9375-C2E5-47B9-A8BB-A6445AC30C3B}">
      <dgm:prSet/>
      <dgm:spPr/>
      <dgm:t>
        <a:bodyPr/>
        <a:lstStyle/>
        <a:p>
          <a:endParaRPr lang="en-IN" sz="3600">
            <a:solidFill>
              <a:schemeClr val="tx1"/>
            </a:solidFill>
          </a:endParaRPr>
        </a:p>
      </dgm:t>
    </dgm:pt>
    <dgm:pt modelId="{432CB5BC-40F4-4754-ABDE-CC02259CC338}" type="sibTrans" cxnId="{AEED9375-C2E5-47B9-A8BB-A6445AC30C3B}">
      <dgm:prSet/>
      <dgm:spPr/>
      <dgm:t>
        <a:bodyPr/>
        <a:lstStyle/>
        <a:p>
          <a:endParaRPr lang="en-IN" sz="3600">
            <a:solidFill>
              <a:schemeClr val="tx1"/>
            </a:solidFill>
          </a:endParaRPr>
        </a:p>
      </dgm:t>
    </dgm:pt>
    <dgm:pt modelId="{8B8C68BB-0A98-4117-B5C9-ADDF830F3ECA}">
      <dgm:prSet custT="1"/>
      <dgm:spPr/>
      <dgm:t>
        <a:bodyPr/>
        <a:lstStyle/>
        <a:p>
          <a:r>
            <a:rPr lang="en-IN" sz="2400" dirty="0">
              <a:solidFill>
                <a:schemeClr val="tx1"/>
              </a:solidFill>
            </a:rPr>
            <a:t>Our regular customer will be willing to truly listen to what we have to offer. </a:t>
          </a:r>
          <a:endParaRPr lang="en-IN" sz="2400" dirty="0">
            <a:solidFill>
              <a:schemeClr val="tx1"/>
            </a:solidFill>
            <a:sym typeface="Wingdings" panose="05000000000000000000" pitchFamily="2" charset="2"/>
          </a:endParaRPr>
        </a:p>
      </dgm:t>
    </dgm:pt>
    <dgm:pt modelId="{A4941B31-2D46-46DC-A172-537876088D78}" type="parTrans" cxnId="{7561D8F7-8468-4A0C-ACB0-C10982751FAE}">
      <dgm:prSet/>
      <dgm:spPr/>
      <dgm:t>
        <a:bodyPr/>
        <a:lstStyle/>
        <a:p>
          <a:endParaRPr lang="en-IN" sz="3600">
            <a:solidFill>
              <a:schemeClr val="tx1"/>
            </a:solidFill>
          </a:endParaRPr>
        </a:p>
      </dgm:t>
    </dgm:pt>
    <dgm:pt modelId="{B2895C98-FDF0-428C-BDB6-80C130A052A7}" type="sibTrans" cxnId="{7561D8F7-8468-4A0C-ACB0-C10982751FAE}">
      <dgm:prSet/>
      <dgm:spPr/>
      <dgm:t>
        <a:bodyPr/>
        <a:lstStyle/>
        <a:p>
          <a:endParaRPr lang="en-IN" sz="3600">
            <a:solidFill>
              <a:schemeClr val="tx1"/>
            </a:solidFill>
          </a:endParaRPr>
        </a:p>
      </dgm:t>
    </dgm:pt>
    <dgm:pt modelId="{3254E2D9-40A5-451B-9436-FA06E8EF6F12}">
      <dgm:prSet custT="1"/>
      <dgm:spPr/>
      <dgm:t>
        <a:bodyPr/>
        <a:lstStyle/>
        <a:p>
          <a:r>
            <a:rPr lang="en-IN" sz="2400" dirty="0">
              <a:solidFill>
                <a:schemeClr val="tx1"/>
              </a:solidFill>
            </a:rPr>
            <a:t>The probability of selling to an existing customer is 60 – 70%, </a:t>
          </a:r>
        </a:p>
      </dgm:t>
    </dgm:pt>
    <dgm:pt modelId="{9D20EE8A-93CE-4EF5-BA7E-745EDFC30945}" type="parTrans" cxnId="{874C03B2-ABBD-44FA-AE07-7F1C02DAA3E0}">
      <dgm:prSet/>
      <dgm:spPr/>
      <dgm:t>
        <a:bodyPr/>
        <a:lstStyle/>
        <a:p>
          <a:endParaRPr lang="en-IN" sz="3600">
            <a:solidFill>
              <a:schemeClr val="tx1"/>
            </a:solidFill>
          </a:endParaRPr>
        </a:p>
      </dgm:t>
    </dgm:pt>
    <dgm:pt modelId="{6D011143-B3FF-4A5A-831F-721E6777FD6A}" type="sibTrans" cxnId="{874C03B2-ABBD-44FA-AE07-7F1C02DAA3E0}">
      <dgm:prSet/>
      <dgm:spPr/>
      <dgm:t>
        <a:bodyPr/>
        <a:lstStyle/>
        <a:p>
          <a:endParaRPr lang="en-IN" sz="3600">
            <a:solidFill>
              <a:schemeClr val="tx1"/>
            </a:solidFill>
          </a:endParaRPr>
        </a:p>
      </dgm:t>
    </dgm:pt>
    <dgm:pt modelId="{D572149D-4DD9-4324-97F7-181258F94E05}" type="pres">
      <dgm:prSet presAssocID="{60586274-3D48-4137-A720-93B7BA69E737}" presName="linear" presStyleCnt="0">
        <dgm:presLayoutVars>
          <dgm:dir/>
          <dgm:animLvl val="lvl"/>
          <dgm:resizeHandles val="exact"/>
        </dgm:presLayoutVars>
      </dgm:prSet>
      <dgm:spPr/>
    </dgm:pt>
    <dgm:pt modelId="{47A8F13D-734F-49D0-9C68-56BCA309B45C}" type="pres">
      <dgm:prSet presAssocID="{B7A76DF5-B9E5-4B67-87E5-CA1D56A2A2F9}" presName="parentLin" presStyleCnt="0"/>
      <dgm:spPr/>
    </dgm:pt>
    <dgm:pt modelId="{C99D906D-6B40-4B91-B9A7-529A85845FF4}" type="pres">
      <dgm:prSet presAssocID="{B7A76DF5-B9E5-4B67-87E5-CA1D56A2A2F9}" presName="parentLeftMargin" presStyleLbl="node1" presStyleIdx="0" presStyleCnt="6"/>
      <dgm:spPr/>
    </dgm:pt>
    <dgm:pt modelId="{C81B5D6E-7507-4DC1-8EE0-E2683B529156}" type="pres">
      <dgm:prSet presAssocID="{B7A76DF5-B9E5-4B67-87E5-CA1D56A2A2F9}" presName="parentText" presStyleLbl="node1" presStyleIdx="0" presStyleCnt="6" custScaleX="142857" custScaleY="104982">
        <dgm:presLayoutVars>
          <dgm:chMax val="0"/>
          <dgm:bulletEnabled val="1"/>
        </dgm:presLayoutVars>
      </dgm:prSet>
      <dgm:spPr/>
    </dgm:pt>
    <dgm:pt modelId="{F4AE61C3-8FA0-423F-ACDC-6678948B0035}" type="pres">
      <dgm:prSet presAssocID="{B7A76DF5-B9E5-4B67-87E5-CA1D56A2A2F9}" presName="negativeSpace" presStyleCnt="0"/>
      <dgm:spPr/>
    </dgm:pt>
    <dgm:pt modelId="{3DF179D7-B370-499F-AE01-C0292F8A75A3}" type="pres">
      <dgm:prSet presAssocID="{B7A76DF5-B9E5-4B67-87E5-CA1D56A2A2F9}" presName="childText" presStyleLbl="conFgAcc1" presStyleIdx="0" presStyleCnt="6">
        <dgm:presLayoutVars>
          <dgm:bulletEnabled val="1"/>
        </dgm:presLayoutVars>
        <dgm:style>
          <a:lnRef idx="0">
            <a:scrgbClr r="0" g="0" b="0"/>
          </a:lnRef>
          <a:fillRef idx="0">
            <a:scrgbClr r="0" g="0" b="0"/>
          </a:fillRef>
          <a:effectRef idx="0">
            <a:scrgbClr r="0" g="0" b="0"/>
          </a:effectRef>
          <a:fontRef idx="minor">
            <a:schemeClr val="lt1"/>
          </a:fontRef>
        </dgm:style>
      </dgm:prSet>
      <dgm:spPr>
        <a:solidFill>
          <a:schemeClr val="dk1"/>
        </a:solidFill>
        <a:ln>
          <a:noFill/>
        </a:ln>
      </dgm:spPr>
    </dgm:pt>
    <dgm:pt modelId="{7FE4C8DF-C205-48A1-A072-06FA44B32F71}" type="pres">
      <dgm:prSet presAssocID="{9DFAF8BE-8144-4DF4-B4DA-788F441F3A8A}" presName="spaceBetweenRectangles" presStyleCnt="0"/>
      <dgm:spPr/>
    </dgm:pt>
    <dgm:pt modelId="{07D865BD-9915-4EB5-AFE1-4D1F9089F978}" type="pres">
      <dgm:prSet presAssocID="{8018F834-0F24-4D5F-A067-30821923DCE9}" presName="parentLin" presStyleCnt="0"/>
      <dgm:spPr/>
    </dgm:pt>
    <dgm:pt modelId="{10C13863-F120-458F-A91A-6CF9A91B2851}" type="pres">
      <dgm:prSet presAssocID="{8018F834-0F24-4D5F-A067-30821923DCE9}" presName="parentLeftMargin" presStyleLbl="node1" presStyleIdx="0" presStyleCnt="6"/>
      <dgm:spPr/>
    </dgm:pt>
    <dgm:pt modelId="{3F7BF30E-FB7B-472F-B4E4-12E8BB8E4E0E}" type="pres">
      <dgm:prSet presAssocID="{8018F834-0F24-4D5F-A067-30821923DCE9}" presName="parentText" presStyleLbl="node1" presStyleIdx="1" presStyleCnt="6" custScaleX="157296">
        <dgm:presLayoutVars>
          <dgm:chMax val="0"/>
          <dgm:bulletEnabled val="1"/>
        </dgm:presLayoutVars>
      </dgm:prSet>
      <dgm:spPr/>
    </dgm:pt>
    <dgm:pt modelId="{53F7951B-45C9-4580-AD87-DEB0F6A04723}" type="pres">
      <dgm:prSet presAssocID="{8018F834-0F24-4D5F-A067-30821923DCE9}" presName="negativeSpace" presStyleCnt="0"/>
      <dgm:spPr/>
    </dgm:pt>
    <dgm:pt modelId="{FE476D44-9E31-4988-B619-FB62DDEAE6E4}" type="pres">
      <dgm:prSet presAssocID="{8018F834-0F24-4D5F-A067-30821923DCE9}" presName="childText" presStyleLbl="conFgAcc1" presStyleIdx="1" presStyleCnt="6">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B637FA23-7705-43C9-9814-ACFEFDD5DF19}" type="pres">
      <dgm:prSet presAssocID="{4EBD03C9-683D-4BD5-B293-B38D9294A7CD}" presName="spaceBetweenRectangles" presStyleCnt="0"/>
      <dgm:spPr/>
    </dgm:pt>
    <dgm:pt modelId="{096FFFED-FA9E-4772-A9D3-33B5F4C60A27}" type="pres">
      <dgm:prSet presAssocID="{092C0889-06DE-4A62-8F2C-A9C14AEFA437}" presName="parentLin" presStyleCnt="0"/>
      <dgm:spPr/>
    </dgm:pt>
    <dgm:pt modelId="{30BAF572-FB23-4565-9BCD-3A7CAA82C119}" type="pres">
      <dgm:prSet presAssocID="{092C0889-06DE-4A62-8F2C-A9C14AEFA437}" presName="parentLeftMargin" presStyleLbl="node1" presStyleIdx="1" presStyleCnt="6"/>
      <dgm:spPr/>
    </dgm:pt>
    <dgm:pt modelId="{0225F0BC-7DE4-4626-9F25-AE7808998287}" type="pres">
      <dgm:prSet presAssocID="{092C0889-06DE-4A62-8F2C-A9C14AEFA437}" presName="parentText" presStyleLbl="node1" presStyleIdx="2" presStyleCnt="6" custScaleX="142857">
        <dgm:presLayoutVars>
          <dgm:chMax val="0"/>
          <dgm:bulletEnabled val="1"/>
        </dgm:presLayoutVars>
      </dgm:prSet>
      <dgm:spPr/>
    </dgm:pt>
    <dgm:pt modelId="{401092D9-0701-42F1-86D5-DDCC1CC40489}" type="pres">
      <dgm:prSet presAssocID="{092C0889-06DE-4A62-8F2C-A9C14AEFA437}" presName="negativeSpace" presStyleCnt="0"/>
      <dgm:spPr/>
    </dgm:pt>
    <dgm:pt modelId="{D9CF5D10-74BD-40CF-B27E-2ACD64971C47}" type="pres">
      <dgm:prSet presAssocID="{092C0889-06DE-4A62-8F2C-A9C14AEFA437}" presName="childText" presStyleLbl="conFgAcc1" presStyleIdx="2" presStyleCnt="6">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ABB3E1DB-926D-4CD2-9BCD-A8815503EB74}" type="pres">
      <dgm:prSet presAssocID="{1A13728D-3526-47B8-A83D-7BF34E01B122}" presName="spaceBetweenRectangles" presStyleCnt="0"/>
      <dgm:spPr/>
    </dgm:pt>
    <dgm:pt modelId="{9DC20F41-FB79-4A74-B97C-BEAD6FDE59A6}" type="pres">
      <dgm:prSet presAssocID="{8B8C68BB-0A98-4117-B5C9-ADDF830F3ECA}" presName="parentLin" presStyleCnt="0"/>
      <dgm:spPr/>
    </dgm:pt>
    <dgm:pt modelId="{4207E51E-6279-4235-8C3F-99E892358504}" type="pres">
      <dgm:prSet presAssocID="{8B8C68BB-0A98-4117-B5C9-ADDF830F3ECA}" presName="parentLeftMargin" presStyleLbl="node1" presStyleIdx="2" presStyleCnt="6"/>
      <dgm:spPr/>
    </dgm:pt>
    <dgm:pt modelId="{F9402EDC-9BF8-4812-A831-28FE9148A79D}" type="pres">
      <dgm:prSet presAssocID="{8B8C68BB-0A98-4117-B5C9-ADDF830F3ECA}" presName="parentText" presStyleLbl="node1" presStyleIdx="3" presStyleCnt="6" custScaleX="142857">
        <dgm:presLayoutVars>
          <dgm:chMax val="0"/>
          <dgm:bulletEnabled val="1"/>
        </dgm:presLayoutVars>
      </dgm:prSet>
      <dgm:spPr/>
    </dgm:pt>
    <dgm:pt modelId="{221EA614-A689-450F-9825-9161E7D6DF6D}" type="pres">
      <dgm:prSet presAssocID="{8B8C68BB-0A98-4117-B5C9-ADDF830F3ECA}" presName="negativeSpace" presStyleCnt="0"/>
      <dgm:spPr/>
    </dgm:pt>
    <dgm:pt modelId="{DE35E04F-B708-4FAB-BB8A-CD14CDA2C179}" type="pres">
      <dgm:prSet presAssocID="{8B8C68BB-0A98-4117-B5C9-ADDF830F3ECA}" presName="childText" presStyleLbl="conFgAcc1" presStyleIdx="3" presStyleCnt="6">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166128D6-50AD-4462-9BF0-B34A2C615D00}" type="pres">
      <dgm:prSet presAssocID="{B2895C98-FDF0-428C-BDB6-80C130A052A7}" presName="spaceBetweenRectangles" presStyleCnt="0"/>
      <dgm:spPr/>
    </dgm:pt>
    <dgm:pt modelId="{873C1B6B-5557-4A2F-A5EE-1A17C7E54135}" type="pres">
      <dgm:prSet presAssocID="{3254E2D9-40A5-451B-9436-FA06E8EF6F12}" presName="parentLin" presStyleCnt="0"/>
      <dgm:spPr/>
    </dgm:pt>
    <dgm:pt modelId="{C7F6CFD5-A35B-4ADD-ABC8-9123D975C192}" type="pres">
      <dgm:prSet presAssocID="{3254E2D9-40A5-451B-9436-FA06E8EF6F12}" presName="parentLeftMargin" presStyleLbl="node1" presStyleIdx="3" presStyleCnt="6"/>
      <dgm:spPr/>
    </dgm:pt>
    <dgm:pt modelId="{84475748-C1C8-44AF-9A44-39742B405D13}" type="pres">
      <dgm:prSet presAssocID="{3254E2D9-40A5-451B-9436-FA06E8EF6F12}" presName="parentText" presStyleLbl="node1" presStyleIdx="4" presStyleCnt="6" custScaleX="142857">
        <dgm:presLayoutVars>
          <dgm:chMax val="0"/>
          <dgm:bulletEnabled val="1"/>
        </dgm:presLayoutVars>
      </dgm:prSet>
      <dgm:spPr/>
    </dgm:pt>
    <dgm:pt modelId="{6D223FBE-749A-4C0F-975C-68DD883302F7}" type="pres">
      <dgm:prSet presAssocID="{3254E2D9-40A5-451B-9436-FA06E8EF6F12}" presName="negativeSpace" presStyleCnt="0"/>
      <dgm:spPr/>
    </dgm:pt>
    <dgm:pt modelId="{B45E663D-7DC4-4D32-BDA4-CE594AC16DEC}" type="pres">
      <dgm:prSet presAssocID="{3254E2D9-40A5-451B-9436-FA06E8EF6F12}" presName="childText" presStyleLbl="conFgAcc1" presStyleIdx="4" presStyleCnt="6">
        <dgm:presLayoutVars>
          <dgm:bulletEnabled val="1"/>
        </dgm:presLayoutVars>
        <dgm:style>
          <a:lnRef idx="0">
            <a:schemeClr val="dk1"/>
          </a:lnRef>
          <a:fillRef idx="3">
            <a:schemeClr val="dk1"/>
          </a:fillRef>
          <a:effectRef idx="3">
            <a:schemeClr val="dk1"/>
          </a:effectRef>
          <a:fontRef idx="minor">
            <a:schemeClr val="lt1"/>
          </a:fontRef>
        </dgm:style>
      </dgm:prSet>
      <dgm:spPr/>
    </dgm:pt>
    <dgm:pt modelId="{456AE803-DC3D-498C-A770-D29F5EFAA6AB}" type="pres">
      <dgm:prSet presAssocID="{6D011143-B3FF-4A5A-831F-721E6777FD6A}" presName="spaceBetweenRectangles" presStyleCnt="0"/>
      <dgm:spPr/>
    </dgm:pt>
    <dgm:pt modelId="{DC9AFECE-77D0-4CDE-9DA0-CD634573922B}" type="pres">
      <dgm:prSet presAssocID="{D85BAC80-80DB-4E2C-B9FE-C375151B5C75}" presName="parentLin" presStyleCnt="0"/>
      <dgm:spPr/>
    </dgm:pt>
    <dgm:pt modelId="{DC6FF96E-B951-433E-AAE6-409C152891B2}" type="pres">
      <dgm:prSet presAssocID="{D85BAC80-80DB-4E2C-B9FE-C375151B5C75}" presName="parentLeftMargin" presStyleLbl="node1" presStyleIdx="4" presStyleCnt="6"/>
      <dgm:spPr/>
    </dgm:pt>
    <dgm:pt modelId="{430C0F85-C879-4516-B1B3-C5EB973BF5FC}" type="pres">
      <dgm:prSet presAssocID="{D85BAC80-80DB-4E2C-B9FE-C375151B5C75}" presName="parentText" presStyleLbl="node1" presStyleIdx="5" presStyleCnt="6" custScaleX="142857">
        <dgm:presLayoutVars>
          <dgm:chMax val="0"/>
          <dgm:bulletEnabled val="1"/>
        </dgm:presLayoutVars>
      </dgm:prSet>
      <dgm:spPr/>
    </dgm:pt>
    <dgm:pt modelId="{78B1701E-8142-493F-90DA-B93351B32E74}" type="pres">
      <dgm:prSet presAssocID="{D85BAC80-80DB-4E2C-B9FE-C375151B5C75}" presName="negativeSpace" presStyleCnt="0"/>
      <dgm:spPr/>
    </dgm:pt>
    <dgm:pt modelId="{CFE598BD-5DA9-4D2D-9B94-5F52ADDAF9C0}" type="pres">
      <dgm:prSet presAssocID="{D85BAC80-80DB-4E2C-B9FE-C375151B5C75}" presName="childText" presStyleLbl="conFgAcc1" presStyleIdx="5" presStyleCnt="6" custLinFactNeighborX="0" custLinFactNeighborY="11759">
        <dgm:presLayoutVars>
          <dgm:bulletEnabled val="1"/>
        </dgm:presLayoutVars>
        <dgm:style>
          <a:lnRef idx="0">
            <a:schemeClr val="dk1"/>
          </a:lnRef>
          <a:fillRef idx="3">
            <a:schemeClr val="dk1"/>
          </a:fillRef>
          <a:effectRef idx="3">
            <a:schemeClr val="dk1"/>
          </a:effectRef>
          <a:fontRef idx="minor">
            <a:schemeClr val="lt1"/>
          </a:fontRef>
        </dgm:style>
      </dgm:prSet>
      <dgm:spPr/>
    </dgm:pt>
  </dgm:ptLst>
  <dgm:cxnLst>
    <dgm:cxn modelId="{C51F8505-5252-402A-AF07-EB520047D8F5}" type="presOf" srcId="{3254E2D9-40A5-451B-9436-FA06E8EF6F12}" destId="{84475748-C1C8-44AF-9A44-39742B405D13}" srcOrd="1" destOrd="0" presId="urn:microsoft.com/office/officeart/2005/8/layout/list1"/>
    <dgm:cxn modelId="{F5C4D022-2A21-452E-9E5D-6D62C079F870}" srcId="{60586274-3D48-4137-A720-93B7BA69E737}" destId="{B7A76DF5-B9E5-4B67-87E5-CA1D56A2A2F9}" srcOrd="0" destOrd="0" parTransId="{54A28DE7-11D1-44DF-BD5B-21A32ED77B6B}" sibTransId="{9DFAF8BE-8144-4DF4-B4DA-788F441F3A8A}"/>
    <dgm:cxn modelId="{3F869B27-27BC-4920-A77B-9812638C16B5}" type="presOf" srcId="{092C0889-06DE-4A62-8F2C-A9C14AEFA437}" destId="{0225F0BC-7DE4-4626-9F25-AE7808998287}" srcOrd="1" destOrd="0" presId="urn:microsoft.com/office/officeart/2005/8/layout/list1"/>
    <dgm:cxn modelId="{9C48C139-D3C7-4940-91C9-976DDBC5A954}" type="presOf" srcId="{D85BAC80-80DB-4E2C-B9FE-C375151B5C75}" destId="{DC6FF96E-B951-433E-AAE6-409C152891B2}" srcOrd="0" destOrd="0" presId="urn:microsoft.com/office/officeart/2005/8/layout/list1"/>
    <dgm:cxn modelId="{AEED9375-C2E5-47B9-A8BB-A6445AC30C3B}" srcId="{60586274-3D48-4137-A720-93B7BA69E737}" destId="{D85BAC80-80DB-4E2C-B9FE-C375151B5C75}" srcOrd="5" destOrd="0" parTransId="{27B99B83-5C09-4496-95B8-5366E34FCFDE}" sibTransId="{432CB5BC-40F4-4754-ABDE-CC02259CC338}"/>
    <dgm:cxn modelId="{DAC96E56-71DE-4A9D-99A2-030315118D89}" type="presOf" srcId="{3254E2D9-40A5-451B-9436-FA06E8EF6F12}" destId="{C7F6CFD5-A35B-4ADD-ABC8-9123D975C192}" srcOrd="0" destOrd="0" presId="urn:microsoft.com/office/officeart/2005/8/layout/list1"/>
    <dgm:cxn modelId="{E08D4C79-62EF-4558-9CED-4DA2DA7CBA00}" type="presOf" srcId="{B7A76DF5-B9E5-4B67-87E5-CA1D56A2A2F9}" destId="{C81B5D6E-7507-4DC1-8EE0-E2683B529156}" srcOrd="1" destOrd="0" presId="urn:microsoft.com/office/officeart/2005/8/layout/list1"/>
    <dgm:cxn modelId="{25A5237F-C199-4EA0-9D84-5942F96979A6}" srcId="{60586274-3D48-4137-A720-93B7BA69E737}" destId="{092C0889-06DE-4A62-8F2C-A9C14AEFA437}" srcOrd="2" destOrd="0" parTransId="{F639A7B9-BFF0-45F4-B029-D4B27FECF681}" sibTransId="{1A13728D-3526-47B8-A83D-7BF34E01B122}"/>
    <dgm:cxn modelId="{40841C82-4D6C-4F04-B59F-5696CBF786F2}" type="presOf" srcId="{8018F834-0F24-4D5F-A067-30821923DCE9}" destId="{10C13863-F120-458F-A91A-6CF9A91B2851}" srcOrd="0" destOrd="0" presId="urn:microsoft.com/office/officeart/2005/8/layout/list1"/>
    <dgm:cxn modelId="{82C9828C-3031-4952-948A-705F89A5084E}" type="presOf" srcId="{8018F834-0F24-4D5F-A067-30821923DCE9}" destId="{3F7BF30E-FB7B-472F-B4E4-12E8BB8E4E0E}" srcOrd="1" destOrd="0" presId="urn:microsoft.com/office/officeart/2005/8/layout/list1"/>
    <dgm:cxn modelId="{2DC3AFA0-09DC-40F5-A683-6D783673DDD7}" type="presOf" srcId="{D85BAC80-80DB-4E2C-B9FE-C375151B5C75}" destId="{430C0F85-C879-4516-B1B3-C5EB973BF5FC}" srcOrd="1" destOrd="0" presId="urn:microsoft.com/office/officeart/2005/8/layout/list1"/>
    <dgm:cxn modelId="{9257C7A2-FC76-4EB5-8740-7DFDF0210B1D}" type="presOf" srcId="{60586274-3D48-4137-A720-93B7BA69E737}" destId="{D572149D-4DD9-4324-97F7-181258F94E05}" srcOrd="0" destOrd="0" presId="urn:microsoft.com/office/officeart/2005/8/layout/list1"/>
    <dgm:cxn modelId="{922F98AF-24A0-44EB-B62D-FE2BC9B2F4A1}" type="presOf" srcId="{092C0889-06DE-4A62-8F2C-A9C14AEFA437}" destId="{30BAF572-FB23-4565-9BCD-3A7CAA82C119}" srcOrd="0" destOrd="0" presId="urn:microsoft.com/office/officeart/2005/8/layout/list1"/>
    <dgm:cxn modelId="{874C03B2-ABBD-44FA-AE07-7F1C02DAA3E0}" srcId="{60586274-3D48-4137-A720-93B7BA69E737}" destId="{3254E2D9-40A5-451B-9436-FA06E8EF6F12}" srcOrd="4" destOrd="0" parTransId="{9D20EE8A-93CE-4EF5-BA7E-745EDFC30945}" sibTransId="{6D011143-B3FF-4A5A-831F-721E6777FD6A}"/>
    <dgm:cxn modelId="{D28877B8-9CF0-4647-901C-CF62173BA597}" type="presOf" srcId="{B7A76DF5-B9E5-4B67-87E5-CA1D56A2A2F9}" destId="{C99D906D-6B40-4B91-B9A7-529A85845FF4}" srcOrd="0" destOrd="0" presId="urn:microsoft.com/office/officeart/2005/8/layout/list1"/>
    <dgm:cxn modelId="{BB242CE2-19CE-4CE9-BF02-26A7FA2A514D}" type="presOf" srcId="{8B8C68BB-0A98-4117-B5C9-ADDF830F3ECA}" destId="{F9402EDC-9BF8-4812-A831-28FE9148A79D}" srcOrd="1" destOrd="0" presId="urn:microsoft.com/office/officeart/2005/8/layout/list1"/>
    <dgm:cxn modelId="{179706E8-6AAF-4BB1-A3FC-E6517DF17FC4}" srcId="{60586274-3D48-4137-A720-93B7BA69E737}" destId="{8018F834-0F24-4D5F-A067-30821923DCE9}" srcOrd="1" destOrd="0" parTransId="{7D03A2C4-77F2-457A-9070-5BEFCF4AD10B}" sibTransId="{4EBD03C9-683D-4BD5-B293-B38D9294A7CD}"/>
    <dgm:cxn modelId="{7561D8F7-8468-4A0C-ACB0-C10982751FAE}" srcId="{60586274-3D48-4137-A720-93B7BA69E737}" destId="{8B8C68BB-0A98-4117-B5C9-ADDF830F3ECA}" srcOrd="3" destOrd="0" parTransId="{A4941B31-2D46-46DC-A172-537876088D78}" sibTransId="{B2895C98-FDF0-428C-BDB6-80C130A052A7}"/>
    <dgm:cxn modelId="{851EAFFB-1628-4128-A135-AC171553C068}" type="presOf" srcId="{8B8C68BB-0A98-4117-B5C9-ADDF830F3ECA}" destId="{4207E51E-6279-4235-8C3F-99E892358504}" srcOrd="0" destOrd="0" presId="urn:microsoft.com/office/officeart/2005/8/layout/list1"/>
    <dgm:cxn modelId="{D18B8D51-AA95-48CE-8872-DFB05156981C}" type="presParOf" srcId="{D572149D-4DD9-4324-97F7-181258F94E05}" destId="{47A8F13D-734F-49D0-9C68-56BCA309B45C}" srcOrd="0" destOrd="0" presId="urn:microsoft.com/office/officeart/2005/8/layout/list1"/>
    <dgm:cxn modelId="{F67C3526-72E7-45FC-AD96-CE5C54775799}" type="presParOf" srcId="{47A8F13D-734F-49D0-9C68-56BCA309B45C}" destId="{C99D906D-6B40-4B91-B9A7-529A85845FF4}" srcOrd="0" destOrd="0" presId="urn:microsoft.com/office/officeart/2005/8/layout/list1"/>
    <dgm:cxn modelId="{CCEAA089-7A6C-42BA-874D-84CFE2DBF588}" type="presParOf" srcId="{47A8F13D-734F-49D0-9C68-56BCA309B45C}" destId="{C81B5D6E-7507-4DC1-8EE0-E2683B529156}" srcOrd="1" destOrd="0" presId="urn:microsoft.com/office/officeart/2005/8/layout/list1"/>
    <dgm:cxn modelId="{C8B72530-2586-4728-8B75-AD2750ACF0F7}" type="presParOf" srcId="{D572149D-4DD9-4324-97F7-181258F94E05}" destId="{F4AE61C3-8FA0-423F-ACDC-6678948B0035}" srcOrd="1" destOrd="0" presId="urn:microsoft.com/office/officeart/2005/8/layout/list1"/>
    <dgm:cxn modelId="{D2BE089A-2559-4579-8EEA-4311CF8762C0}" type="presParOf" srcId="{D572149D-4DD9-4324-97F7-181258F94E05}" destId="{3DF179D7-B370-499F-AE01-C0292F8A75A3}" srcOrd="2" destOrd="0" presId="urn:microsoft.com/office/officeart/2005/8/layout/list1"/>
    <dgm:cxn modelId="{AC356CBE-8893-41D8-AC8F-48E92D94B11E}" type="presParOf" srcId="{D572149D-4DD9-4324-97F7-181258F94E05}" destId="{7FE4C8DF-C205-48A1-A072-06FA44B32F71}" srcOrd="3" destOrd="0" presId="urn:microsoft.com/office/officeart/2005/8/layout/list1"/>
    <dgm:cxn modelId="{A51E7E73-EEF4-491C-A8C6-E31BC2690B23}" type="presParOf" srcId="{D572149D-4DD9-4324-97F7-181258F94E05}" destId="{07D865BD-9915-4EB5-AFE1-4D1F9089F978}" srcOrd="4" destOrd="0" presId="urn:microsoft.com/office/officeart/2005/8/layout/list1"/>
    <dgm:cxn modelId="{3F25F907-040E-45E5-9DFB-E89D9DD2D079}" type="presParOf" srcId="{07D865BD-9915-4EB5-AFE1-4D1F9089F978}" destId="{10C13863-F120-458F-A91A-6CF9A91B2851}" srcOrd="0" destOrd="0" presId="urn:microsoft.com/office/officeart/2005/8/layout/list1"/>
    <dgm:cxn modelId="{DE7DF78A-5F9A-46AB-9D51-B04472591926}" type="presParOf" srcId="{07D865BD-9915-4EB5-AFE1-4D1F9089F978}" destId="{3F7BF30E-FB7B-472F-B4E4-12E8BB8E4E0E}" srcOrd="1" destOrd="0" presId="urn:microsoft.com/office/officeart/2005/8/layout/list1"/>
    <dgm:cxn modelId="{2DC75C2A-D128-4C3D-AFC3-74CC299C0C19}" type="presParOf" srcId="{D572149D-4DD9-4324-97F7-181258F94E05}" destId="{53F7951B-45C9-4580-AD87-DEB0F6A04723}" srcOrd="5" destOrd="0" presId="urn:microsoft.com/office/officeart/2005/8/layout/list1"/>
    <dgm:cxn modelId="{48598997-7859-4352-B6A2-49C6806D7B3D}" type="presParOf" srcId="{D572149D-4DD9-4324-97F7-181258F94E05}" destId="{FE476D44-9E31-4988-B619-FB62DDEAE6E4}" srcOrd="6" destOrd="0" presId="urn:microsoft.com/office/officeart/2005/8/layout/list1"/>
    <dgm:cxn modelId="{4E846F7A-A190-48C3-8C54-83783CD31CBE}" type="presParOf" srcId="{D572149D-4DD9-4324-97F7-181258F94E05}" destId="{B637FA23-7705-43C9-9814-ACFEFDD5DF19}" srcOrd="7" destOrd="0" presId="urn:microsoft.com/office/officeart/2005/8/layout/list1"/>
    <dgm:cxn modelId="{7522B507-1480-4469-B221-25189F36A72B}" type="presParOf" srcId="{D572149D-4DD9-4324-97F7-181258F94E05}" destId="{096FFFED-FA9E-4772-A9D3-33B5F4C60A27}" srcOrd="8" destOrd="0" presId="urn:microsoft.com/office/officeart/2005/8/layout/list1"/>
    <dgm:cxn modelId="{6742DB06-5966-4D58-A34B-5F1A8B3AE373}" type="presParOf" srcId="{096FFFED-FA9E-4772-A9D3-33B5F4C60A27}" destId="{30BAF572-FB23-4565-9BCD-3A7CAA82C119}" srcOrd="0" destOrd="0" presId="urn:microsoft.com/office/officeart/2005/8/layout/list1"/>
    <dgm:cxn modelId="{4B6B74B5-1051-4595-A060-34C1123D4947}" type="presParOf" srcId="{096FFFED-FA9E-4772-A9D3-33B5F4C60A27}" destId="{0225F0BC-7DE4-4626-9F25-AE7808998287}" srcOrd="1" destOrd="0" presId="urn:microsoft.com/office/officeart/2005/8/layout/list1"/>
    <dgm:cxn modelId="{2EB7E179-9AB2-497F-8FEB-1D85C806626B}" type="presParOf" srcId="{D572149D-4DD9-4324-97F7-181258F94E05}" destId="{401092D9-0701-42F1-86D5-DDCC1CC40489}" srcOrd="9" destOrd="0" presId="urn:microsoft.com/office/officeart/2005/8/layout/list1"/>
    <dgm:cxn modelId="{20F57BBC-3ABC-4EB8-969B-09BB196E12AA}" type="presParOf" srcId="{D572149D-4DD9-4324-97F7-181258F94E05}" destId="{D9CF5D10-74BD-40CF-B27E-2ACD64971C47}" srcOrd="10" destOrd="0" presId="urn:microsoft.com/office/officeart/2005/8/layout/list1"/>
    <dgm:cxn modelId="{FDAF88FE-A00F-4C13-BF6D-1AAE3A1D7472}" type="presParOf" srcId="{D572149D-4DD9-4324-97F7-181258F94E05}" destId="{ABB3E1DB-926D-4CD2-9BCD-A8815503EB74}" srcOrd="11" destOrd="0" presId="urn:microsoft.com/office/officeart/2005/8/layout/list1"/>
    <dgm:cxn modelId="{7C8AE107-4662-4EA6-8BA6-35B776FDB82F}" type="presParOf" srcId="{D572149D-4DD9-4324-97F7-181258F94E05}" destId="{9DC20F41-FB79-4A74-B97C-BEAD6FDE59A6}" srcOrd="12" destOrd="0" presId="urn:microsoft.com/office/officeart/2005/8/layout/list1"/>
    <dgm:cxn modelId="{086B4E36-284B-436C-81B2-A9BB163A9AD4}" type="presParOf" srcId="{9DC20F41-FB79-4A74-B97C-BEAD6FDE59A6}" destId="{4207E51E-6279-4235-8C3F-99E892358504}" srcOrd="0" destOrd="0" presId="urn:microsoft.com/office/officeart/2005/8/layout/list1"/>
    <dgm:cxn modelId="{601AA0F3-1A0D-4EA1-9D8B-F611249418ED}" type="presParOf" srcId="{9DC20F41-FB79-4A74-B97C-BEAD6FDE59A6}" destId="{F9402EDC-9BF8-4812-A831-28FE9148A79D}" srcOrd="1" destOrd="0" presId="urn:microsoft.com/office/officeart/2005/8/layout/list1"/>
    <dgm:cxn modelId="{62F724F6-4193-42B4-8EA2-341A9CF6EE05}" type="presParOf" srcId="{D572149D-4DD9-4324-97F7-181258F94E05}" destId="{221EA614-A689-450F-9825-9161E7D6DF6D}" srcOrd="13" destOrd="0" presId="urn:microsoft.com/office/officeart/2005/8/layout/list1"/>
    <dgm:cxn modelId="{55CC9111-6C6E-4621-826A-4FF3EB201854}" type="presParOf" srcId="{D572149D-4DD9-4324-97F7-181258F94E05}" destId="{DE35E04F-B708-4FAB-BB8A-CD14CDA2C179}" srcOrd="14" destOrd="0" presId="urn:microsoft.com/office/officeart/2005/8/layout/list1"/>
    <dgm:cxn modelId="{5B57135B-0061-471F-B458-A2518527B307}" type="presParOf" srcId="{D572149D-4DD9-4324-97F7-181258F94E05}" destId="{166128D6-50AD-4462-9BF0-B34A2C615D00}" srcOrd="15" destOrd="0" presId="urn:microsoft.com/office/officeart/2005/8/layout/list1"/>
    <dgm:cxn modelId="{CCAC5473-DB19-4A45-A2C1-86D0E05A1D1D}" type="presParOf" srcId="{D572149D-4DD9-4324-97F7-181258F94E05}" destId="{873C1B6B-5557-4A2F-A5EE-1A17C7E54135}" srcOrd="16" destOrd="0" presId="urn:microsoft.com/office/officeart/2005/8/layout/list1"/>
    <dgm:cxn modelId="{4DF2056C-646D-49C9-93E2-91127F195860}" type="presParOf" srcId="{873C1B6B-5557-4A2F-A5EE-1A17C7E54135}" destId="{C7F6CFD5-A35B-4ADD-ABC8-9123D975C192}" srcOrd="0" destOrd="0" presId="urn:microsoft.com/office/officeart/2005/8/layout/list1"/>
    <dgm:cxn modelId="{107F4D90-BE4D-4F0B-B067-DE2286DA48C1}" type="presParOf" srcId="{873C1B6B-5557-4A2F-A5EE-1A17C7E54135}" destId="{84475748-C1C8-44AF-9A44-39742B405D13}" srcOrd="1" destOrd="0" presId="urn:microsoft.com/office/officeart/2005/8/layout/list1"/>
    <dgm:cxn modelId="{1FA621BA-C394-4511-A298-C5C97731080F}" type="presParOf" srcId="{D572149D-4DD9-4324-97F7-181258F94E05}" destId="{6D223FBE-749A-4C0F-975C-68DD883302F7}" srcOrd="17" destOrd="0" presId="urn:microsoft.com/office/officeart/2005/8/layout/list1"/>
    <dgm:cxn modelId="{67F397EA-F053-4737-8BCF-CD1492BEDC61}" type="presParOf" srcId="{D572149D-4DD9-4324-97F7-181258F94E05}" destId="{B45E663D-7DC4-4D32-BDA4-CE594AC16DEC}" srcOrd="18" destOrd="0" presId="urn:microsoft.com/office/officeart/2005/8/layout/list1"/>
    <dgm:cxn modelId="{61385B3C-58ED-4278-B37A-1CBD5D4EB722}" type="presParOf" srcId="{D572149D-4DD9-4324-97F7-181258F94E05}" destId="{456AE803-DC3D-498C-A770-D29F5EFAA6AB}" srcOrd="19" destOrd="0" presId="urn:microsoft.com/office/officeart/2005/8/layout/list1"/>
    <dgm:cxn modelId="{CB5110D6-FC5E-43A0-BF4C-B41A7B4462FF}" type="presParOf" srcId="{D572149D-4DD9-4324-97F7-181258F94E05}" destId="{DC9AFECE-77D0-4CDE-9DA0-CD634573922B}" srcOrd="20" destOrd="0" presId="urn:microsoft.com/office/officeart/2005/8/layout/list1"/>
    <dgm:cxn modelId="{9DF4C6BD-21A5-4B3D-B435-F6225FA4B59C}" type="presParOf" srcId="{DC9AFECE-77D0-4CDE-9DA0-CD634573922B}" destId="{DC6FF96E-B951-433E-AAE6-409C152891B2}" srcOrd="0" destOrd="0" presId="urn:microsoft.com/office/officeart/2005/8/layout/list1"/>
    <dgm:cxn modelId="{FCB2D409-045E-4900-8CE0-9A9333DCAE90}" type="presParOf" srcId="{DC9AFECE-77D0-4CDE-9DA0-CD634573922B}" destId="{430C0F85-C879-4516-B1B3-C5EB973BF5FC}" srcOrd="1" destOrd="0" presId="urn:microsoft.com/office/officeart/2005/8/layout/list1"/>
    <dgm:cxn modelId="{2E17A7F0-6D40-43A2-8CFA-1B417811310F}" type="presParOf" srcId="{D572149D-4DD9-4324-97F7-181258F94E05}" destId="{78B1701E-8142-493F-90DA-B93351B32E74}" srcOrd="21" destOrd="0" presId="urn:microsoft.com/office/officeart/2005/8/layout/list1"/>
    <dgm:cxn modelId="{CB1AD07C-0DC4-4E6A-97EE-820FCD9B6BB1}" type="presParOf" srcId="{D572149D-4DD9-4324-97F7-181258F94E05}" destId="{CFE598BD-5DA9-4D2D-9B94-5F52ADDAF9C0}"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179D7-B370-499F-AE01-C0292F8A75A3}">
      <dsp:nvSpPr>
        <dsp:cNvPr id="0" name=""/>
        <dsp:cNvSpPr/>
      </dsp:nvSpPr>
      <dsp:spPr>
        <a:xfrm>
          <a:off x="0" y="325859"/>
          <a:ext cx="11510328" cy="428400"/>
        </a:xfrm>
        <a:prstGeom prst="rect">
          <a:avLst/>
        </a:prstGeom>
        <a:solidFill>
          <a:schemeClr val="dk1"/>
        </a:solidFill>
        <a:ln>
          <a:noFill/>
        </a:ln>
        <a:effectLst/>
        <a:scene3d>
          <a:camera prst="orthographicFront">
            <a:rot lat="0" lon="0" rev="0"/>
          </a:camera>
          <a:lightRig rig="contrasting" dir="t">
            <a:rot lat="0" lon="0" rev="1200000"/>
          </a:lightRig>
        </a:scene3d>
        <a:sp3d z="300000"/>
      </dsp:spPr>
      <dsp:style>
        <a:lnRef idx="0">
          <a:scrgbClr r="0" g="0" b="0"/>
        </a:lnRef>
        <a:fillRef idx="0">
          <a:scrgbClr r="0" g="0" b="0"/>
        </a:fillRef>
        <a:effectRef idx="0">
          <a:scrgbClr r="0" g="0" b="0"/>
        </a:effectRef>
        <a:fontRef idx="minor">
          <a:schemeClr val="lt1"/>
        </a:fontRef>
      </dsp:style>
    </dsp:sp>
    <dsp:sp modelId="{C81B5D6E-7507-4DC1-8EE0-E2683B529156}">
      <dsp:nvSpPr>
        <dsp:cNvPr id="0" name=""/>
        <dsp:cNvSpPr/>
      </dsp:nvSpPr>
      <dsp:spPr>
        <a:xfrm>
          <a:off x="547977" y="74939"/>
          <a:ext cx="10959529" cy="501840"/>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Businesses spend much on acquiring a client without calculating the COCA</a:t>
          </a:r>
        </a:p>
      </dsp:txBody>
      <dsp:txXfrm>
        <a:off x="572475" y="99437"/>
        <a:ext cx="10910533" cy="452844"/>
      </dsp:txXfrm>
    </dsp:sp>
    <dsp:sp modelId="{FE476D44-9E31-4988-B619-FB62DDEAE6E4}">
      <dsp:nvSpPr>
        <dsp:cNvPr id="0" name=""/>
        <dsp:cNvSpPr/>
      </dsp:nvSpPr>
      <dsp:spPr>
        <a:xfrm>
          <a:off x="0" y="1096979"/>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3F7BF30E-FB7B-472F-B4E4-12E8BB8E4E0E}">
      <dsp:nvSpPr>
        <dsp:cNvPr id="0" name=""/>
        <dsp:cNvSpPr/>
      </dsp:nvSpPr>
      <dsp:spPr>
        <a:xfrm>
          <a:off x="499642" y="846060"/>
          <a:ext cx="11002850" cy="501840"/>
        </a:xfrm>
        <a:prstGeom prst="roundRect">
          <a:avLst/>
        </a:prstGeom>
        <a:solidFill>
          <a:schemeClr val="accent4">
            <a:hueOff val="-969849"/>
            <a:satOff val="5719"/>
            <a:lumOff val="62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COCA - average cost of convincing a potential customer to use a product or service</a:t>
          </a:r>
        </a:p>
      </dsp:txBody>
      <dsp:txXfrm>
        <a:off x="524140" y="870558"/>
        <a:ext cx="10953854" cy="452844"/>
      </dsp:txXfrm>
    </dsp:sp>
    <dsp:sp modelId="{D9CF5D10-74BD-40CF-B27E-2ACD64971C47}">
      <dsp:nvSpPr>
        <dsp:cNvPr id="0" name=""/>
        <dsp:cNvSpPr/>
      </dsp:nvSpPr>
      <dsp:spPr>
        <a:xfrm>
          <a:off x="0" y="1868100"/>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0225F0BC-7DE4-4626-9F25-AE7808998287}">
      <dsp:nvSpPr>
        <dsp:cNvPr id="0" name=""/>
        <dsp:cNvSpPr/>
      </dsp:nvSpPr>
      <dsp:spPr>
        <a:xfrm>
          <a:off x="547977" y="1617179"/>
          <a:ext cx="10959529" cy="501840"/>
        </a:xfrm>
        <a:prstGeom prst="roundRect">
          <a:avLst/>
        </a:prstGeom>
        <a:solidFill>
          <a:schemeClr val="accent4">
            <a:hueOff val="-1939699"/>
            <a:satOff val="11437"/>
            <a:lumOff val="124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Marketing + Advertisement + Sales </a:t>
          </a:r>
          <a:r>
            <a:rPr lang="en-IN" sz="2400" kern="1200" dirty="0">
              <a:solidFill>
                <a:schemeClr val="tx1"/>
              </a:solidFill>
              <a:sym typeface="Wingdings" panose="05000000000000000000" pitchFamily="2" charset="2"/>
            </a:rPr>
            <a:t> 1 crore</a:t>
          </a:r>
          <a:endParaRPr lang="en-IN" sz="2400" kern="1200" dirty="0">
            <a:solidFill>
              <a:schemeClr val="tx1"/>
            </a:solidFill>
          </a:endParaRPr>
        </a:p>
      </dsp:txBody>
      <dsp:txXfrm>
        <a:off x="572475" y="1641677"/>
        <a:ext cx="10910533" cy="452844"/>
      </dsp:txXfrm>
    </dsp:sp>
    <dsp:sp modelId="{DE35E04F-B708-4FAB-BB8A-CD14CDA2C179}">
      <dsp:nvSpPr>
        <dsp:cNvPr id="0" name=""/>
        <dsp:cNvSpPr/>
      </dsp:nvSpPr>
      <dsp:spPr>
        <a:xfrm>
          <a:off x="0" y="2639220"/>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F9402EDC-9BF8-4812-A831-28FE9148A79D}">
      <dsp:nvSpPr>
        <dsp:cNvPr id="0" name=""/>
        <dsp:cNvSpPr/>
      </dsp:nvSpPr>
      <dsp:spPr>
        <a:xfrm>
          <a:off x="547977" y="2388300"/>
          <a:ext cx="10959529" cy="501840"/>
        </a:xfrm>
        <a:prstGeom prst="roundRect">
          <a:avLst/>
        </a:prstGeom>
        <a:solidFill>
          <a:schemeClr val="accent4">
            <a:hueOff val="-2909548"/>
            <a:satOff val="17155"/>
            <a:lumOff val="186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sym typeface="Wingdings" panose="05000000000000000000" pitchFamily="2" charset="2"/>
            </a:rPr>
            <a:t>100 new customers</a:t>
          </a:r>
        </a:p>
      </dsp:txBody>
      <dsp:txXfrm>
        <a:off x="572475" y="2412798"/>
        <a:ext cx="10910533" cy="452844"/>
      </dsp:txXfrm>
    </dsp:sp>
    <dsp:sp modelId="{B45E663D-7DC4-4D32-BDA4-CE594AC16DEC}">
      <dsp:nvSpPr>
        <dsp:cNvPr id="0" name=""/>
        <dsp:cNvSpPr/>
      </dsp:nvSpPr>
      <dsp:spPr>
        <a:xfrm>
          <a:off x="0" y="3410340"/>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84475748-C1C8-44AF-9A44-39742B405D13}">
      <dsp:nvSpPr>
        <dsp:cNvPr id="0" name=""/>
        <dsp:cNvSpPr/>
      </dsp:nvSpPr>
      <dsp:spPr>
        <a:xfrm>
          <a:off x="547977" y="3159420"/>
          <a:ext cx="10959529" cy="501840"/>
        </a:xfrm>
        <a:prstGeom prst="roundRect">
          <a:avLst/>
        </a:prstGeom>
        <a:solidFill>
          <a:schemeClr val="accent4">
            <a:hueOff val="-3879397"/>
            <a:satOff val="22874"/>
            <a:lumOff val="248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sym typeface="Wingdings" panose="05000000000000000000" pitchFamily="2" charset="2"/>
            </a:rPr>
            <a:t>COCA = 1 crore / 100 customers = 1 lakh</a:t>
          </a:r>
          <a:endParaRPr lang="en-IN" sz="2400" kern="1200" dirty="0">
            <a:solidFill>
              <a:schemeClr val="tx1"/>
            </a:solidFill>
          </a:endParaRPr>
        </a:p>
      </dsp:txBody>
      <dsp:txXfrm>
        <a:off x="572475" y="3183918"/>
        <a:ext cx="10910533" cy="452844"/>
      </dsp:txXfrm>
    </dsp:sp>
    <dsp:sp modelId="{CFE598BD-5DA9-4D2D-9B94-5F52ADDAF9C0}">
      <dsp:nvSpPr>
        <dsp:cNvPr id="0" name=""/>
        <dsp:cNvSpPr/>
      </dsp:nvSpPr>
      <dsp:spPr>
        <a:xfrm>
          <a:off x="0" y="4192254"/>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430C0F85-C879-4516-B1B3-C5EB973BF5FC}">
      <dsp:nvSpPr>
        <dsp:cNvPr id="0" name=""/>
        <dsp:cNvSpPr/>
      </dsp:nvSpPr>
      <dsp:spPr>
        <a:xfrm>
          <a:off x="547977" y="3930540"/>
          <a:ext cx="10959529" cy="501840"/>
        </a:xfrm>
        <a:prstGeom prst="roundRect">
          <a:avLst/>
        </a:prstGeom>
        <a:solidFill>
          <a:schemeClr val="accent4">
            <a:hueOff val="-4849247"/>
            <a:satOff val="28593"/>
            <a:lumOff val="310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More COCA good if recurring business model else keep it low</a:t>
          </a:r>
        </a:p>
      </dsp:txBody>
      <dsp:txXfrm>
        <a:off x="572475" y="3955038"/>
        <a:ext cx="10910533" cy="452844"/>
      </dsp:txXfrm>
    </dsp:sp>
    <dsp:sp modelId="{8B7E805D-DE46-4B9E-8B91-7FA1826790AE}">
      <dsp:nvSpPr>
        <dsp:cNvPr id="0" name=""/>
        <dsp:cNvSpPr/>
      </dsp:nvSpPr>
      <dsp:spPr>
        <a:xfrm>
          <a:off x="0" y="4952580"/>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A74DD44E-63D8-4702-A7A9-1A22023EBA20}">
      <dsp:nvSpPr>
        <dsp:cNvPr id="0" name=""/>
        <dsp:cNvSpPr/>
      </dsp:nvSpPr>
      <dsp:spPr>
        <a:xfrm>
          <a:off x="547977" y="4701660"/>
          <a:ext cx="10959529" cy="501840"/>
        </a:xfrm>
        <a:prstGeom prst="roundRect">
          <a:avLst/>
        </a:prstGeom>
        <a:solidFill>
          <a:schemeClr val="accent4">
            <a:hueOff val="-5819096"/>
            <a:satOff val="34311"/>
            <a:lumOff val="372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Understand long-term relational value and hold your customers</a:t>
          </a:r>
        </a:p>
      </dsp:txBody>
      <dsp:txXfrm>
        <a:off x="572475" y="4726158"/>
        <a:ext cx="10910533"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179D7-B370-499F-AE01-C0292F8A75A3}">
      <dsp:nvSpPr>
        <dsp:cNvPr id="0" name=""/>
        <dsp:cNvSpPr/>
      </dsp:nvSpPr>
      <dsp:spPr>
        <a:xfrm>
          <a:off x="0" y="338360"/>
          <a:ext cx="11510328" cy="428400"/>
        </a:xfrm>
        <a:prstGeom prst="rect">
          <a:avLst/>
        </a:prstGeom>
        <a:solidFill>
          <a:schemeClr val="dk1"/>
        </a:solidFill>
        <a:ln>
          <a:noFill/>
        </a:ln>
        <a:effectLst/>
        <a:scene3d>
          <a:camera prst="orthographicFront">
            <a:rot lat="0" lon="0" rev="0"/>
          </a:camera>
          <a:lightRig rig="contrasting" dir="t">
            <a:rot lat="0" lon="0" rev="1200000"/>
          </a:lightRig>
        </a:scene3d>
        <a:sp3d z="300000"/>
      </dsp:spPr>
      <dsp:style>
        <a:lnRef idx="0">
          <a:scrgbClr r="0" g="0" b="0"/>
        </a:lnRef>
        <a:fillRef idx="0">
          <a:scrgbClr r="0" g="0" b="0"/>
        </a:fillRef>
        <a:effectRef idx="0">
          <a:scrgbClr r="0" g="0" b="0"/>
        </a:effectRef>
        <a:fontRef idx="minor">
          <a:schemeClr val="lt1"/>
        </a:fontRef>
      </dsp:style>
    </dsp:sp>
    <dsp:sp modelId="{C81B5D6E-7507-4DC1-8EE0-E2683B529156}">
      <dsp:nvSpPr>
        <dsp:cNvPr id="0" name=""/>
        <dsp:cNvSpPr/>
      </dsp:nvSpPr>
      <dsp:spPr>
        <a:xfrm>
          <a:off x="547977" y="62439"/>
          <a:ext cx="10959529" cy="526841"/>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We make partnership with companies with a larger consumer market</a:t>
          </a:r>
        </a:p>
      </dsp:txBody>
      <dsp:txXfrm>
        <a:off x="573695" y="88157"/>
        <a:ext cx="10908093" cy="475405"/>
      </dsp:txXfrm>
    </dsp:sp>
    <dsp:sp modelId="{FE476D44-9E31-4988-B619-FB62DDEAE6E4}">
      <dsp:nvSpPr>
        <dsp:cNvPr id="0" name=""/>
        <dsp:cNvSpPr/>
      </dsp:nvSpPr>
      <dsp:spPr>
        <a:xfrm>
          <a:off x="0" y="1109480"/>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3F7BF30E-FB7B-472F-B4E4-12E8BB8E4E0E}">
      <dsp:nvSpPr>
        <dsp:cNvPr id="0" name=""/>
        <dsp:cNvSpPr/>
      </dsp:nvSpPr>
      <dsp:spPr>
        <a:xfrm>
          <a:off x="499642" y="858560"/>
          <a:ext cx="11002850" cy="501840"/>
        </a:xfrm>
        <a:prstGeom prst="roundRect">
          <a:avLst/>
        </a:prstGeom>
        <a:solidFill>
          <a:schemeClr val="accent4">
            <a:hueOff val="-969849"/>
            <a:satOff val="5719"/>
            <a:lumOff val="62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A business not having direct access to consumers, will gain it via a other business</a:t>
          </a:r>
        </a:p>
      </dsp:txBody>
      <dsp:txXfrm>
        <a:off x="524140" y="883058"/>
        <a:ext cx="10953854" cy="452844"/>
      </dsp:txXfrm>
    </dsp:sp>
    <dsp:sp modelId="{D9CF5D10-74BD-40CF-B27E-2ACD64971C47}">
      <dsp:nvSpPr>
        <dsp:cNvPr id="0" name=""/>
        <dsp:cNvSpPr/>
      </dsp:nvSpPr>
      <dsp:spPr>
        <a:xfrm>
          <a:off x="0" y="1880600"/>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0225F0BC-7DE4-4626-9F25-AE7808998287}">
      <dsp:nvSpPr>
        <dsp:cNvPr id="0" name=""/>
        <dsp:cNvSpPr/>
      </dsp:nvSpPr>
      <dsp:spPr>
        <a:xfrm>
          <a:off x="547977" y="1629680"/>
          <a:ext cx="10959529" cy="501840"/>
        </a:xfrm>
        <a:prstGeom prst="roundRect">
          <a:avLst/>
        </a:prstGeom>
        <a:solidFill>
          <a:schemeClr val="accent4">
            <a:hueOff val="-1939699"/>
            <a:satOff val="11437"/>
            <a:lumOff val="124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Other business allows first business to gain access to its consumers</a:t>
          </a:r>
        </a:p>
      </dsp:txBody>
      <dsp:txXfrm>
        <a:off x="572475" y="1654178"/>
        <a:ext cx="10910533" cy="452844"/>
      </dsp:txXfrm>
    </dsp:sp>
    <dsp:sp modelId="{DE35E04F-B708-4FAB-BB8A-CD14CDA2C179}">
      <dsp:nvSpPr>
        <dsp:cNvPr id="0" name=""/>
        <dsp:cNvSpPr/>
      </dsp:nvSpPr>
      <dsp:spPr>
        <a:xfrm>
          <a:off x="0" y="2651720"/>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F9402EDC-9BF8-4812-A831-28FE9148A79D}">
      <dsp:nvSpPr>
        <dsp:cNvPr id="0" name=""/>
        <dsp:cNvSpPr/>
      </dsp:nvSpPr>
      <dsp:spPr>
        <a:xfrm>
          <a:off x="547977" y="2400800"/>
          <a:ext cx="10959529" cy="501840"/>
        </a:xfrm>
        <a:prstGeom prst="roundRect">
          <a:avLst/>
        </a:prstGeom>
        <a:solidFill>
          <a:schemeClr val="accent4">
            <a:hueOff val="-2909548"/>
            <a:satOff val="17155"/>
            <a:lumOff val="186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Make brand recognized to the consumers</a:t>
          </a:r>
          <a:endParaRPr lang="en-IN" sz="2400" kern="1200" dirty="0">
            <a:solidFill>
              <a:schemeClr val="tx1"/>
            </a:solidFill>
            <a:sym typeface="Wingdings" panose="05000000000000000000" pitchFamily="2" charset="2"/>
          </a:endParaRPr>
        </a:p>
      </dsp:txBody>
      <dsp:txXfrm>
        <a:off x="572475" y="2425298"/>
        <a:ext cx="10910533" cy="452844"/>
      </dsp:txXfrm>
    </dsp:sp>
    <dsp:sp modelId="{B45E663D-7DC4-4D32-BDA4-CE594AC16DEC}">
      <dsp:nvSpPr>
        <dsp:cNvPr id="0" name=""/>
        <dsp:cNvSpPr/>
      </dsp:nvSpPr>
      <dsp:spPr>
        <a:xfrm>
          <a:off x="0" y="3422840"/>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84475748-C1C8-44AF-9A44-39742B405D13}">
      <dsp:nvSpPr>
        <dsp:cNvPr id="0" name=""/>
        <dsp:cNvSpPr/>
      </dsp:nvSpPr>
      <dsp:spPr>
        <a:xfrm>
          <a:off x="547977" y="3171920"/>
          <a:ext cx="10959529" cy="501840"/>
        </a:xfrm>
        <a:prstGeom prst="roundRect">
          <a:avLst/>
        </a:prstGeom>
        <a:solidFill>
          <a:schemeClr val="accent4">
            <a:hueOff val="-3879397"/>
            <a:satOff val="22874"/>
            <a:lumOff val="248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Over the time the first market gets a larger consumer market</a:t>
          </a:r>
        </a:p>
      </dsp:txBody>
      <dsp:txXfrm>
        <a:off x="572475" y="3196418"/>
        <a:ext cx="10910533" cy="452844"/>
      </dsp:txXfrm>
    </dsp:sp>
    <dsp:sp modelId="{CFE598BD-5DA9-4D2D-9B94-5F52ADDAF9C0}">
      <dsp:nvSpPr>
        <dsp:cNvPr id="0" name=""/>
        <dsp:cNvSpPr/>
      </dsp:nvSpPr>
      <dsp:spPr>
        <a:xfrm>
          <a:off x="0" y="4204755"/>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430C0F85-C879-4516-B1B3-C5EB973BF5FC}">
      <dsp:nvSpPr>
        <dsp:cNvPr id="0" name=""/>
        <dsp:cNvSpPr/>
      </dsp:nvSpPr>
      <dsp:spPr>
        <a:xfrm>
          <a:off x="547977" y="3943040"/>
          <a:ext cx="10959529" cy="501840"/>
        </a:xfrm>
        <a:prstGeom prst="roundRect">
          <a:avLst/>
        </a:prstGeom>
        <a:solidFill>
          <a:schemeClr val="accent4">
            <a:hueOff val="-4849247"/>
            <a:satOff val="28593"/>
            <a:lumOff val="310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Automated Lanes - We don’t have many customers</a:t>
          </a:r>
        </a:p>
      </dsp:txBody>
      <dsp:txXfrm>
        <a:off x="572475" y="3967538"/>
        <a:ext cx="10910533" cy="452844"/>
      </dsp:txXfrm>
    </dsp:sp>
    <dsp:sp modelId="{8B7E805D-DE46-4B9E-8B91-7FA1826790AE}">
      <dsp:nvSpPr>
        <dsp:cNvPr id="0" name=""/>
        <dsp:cNvSpPr/>
      </dsp:nvSpPr>
      <dsp:spPr>
        <a:xfrm>
          <a:off x="0" y="4965080"/>
          <a:ext cx="11510328" cy="4284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A74DD44E-63D8-4702-A7A9-1A22023EBA20}">
      <dsp:nvSpPr>
        <dsp:cNvPr id="0" name=""/>
        <dsp:cNvSpPr/>
      </dsp:nvSpPr>
      <dsp:spPr>
        <a:xfrm>
          <a:off x="547977" y="4714160"/>
          <a:ext cx="10959529" cy="501840"/>
        </a:xfrm>
        <a:prstGeom prst="roundRect">
          <a:avLst/>
        </a:prstGeom>
        <a:solidFill>
          <a:schemeClr val="accent4">
            <a:hueOff val="-5819096"/>
            <a:satOff val="34311"/>
            <a:lumOff val="372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Made partnerships with road brokers and agents – have a larger consumer market. </a:t>
          </a:r>
        </a:p>
      </dsp:txBody>
      <dsp:txXfrm>
        <a:off x="572475" y="4738658"/>
        <a:ext cx="10910533"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179D7-B370-499F-AE01-C0292F8A75A3}">
      <dsp:nvSpPr>
        <dsp:cNvPr id="0" name=""/>
        <dsp:cNvSpPr/>
      </dsp:nvSpPr>
      <dsp:spPr>
        <a:xfrm>
          <a:off x="0" y="370266"/>
          <a:ext cx="11510328" cy="504000"/>
        </a:xfrm>
        <a:prstGeom prst="rect">
          <a:avLst/>
        </a:prstGeom>
        <a:solidFill>
          <a:schemeClr val="dk1"/>
        </a:solidFill>
        <a:ln>
          <a:noFill/>
        </a:ln>
        <a:effectLst/>
        <a:scene3d>
          <a:camera prst="orthographicFront">
            <a:rot lat="0" lon="0" rev="0"/>
          </a:camera>
          <a:lightRig rig="contrasting" dir="t">
            <a:rot lat="0" lon="0" rev="1200000"/>
          </a:lightRig>
        </a:scene3d>
        <a:sp3d z="300000"/>
      </dsp:spPr>
      <dsp:style>
        <a:lnRef idx="0">
          <a:scrgbClr r="0" g="0" b="0"/>
        </a:lnRef>
        <a:fillRef idx="0">
          <a:scrgbClr r="0" g="0" b="0"/>
        </a:fillRef>
        <a:effectRef idx="0">
          <a:scrgbClr r="0" g="0" b="0"/>
        </a:effectRef>
        <a:fontRef idx="minor">
          <a:schemeClr val="lt1"/>
        </a:fontRef>
      </dsp:style>
    </dsp:sp>
    <dsp:sp modelId="{C81B5D6E-7507-4DC1-8EE0-E2683B529156}">
      <dsp:nvSpPr>
        <dsp:cNvPr id="0" name=""/>
        <dsp:cNvSpPr/>
      </dsp:nvSpPr>
      <dsp:spPr>
        <a:xfrm>
          <a:off x="547977" y="45653"/>
          <a:ext cx="10959529" cy="619813"/>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Current customers tend to try our new products</a:t>
          </a:r>
        </a:p>
      </dsp:txBody>
      <dsp:txXfrm>
        <a:off x="578234" y="75910"/>
        <a:ext cx="10899015" cy="559299"/>
      </dsp:txXfrm>
    </dsp:sp>
    <dsp:sp modelId="{FE476D44-9E31-4988-B619-FB62DDEAE6E4}">
      <dsp:nvSpPr>
        <dsp:cNvPr id="0" name=""/>
        <dsp:cNvSpPr/>
      </dsp:nvSpPr>
      <dsp:spPr>
        <a:xfrm>
          <a:off x="0" y="1277466"/>
          <a:ext cx="11510328" cy="5040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3F7BF30E-FB7B-472F-B4E4-12E8BB8E4E0E}">
      <dsp:nvSpPr>
        <dsp:cNvPr id="0" name=""/>
        <dsp:cNvSpPr/>
      </dsp:nvSpPr>
      <dsp:spPr>
        <a:xfrm>
          <a:off x="499642" y="982266"/>
          <a:ext cx="11002850" cy="590400"/>
        </a:xfrm>
        <a:prstGeom prst="roundRect">
          <a:avLst/>
        </a:prstGeom>
        <a:solidFill>
          <a:schemeClr val="accent4">
            <a:hueOff val="-1163819"/>
            <a:satOff val="6862"/>
            <a:lumOff val="74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Existing customers are 50% more likely to try new products</a:t>
          </a:r>
        </a:p>
      </dsp:txBody>
      <dsp:txXfrm>
        <a:off x="528463" y="1011087"/>
        <a:ext cx="10945208" cy="532758"/>
      </dsp:txXfrm>
    </dsp:sp>
    <dsp:sp modelId="{D9CF5D10-74BD-40CF-B27E-2ACD64971C47}">
      <dsp:nvSpPr>
        <dsp:cNvPr id="0" name=""/>
        <dsp:cNvSpPr/>
      </dsp:nvSpPr>
      <dsp:spPr>
        <a:xfrm>
          <a:off x="0" y="2184666"/>
          <a:ext cx="11510328" cy="5040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0225F0BC-7DE4-4626-9F25-AE7808998287}">
      <dsp:nvSpPr>
        <dsp:cNvPr id="0" name=""/>
        <dsp:cNvSpPr/>
      </dsp:nvSpPr>
      <dsp:spPr>
        <a:xfrm>
          <a:off x="547977" y="1889466"/>
          <a:ext cx="10959529" cy="590400"/>
        </a:xfrm>
        <a:prstGeom prst="roundRect">
          <a:avLst/>
        </a:prstGeom>
        <a:solidFill>
          <a:schemeClr val="accent4">
            <a:hueOff val="-2327638"/>
            <a:satOff val="13724"/>
            <a:lumOff val="149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They spend 31% more, on average, when compared to new customers.</a:t>
          </a:r>
        </a:p>
      </dsp:txBody>
      <dsp:txXfrm>
        <a:off x="576798" y="1918287"/>
        <a:ext cx="10901887" cy="532758"/>
      </dsp:txXfrm>
    </dsp:sp>
    <dsp:sp modelId="{DE35E04F-B708-4FAB-BB8A-CD14CDA2C179}">
      <dsp:nvSpPr>
        <dsp:cNvPr id="0" name=""/>
        <dsp:cNvSpPr/>
      </dsp:nvSpPr>
      <dsp:spPr>
        <a:xfrm>
          <a:off x="0" y="3091866"/>
          <a:ext cx="11510328" cy="5040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F9402EDC-9BF8-4812-A831-28FE9148A79D}">
      <dsp:nvSpPr>
        <dsp:cNvPr id="0" name=""/>
        <dsp:cNvSpPr/>
      </dsp:nvSpPr>
      <dsp:spPr>
        <a:xfrm>
          <a:off x="547977" y="2796666"/>
          <a:ext cx="10959529" cy="590400"/>
        </a:xfrm>
        <a:prstGeom prst="roundRect">
          <a:avLst/>
        </a:prstGeom>
        <a:solidFill>
          <a:schemeClr val="accent4">
            <a:hueOff val="-3491458"/>
            <a:satOff val="20587"/>
            <a:lumOff val="223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Our regular customer will be willing to truly listen to what we have to offer. </a:t>
          </a:r>
          <a:endParaRPr lang="en-IN" sz="2400" kern="1200" dirty="0">
            <a:solidFill>
              <a:schemeClr val="tx1"/>
            </a:solidFill>
            <a:sym typeface="Wingdings" panose="05000000000000000000" pitchFamily="2" charset="2"/>
          </a:endParaRPr>
        </a:p>
      </dsp:txBody>
      <dsp:txXfrm>
        <a:off x="576798" y="2825487"/>
        <a:ext cx="10901887" cy="532758"/>
      </dsp:txXfrm>
    </dsp:sp>
    <dsp:sp modelId="{B45E663D-7DC4-4D32-BDA4-CE594AC16DEC}">
      <dsp:nvSpPr>
        <dsp:cNvPr id="0" name=""/>
        <dsp:cNvSpPr/>
      </dsp:nvSpPr>
      <dsp:spPr>
        <a:xfrm>
          <a:off x="0" y="3999066"/>
          <a:ext cx="11510328" cy="5040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84475748-C1C8-44AF-9A44-39742B405D13}">
      <dsp:nvSpPr>
        <dsp:cNvPr id="0" name=""/>
        <dsp:cNvSpPr/>
      </dsp:nvSpPr>
      <dsp:spPr>
        <a:xfrm>
          <a:off x="547977" y="3703866"/>
          <a:ext cx="10959529" cy="590400"/>
        </a:xfrm>
        <a:prstGeom prst="roundRect">
          <a:avLst/>
        </a:prstGeom>
        <a:solidFill>
          <a:schemeClr val="accent4">
            <a:hueOff val="-4655277"/>
            <a:satOff val="27449"/>
            <a:lumOff val="298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The probability of selling to an existing customer is 60 – 70%, </a:t>
          </a:r>
        </a:p>
      </dsp:txBody>
      <dsp:txXfrm>
        <a:off x="576798" y="3732687"/>
        <a:ext cx="10901887" cy="532758"/>
      </dsp:txXfrm>
    </dsp:sp>
    <dsp:sp modelId="{CFE598BD-5DA9-4D2D-9B94-5F52ADDAF9C0}">
      <dsp:nvSpPr>
        <dsp:cNvPr id="0" name=""/>
        <dsp:cNvSpPr/>
      </dsp:nvSpPr>
      <dsp:spPr>
        <a:xfrm>
          <a:off x="0" y="4940979"/>
          <a:ext cx="11510328" cy="504000"/>
        </a:xfrm>
        <a:prstGeom prst="rect">
          <a:avLst/>
        </a:prstGeom>
        <a:gradFill rotWithShape="1">
          <a:gsLst>
            <a:gs pos="0">
              <a:schemeClr val="dk1">
                <a:tint val="94000"/>
                <a:satMod val="103000"/>
                <a:lumMod val="102000"/>
              </a:schemeClr>
            </a:gs>
            <a:gs pos="50000">
              <a:schemeClr val="dk1">
                <a:shade val="100000"/>
                <a:satMod val="110000"/>
                <a:lumMod val="100000"/>
              </a:schemeClr>
            </a:gs>
            <a:gs pos="100000">
              <a:schemeClr val="dk1">
                <a:shade val="78000"/>
                <a:satMod val="120000"/>
                <a:lumMod val="99000"/>
              </a:schemeClr>
            </a:gs>
          </a:gsLst>
          <a:lin ang="5400000" scaled="0"/>
        </a:gradFill>
        <a:ln>
          <a:noFill/>
        </a:ln>
        <a:effectLst>
          <a:outerShdw blurRad="38100" dist="25400" dir="5400000" algn="ctr" rotWithShape="0">
            <a:srgbClr val="000000">
              <a:alpha val="25000"/>
            </a:srgbClr>
          </a:outerShdw>
        </a:effectLst>
        <a:scene3d>
          <a:camera prst="orthographicFront">
            <a:rot lat="0" lon="0" rev="0"/>
          </a:camera>
          <a:lightRig rig="contrasting" dir="t">
            <a:rot lat="0" lon="0" rev="1200000"/>
          </a:lightRig>
        </a:scene3d>
        <a:sp3d z="300000"/>
      </dsp:spPr>
      <dsp:style>
        <a:lnRef idx="0">
          <a:schemeClr val="dk1"/>
        </a:lnRef>
        <a:fillRef idx="3">
          <a:schemeClr val="dk1"/>
        </a:fillRef>
        <a:effectRef idx="3">
          <a:schemeClr val="dk1"/>
        </a:effectRef>
        <a:fontRef idx="minor">
          <a:schemeClr val="lt1"/>
        </a:fontRef>
      </dsp:style>
    </dsp:sp>
    <dsp:sp modelId="{430C0F85-C879-4516-B1B3-C5EB973BF5FC}">
      <dsp:nvSpPr>
        <dsp:cNvPr id="0" name=""/>
        <dsp:cNvSpPr/>
      </dsp:nvSpPr>
      <dsp:spPr>
        <a:xfrm>
          <a:off x="547977" y="4611066"/>
          <a:ext cx="10959529" cy="590400"/>
        </a:xfrm>
        <a:prstGeom prst="roundRect">
          <a:avLst/>
        </a:prstGeom>
        <a:solidFill>
          <a:schemeClr val="accent4">
            <a:hueOff val="-5819096"/>
            <a:satOff val="34311"/>
            <a:lumOff val="372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544" tIns="0" rIns="304544" bIns="0" numCol="1" spcCol="1270" anchor="ctr" anchorCtr="0">
          <a:noAutofit/>
        </a:bodyPr>
        <a:lstStyle/>
        <a:p>
          <a:pPr marL="0" lvl="0" indent="0" algn="l" defTabSz="1066800">
            <a:lnSpc>
              <a:spcPct val="90000"/>
            </a:lnSpc>
            <a:spcBef>
              <a:spcPct val="0"/>
            </a:spcBef>
            <a:spcAft>
              <a:spcPct val="35000"/>
            </a:spcAft>
            <a:buNone/>
          </a:pPr>
          <a:r>
            <a:rPr lang="en-IN" sz="2400" kern="1200" dirty="0">
              <a:solidFill>
                <a:schemeClr val="tx1"/>
              </a:solidFill>
            </a:rPr>
            <a:t>The probability of selling to a new prospect is just 5-20%.</a:t>
          </a:r>
        </a:p>
      </dsp:txBody>
      <dsp:txXfrm>
        <a:off x="576798" y="4639887"/>
        <a:ext cx="10901887"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B4ABE-D06F-49EA-B59F-97D0004F3346}" type="datetimeFigureOut">
              <a:rPr lang="en-IN" smtClean="0"/>
              <a:t>29-05-2021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20F37-9F9B-443E-AB70-58C5875639BF}" type="slidenum">
              <a:rPr lang="en-IN" smtClean="0"/>
              <a:t>‹#›</a:t>
            </a:fld>
            <a:endParaRPr lang="en-IN"/>
          </a:p>
        </p:txBody>
      </p:sp>
    </p:spTree>
    <p:extLst>
      <p:ext uri="{BB962C8B-B14F-4D97-AF65-F5344CB8AC3E}">
        <p14:creationId xmlns:p14="http://schemas.microsoft.com/office/powerpoint/2010/main" val="1077081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28A426-5CA7-EC4C-86EB-A6606EE89B81}"/>
              </a:ext>
            </a:extLst>
          </p:cNvPr>
          <p:cNvSpPr>
            <a:spLocks noGrp="1" noChangeArrowheads="1"/>
          </p:cNvSpPr>
          <p:nvPr>
            <p:ph type="sldNum"/>
          </p:nvPr>
        </p:nvSpPr>
        <p:spPr>
          <a:ln/>
        </p:spPr>
        <p:txBody>
          <a:bodyPr/>
          <a:lstStyle/>
          <a:p>
            <a:fld id="{A4BF4768-535C-7348-8133-AD33648BB51E}" type="slidenum">
              <a:rPr lang="en-US" altLang="en-US"/>
              <a:pPr/>
              <a:t>24</a:t>
            </a:fld>
            <a:endParaRPr lang="en-US" altLang="en-US"/>
          </a:p>
        </p:txBody>
      </p:sp>
      <p:sp>
        <p:nvSpPr>
          <p:cNvPr id="17409" name="Text Box 1">
            <a:extLst>
              <a:ext uri="{FF2B5EF4-FFF2-40B4-BE49-F238E27FC236}">
                <a16:creationId xmlns:a16="http://schemas.microsoft.com/office/drawing/2014/main" id="{9A2D4899-7CDF-A34A-AE1D-923DE3080753}"/>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Text Box 2">
            <a:extLst>
              <a:ext uri="{FF2B5EF4-FFF2-40B4-BE49-F238E27FC236}">
                <a16:creationId xmlns:a16="http://schemas.microsoft.com/office/drawing/2014/main" id="{EB0964FF-2ECA-1347-AF9E-2CCB3DEEA7F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99896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6ED8C69-CDBD-4043-8EDE-C6DE895CFA0A}" type="datetimeFigureOut">
              <a:rPr lang="en-IN" smtClean="0"/>
              <a:t>29-05-2021</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AF2BF81-7323-46E5-96CE-9A6761462362}"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0353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D8C69-CDBD-4043-8EDE-C6DE895CFA0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2BF81-7323-46E5-96CE-9A6761462362}" type="slidenum">
              <a:rPr lang="en-IN" smtClean="0"/>
              <a:t>‹#›</a:t>
            </a:fld>
            <a:endParaRPr lang="en-IN"/>
          </a:p>
        </p:txBody>
      </p:sp>
    </p:spTree>
    <p:extLst>
      <p:ext uri="{BB962C8B-B14F-4D97-AF65-F5344CB8AC3E}">
        <p14:creationId xmlns:p14="http://schemas.microsoft.com/office/powerpoint/2010/main" val="1256228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D8C69-CDBD-4043-8EDE-C6DE895CFA0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2BF81-7323-46E5-96CE-9A6761462362}" type="slidenum">
              <a:rPr lang="en-IN" smtClean="0"/>
              <a:t>‹#›</a:t>
            </a:fld>
            <a:endParaRPr lang="en-IN"/>
          </a:p>
        </p:txBody>
      </p:sp>
    </p:spTree>
    <p:extLst>
      <p:ext uri="{BB962C8B-B14F-4D97-AF65-F5344CB8AC3E}">
        <p14:creationId xmlns:p14="http://schemas.microsoft.com/office/powerpoint/2010/main" val="1791470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227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D8C69-CDBD-4043-8EDE-C6DE895CFA0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2BF81-7323-46E5-96CE-9A6761462362}" type="slidenum">
              <a:rPr lang="en-IN" smtClean="0"/>
              <a:t>‹#›</a:t>
            </a:fld>
            <a:endParaRPr lang="en-IN"/>
          </a:p>
        </p:txBody>
      </p:sp>
    </p:spTree>
    <p:extLst>
      <p:ext uri="{BB962C8B-B14F-4D97-AF65-F5344CB8AC3E}">
        <p14:creationId xmlns:p14="http://schemas.microsoft.com/office/powerpoint/2010/main" val="324718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6ED8C69-CDBD-4043-8EDE-C6DE895CFA0A}" type="datetimeFigureOut">
              <a:rPr lang="en-IN" smtClean="0"/>
              <a:t>29-05-2021</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AF2BF81-7323-46E5-96CE-9A6761462362}"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918185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ED8C69-CDBD-4043-8EDE-C6DE895CFA0A}"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F2BF81-7323-46E5-96CE-9A6761462362}" type="slidenum">
              <a:rPr lang="en-IN" smtClean="0"/>
              <a:t>‹#›</a:t>
            </a:fld>
            <a:endParaRPr lang="en-IN"/>
          </a:p>
        </p:txBody>
      </p:sp>
    </p:spTree>
    <p:extLst>
      <p:ext uri="{BB962C8B-B14F-4D97-AF65-F5344CB8AC3E}">
        <p14:creationId xmlns:p14="http://schemas.microsoft.com/office/powerpoint/2010/main" val="276185521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ED8C69-CDBD-4043-8EDE-C6DE895CFA0A}" type="datetimeFigureOut">
              <a:rPr lang="en-IN" smtClean="0"/>
              <a:t>29-05-2021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AF2BF81-7323-46E5-96CE-9A6761462362}" type="slidenum">
              <a:rPr lang="en-IN" smtClean="0"/>
              <a:t>‹#›</a:t>
            </a:fld>
            <a:endParaRPr lang="en-IN"/>
          </a:p>
        </p:txBody>
      </p:sp>
    </p:spTree>
    <p:extLst>
      <p:ext uri="{BB962C8B-B14F-4D97-AF65-F5344CB8AC3E}">
        <p14:creationId xmlns:p14="http://schemas.microsoft.com/office/powerpoint/2010/main" val="16951036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ED8C69-CDBD-4043-8EDE-C6DE895CFA0A}" type="datetimeFigureOut">
              <a:rPr lang="en-IN" smtClean="0"/>
              <a:t>29-05-2021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AF2BF81-7323-46E5-96CE-9A6761462362}" type="slidenum">
              <a:rPr lang="en-IN" smtClean="0"/>
              <a:t>‹#›</a:t>
            </a:fld>
            <a:endParaRPr lang="en-IN"/>
          </a:p>
        </p:txBody>
      </p:sp>
    </p:spTree>
    <p:extLst>
      <p:ext uri="{BB962C8B-B14F-4D97-AF65-F5344CB8AC3E}">
        <p14:creationId xmlns:p14="http://schemas.microsoft.com/office/powerpoint/2010/main" val="2455154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ED8C69-CDBD-4043-8EDE-C6DE895CFA0A}" type="datetimeFigureOut">
              <a:rPr lang="en-IN" smtClean="0"/>
              <a:t>29-05-2021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AF2BF81-7323-46E5-96CE-9A6761462362}" type="slidenum">
              <a:rPr lang="en-IN" smtClean="0"/>
              <a:t>‹#›</a:t>
            </a:fld>
            <a:endParaRPr lang="en-IN"/>
          </a:p>
        </p:txBody>
      </p:sp>
    </p:spTree>
    <p:extLst>
      <p:ext uri="{BB962C8B-B14F-4D97-AF65-F5344CB8AC3E}">
        <p14:creationId xmlns:p14="http://schemas.microsoft.com/office/powerpoint/2010/main" val="2263060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86ED8C69-CDBD-4043-8EDE-C6DE895CFA0A}" type="datetimeFigureOut">
              <a:rPr lang="en-IN" smtClean="0"/>
              <a:t>29-05-2021</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DAF2BF81-7323-46E5-96CE-9A6761462362}"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6513988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86ED8C69-CDBD-4043-8EDE-C6DE895CFA0A}" type="datetimeFigureOut">
              <a:rPr lang="en-IN" smtClean="0"/>
              <a:t>29-05-2021</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DAF2BF81-7323-46E5-96CE-9A6761462362}" type="slidenum">
              <a:rPr lang="en-IN" smtClean="0"/>
              <a:t>‹#›</a:t>
            </a:fld>
            <a:endParaRPr lang="en-IN"/>
          </a:p>
        </p:txBody>
      </p:sp>
    </p:spTree>
    <p:extLst>
      <p:ext uri="{BB962C8B-B14F-4D97-AF65-F5344CB8AC3E}">
        <p14:creationId xmlns:p14="http://schemas.microsoft.com/office/powerpoint/2010/main" val="4208358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6ED8C69-CDBD-4043-8EDE-C6DE895CFA0A}" type="datetimeFigureOut">
              <a:rPr lang="en-IN" smtClean="0"/>
              <a:t>29-05-2021</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AF2BF81-7323-46E5-96CE-9A6761462362}" type="slidenum">
              <a:rPr lang="en-IN" smtClean="0"/>
              <a:t>‹#›</a:t>
            </a:fld>
            <a:endParaRPr lang="en-I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6445996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jpe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E873-D4C2-46EE-B815-041696BBCD32}"/>
              </a:ext>
            </a:extLst>
          </p:cNvPr>
          <p:cNvSpPr>
            <a:spLocks noGrp="1"/>
          </p:cNvSpPr>
          <p:nvPr>
            <p:ph type="ctrTitle"/>
          </p:nvPr>
        </p:nvSpPr>
        <p:spPr>
          <a:xfrm>
            <a:off x="1046480" y="2242094"/>
            <a:ext cx="10586720" cy="1004888"/>
          </a:xfrm>
        </p:spPr>
        <p:txBody>
          <a:bodyPr>
            <a:noAutofit/>
          </a:bodyPr>
          <a:lstStyle/>
          <a:p>
            <a:r>
              <a:rPr lang="en-IN" sz="4400" b="1" dirty="0">
                <a:solidFill>
                  <a:srgbClr val="002060"/>
                </a:solidFill>
              </a:rPr>
              <a:t>Automated Lane System</a:t>
            </a:r>
          </a:p>
        </p:txBody>
      </p:sp>
      <p:sp>
        <p:nvSpPr>
          <p:cNvPr id="4" name="Content Placeholder 2">
            <a:extLst>
              <a:ext uri="{FF2B5EF4-FFF2-40B4-BE49-F238E27FC236}">
                <a16:creationId xmlns:a16="http://schemas.microsoft.com/office/drawing/2014/main" id="{3745F99B-E149-4026-99E2-785C755BFABF}"/>
              </a:ext>
            </a:extLst>
          </p:cNvPr>
          <p:cNvSpPr txBox="1">
            <a:spLocks/>
          </p:cNvSpPr>
          <p:nvPr/>
        </p:nvSpPr>
        <p:spPr>
          <a:xfrm>
            <a:off x="6096000" y="3621134"/>
            <a:ext cx="6096000" cy="2799985"/>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000" b="1" u="sng" dirty="0"/>
              <a:t>Team Members</a:t>
            </a:r>
          </a:p>
          <a:p>
            <a:endParaRPr lang="en-US" sz="800" dirty="0"/>
          </a:p>
          <a:p>
            <a:pPr marL="514350" indent="-514350">
              <a:lnSpc>
                <a:spcPct val="120000"/>
              </a:lnSpc>
              <a:buFont typeface="Arial" panose="020B0604020202020204" pitchFamily="34" charset="0"/>
              <a:buAutoNum type="arabicPeriod"/>
            </a:pPr>
            <a:r>
              <a:rPr lang="en-US" sz="3000" b="1" dirty="0"/>
              <a:t>Ninad Rajesh Topale- 19BCE1248</a:t>
            </a:r>
          </a:p>
          <a:p>
            <a:pPr marL="514350" indent="-514350">
              <a:lnSpc>
                <a:spcPct val="120000"/>
              </a:lnSpc>
              <a:buFont typeface="Arial" panose="020B0604020202020204" pitchFamily="34" charset="0"/>
              <a:buAutoNum type="arabicPeriod"/>
            </a:pPr>
            <a:r>
              <a:rPr lang="en-US" sz="3000" b="1" dirty="0"/>
              <a:t>Sahil Sachin Donde- 19BCE1353</a:t>
            </a:r>
          </a:p>
          <a:p>
            <a:pPr marL="514350" indent="-514350">
              <a:lnSpc>
                <a:spcPct val="120000"/>
              </a:lnSpc>
              <a:buFont typeface="Arial" panose="020B0604020202020204" pitchFamily="34" charset="0"/>
              <a:buAutoNum type="arabicPeriod"/>
            </a:pPr>
            <a:r>
              <a:rPr lang="en-US" sz="3000" b="1" dirty="0"/>
              <a:t>Sangramjit Hazarika- 19BCE1371</a:t>
            </a:r>
          </a:p>
          <a:p>
            <a:endParaRPr lang="en-US" dirty="0"/>
          </a:p>
        </p:txBody>
      </p:sp>
      <p:sp>
        <p:nvSpPr>
          <p:cNvPr id="7" name="Title 1">
            <a:extLst>
              <a:ext uri="{FF2B5EF4-FFF2-40B4-BE49-F238E27FC236}">
                <a16:creationId xmlns:a16="http://schemas.microsoft.com/office/drawing/2014/main" id="{31CC18C5-FE85-4495-B64D-B50DA7BAA3A8}"/>
              </a:ext>
            </a:extLst>
          </p:cNvPr>
          <p:cNvSpPr txBox="1">
            <a:spLocks/>
          </p:cNvSpPr>
          <p:nvPr/>
        </p:nvSpPr>
        <p:spPr>
          <a:xfrm>
            <a:off x="1794985" y="35149"/>
            <a:ext cx="9922670" cy="100488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dirty="0">
                <a:latin typeface="Bahnschrift" panose="020B0502040204020203" pitchFamily="34" charset="0"/>
              </a:rPr>
              <a:t>MGT1022 Lean Start-up Management</a:t>
            </a:r>
          </a:p>
        </p:txBody>
      </p:sp>
      <p:sp>
        <p:nvSpPr>
          <p:cNvPr id="8" name="Title 1">
            <a:extLst>
              <a:ext uri="{FF2B5EF4-FFF2-40B4-BE49-F238E27FC236}">
                <a16:creationId xmlns:a16="http://schemas.microsoft.com/office/drawing/2014/main" id="{65E0BBB2-3EDD-48BA-A78F-0EBFFC5D508D}"/>
              </a:ext>
            </a:extLst>
          </p:cNvPr>
          <p:cNvSpPr txBox="1">
            <a:spLocks/>
          </p:cNvSpPr>
          <p:nvPr/>
        </p:nvSpPr>
        <p:spPr>
          <a:xfrm>
            <a:off x="3804087" y="1108322"/>
            <a:ext cx="4762500" cy="75961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200" b="1" dirty="0"/>
              <a:t>J – Component</a:t>
            </a:r>
          </a:p>
        </p:txBody>
      </p:sp>
      <p:pic>
        <p:nvPicPr>
          <p:cNvPr id="3" name="Picture 2" descr="Driverless car technology is taking centre stage at CES">
            <a:extLst>
              <a:ext uri="{FF2B5EF4-FFF2-40B4-BE49-F238E27FC236}">
                <a16:creationId xmlns:a16="http://schemas.microsoft.com/office/drawing/2014/main" id="{85967471-AB3E-44A5-95EE-D2C67C7B3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080" y="3621135"/>
            <a:ext cx="487680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489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B2DC9F-FD15-7D40-B0D4-A2774DF34B9E}"/>
              </a:ext>
            </a:extLst>
          </p:cNvPr>
          <p:cNvSpPr>
            <a:spLocks noGrp="1"/>
          </p:cNvSpPr>
          <p:nvPr>
            <p:ph idx="1"/>
          </p:nvPr>
        </p:nvSpPr>
        <p:spPr>
          <a:xfrm>
            <a:off x="1728150" y="1534162"/>
            <a:ext cx="10018713" cy="4856480"/>
          </a:xfrm>
        </p:spPr>
        <p:txBody>
          <a:bodyPr>
            <a:normAutofit/>
          </a:bodyPr>
          <a:lstStyle/>
          <a:p>
            <a:pPr>
              <a:lnSpc>
                <a:spcPct val="110000"/>
              </a:lnSpc>
            </a:pPr>
            <a:r>
              <a:rPr lang="en-US" dirty="0"/>
              <a:t>We must also list out the necessary electrical and mechanical components required.</a:t>
            </a:r>
          </a:p>
          <a:p>
            <a:pPr>
              <a:lnSpc>
                <a:spcPct val="110000"/>
              </a:lnSpc>
            </a:pPr>
            <a:r>
              <a:rPr lang="en-US" dirty="0"/>
              <a:t>We also need to invest on the ITI workers.</a:t>
            </a:r>
          </a:p>
          <a:p>
            <a:pPr>
              <a:lnSpc>
                <a:spcPct val="110000"/>
              </a:lnSpc>
            </a:pPr>
            <a:r>
              <a:rPr lang="en-US" dirty="0"/>
              <a:t>Coming to the funds part, we must carry out a reasonable strategy to decrease management costs and increase profit margin.</a:t>
            </a:r>
          </a:p>
          <a:p>
            <a:pPr>
              <a:lnSpc>
                <a:spcPct val="110000"/>
              </a:lnSpc>
            </a:pPr>
            <a:r>
              <a:rPr lang="en-US" dirty="0"/>
              <a:t>Initially we need to take a loan from the bank to begin it with our project which we will try to repay it with time.</a:t>
            </a:r>
          </a:p>
          <a:p>
            <a:pPr>
              <a:lnSpc>
                <a:spcPct val="110000"/>
              </a:lnSpc>
            </a:pPr>
            <a:r>
              <a:rPr lang="en-US" dirty="0"/>
              <a:t>We can also get connected to any of the venture capitalists </a:t>
            </a:r>
            <a:r>
              <a:rPr lang="en-IN" dirty="0"/>
              <a:t>who is basically a private equity </a:t>
            </a:r>
            <a:r>
              <a:rPr lang="en-IN" b="1" dirty="0"/>
              <a:t>investor</a:t>
            </a:r>
            <a:r>
              <a:rPr lang="en-IN" dirty="0"/>
              <a:t> that provides capital to start-up </a:t>
            </a:r>
            <a:r>
              <a:rPr lang="en-US" dirty="0"/>
              <a:t>ventures.</a:t>
            </a:r>
          </a:p>
          <a:p>
            <a:pPr>
              <a:lnSpc>
                <a:spcPct val="110000"/>
              </a:lnSpc>
            </a:pPr>
            <a:r>
              <a:rPr lang="en-US" dirty="0"/>
              <a:t>We must also try to get a government tender which will help us gather to funds.</a:t>
            </a:r>
          </a:p>
          <a:p>
            <a:pPr>
              <a:lnSpc>
                <a:spcPct val="110000"/>
              </a:lnSpc>
            </a:pPr>
            <a:endParaRPr lang="en-US" dirty="0"/>
          </a:p>
        </p:txBody>
      </p:sp>
      <p:sp>
        <p:nvSpPr>
          <p:cNvPr id="6" name="Title 1">
            <a:extLst>
              <a:ext uri="{FF2B5EF4-FFF2-40B4-BE49-F238E27FC236}">
                <a16:creationId xmlns:a16="http://schemas.microsoft.com/office/drawing/2014/main" id="{F7AB98FB-869B-42B5-9661-10F117097633}"/>
              </a:ext>
            </a:extLst>
          </p:cNvPr>
          <p:cNvSpPr>
            <a:spLocks noGrp="1"/>
          </p:cNvSpPr>
          <p:nvPr>
            <p:ph type="title"/>
          </p:nvPr>
        </p:nvSpPr>
        <p:spPr>
          <a:xfrm>
            <a:off x="1596071" y="411481"/>
            <a:ext cx="10018713" cy="939800"/>
          </a:xfrm>
        </p:spPr>
        <p:txBody>
          <a:bodyPr/>
          <a:lstStyle/>
          <a:p>
            <a:r>
              <a:rPr lang="en-IN" dirty="0"/>
              <a:t>Operational plan</a:t>
            </a:r>
          </a:p>
        </p:txBody>
      </p:sp>
    </p:spTree>
    <p:extLst>
      <p:ext uri="{BB962C8B-B14F-4D97-AF65-F5344CB8AC3E}">
        <p14:creationId xmlns:p14="http://schemas.microsoft.com/office/powerpoint/2010/main" val="240760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23AC4-831C-804A-9D77-DDE6565A3131}"/>
              </a:ext>
            </a:extLst>
          </p:cNvPr>
          <p:cNvSpPr>
            <a:spLocks noGrp="1"/>
          </p:cNvSpPr>
          <p:nvPr>
            <p:ph idx="1"/>
          </p:nvPr>
        </p:nvSpPr>
        <p:spPr>
          <a:xfrm>
            <a:off x="1484310" y="2372359"/>
            <a:ext cx="10018713" cy="3124201"/>
          </a:xfrm>
        </p:spPr>
        <p:txBody>
          <a:bodyPr>
            <a:normAutofit/>
          </a:bodyPr>
          <a:lstStyle/>
          <a:p>
            <a:r>
              <a:rPr lang="en-US" dirty="0"/>
              <a:t>So we must consider all the factors in order to construct a realistic and reliable business model.</a:t>
            </a:r>
          </a:p>
          <a:p>
            <a:r>
              <a:rPr lang="en-US" dirty="0"/>
              <a:t>The business model must clearly specify the sources of funds to be gathered.</a:t>
            </a:r>
          </a:p>
          <a:p>
            <a:r>
              <a:rPr lang="en-US" dirty="0"/>
              <a:t>So we would try to follow this business model in order to carry on a hassle free business.</a:t>
            </a:r>
          </a:p>
          <a:p>
            <a:r>
              <a:rPr lang="en-US" dirty="0"/>
              <a:t>In addition to all these we must gather all the technical knowledge as we are ultimately seeking to build an automated lane system.</a:t>
            </a:r>
          </a:p>
        </p:txBody>
      </p:sp>
      <p:sp>
        <p:nvSpPr>
          <p:cNvPr id="6" name="Title 1">
            <a:extLst>
              <a:ext uri="{FF2B5EF4-FFF2-40B4-BE49-F238E27FC236}">
                <a16:creationId xmlns:a16="http://schemas.microsoft.com/office/drawing/2014/main" id="{DF483F31-E172-4F51-B2FB-69754222D7A1}"/>
              </a:ext>
            </a:extLst>
          </p:cNvPr>
          <p:cNvSpPr>
            <a:spLocks noGrp="1"/>
          </p:cNvSpPr>
          <p:nvPr>
            <p:ph type="title"/>
          </p:nvPr>
        </p:nvSpPr>
        <p:spPr>
          <a:xfrm>
            <a:off x="1596071" y="411481"/>
            <a:ext cx="10018713" cy="939800"/>
          </a:xfrm>
        </p:spPr>
        <p:txBody>
          <a:bodyPr/>
          <a:lstStyle/>
          <a:p>
            <a:r>
              <a:rPr lang="en-IN" dirty="0"/>
              <a:t>Operational plan</a:t>
            </a:r>
          </a:p>
        </p:txBody>
      </p:sp>
    </p:spTree>
    <p:extLst>
      <p:ext uri="{BB962C8B-B14F-4D97-AF65-F5344CB8AC3E}">
        <p14:creationId xmlns:p14="http://schemas.microsoft.com/office/powerpoint/2010/main" val="3353514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59C7-62E2-4258-9017-2645636DD581}"/>
              </a:ext>
            </a:extLst>
          </p:cNvPr>
          <p:cNvSpPr>
            <a:spLocks noGrp="1"/>
          </p:cNvSpPr>
          <p:nvPr>
            <p:ph type="title"/>
          </p:nvPr>
        </p:nvSpPr>
        <p:spPr>
          <a:xfrm>
            <a:off x="1352648" y="304801"/>
            <a:ext cx="8766712" cy="741680"/>
          </a:xfrm>
        </p:spPr>
        <p:txBody>
          <a:bodyPr>
            <a:normAutofit fontScale="90000"/>
          </a:bodyPr>
          <a:lstStyle/>
          <a:p>
            <a:r>
              <a:rPr lang="en-IN" dirty="0"/>
              <a:t>Market Analysis</a:t>
            </a:r>
          </a:p>
        </p:txBody>
      </p:sp>
      <p:sp>
        <p:nvSpPr>
          <p:cNvPr id="7" name="Content Placeholder 2">
            <a:extLst>
              <a:ext uri="{FF2B5EF4-FFF2-40B4-BE49-F238E27FC236}">
                <a16:creationId xmlns:a16="http://schemas.microsoft.com/office/drawing/2014/main" id="{F765B813-5402-46A1-9B58-F75095EDD386}"/>
              </a:ext>
            </a:extLst>
          </p:cNvPr>
          <p:cNvSpPr>
            <a:spLocks noGrp="1"/>
          </p:cNvSpPr>
          <p:nvPr>
            <p:ph idx="1"/>
          </p:nvPr>
        </p:nvSpPr>
        <p:spPr>
          <a:xfrm>
            <a:off x="1352648" y="1046481"/>
            <a:ext cx="10107832" cy="3434079"/>
          </a:xfrm>
        </p:spPr>
        <p:txBody>
          <a:bodyPr>
            <a:normAutofit fontScale="85000" lnSpcReduction="20000"/>
          </a:bodyPr>
          <a:lstStyle/>
          <a:p>
            <a:pPr marL="0" indent="0">
              <a:lnSpc>
                <a:spcPct val="150000"/>
              </a:lnSpc>
              <a:buNone/>
            </a:pPr>
            <a:r>
              <a:rPr lang="en-US" sz="2300" b="0" i="0" dirty="0">
                <a:solidFill>
                  <a:srgbClr val="000000"/>
                </a:solidFill>
                <a:effectLst/>
                <a:latin typeface="Arial" panose="020B0604020202020204" pitchFamily="34" charset="0"/>
              </a:rPr>
              <a:t>	India roads &amp; highways market is projected to reach $ 24.12 billion by 2027, on account of increasing number of government initiatives such as </a:t>
            </a:r>
            <a:r>
              <a:rPr lang="en-US" sz="2300" b="0" i="0" dirty="0" err="1">
                <a:solidFill>
                  <a:srgbClr val="000000"/>
                </a:solidFill>
                <a:effectLst/>
                <a:latin typeface="Arial" panose="020B0604020202020204" pitchFamily="34" charset="0"/>
              </a:rPr>
              <a:t>Bharatmala</a:t>
            </a:r>
            <a:r>
              <a:rPr lang="en-US" sz="2300" b="0" i="0" dirty="0">
                <a:solidFill>
                  <a:srgbClr val="000000"/>
                </a:solidFill>
                <a:effectLst/>
                <a:latin typeface="Arial" panose="020B0604020202020204" pitchFamily="34" charset="0"/>
              </a:rPr>
              <a:t>, SARDP-NE, etc., aimed at developing, expanding and upgrading roads, highways and expressways in the country. </a:t>
            </a:r>
          </a:p>
          <a:p>
            <a:pPr marL="0" indent="0">
              <a:lnSpc>
                <a:spcPct val="150000"/>
              </a:lnSpc>
              <a:buNone/>
            </a:pPr>
            <a:r>
              <a:rPr lang="en-US" sz="2300" dirty="0">
                <a:solidFill>
                  <a:srgbClr val="000000"/>
                </a:solidFill>
                <a:latin typeface="Arial" panose="020B0604020202020204" pitchFamily="34" charset="0"/>
              </a:rPr>
              <a:t>	</a:t>
            </a:r>
            <a:r>
              <a:rPr lang="en-US" sz="2300" b="0" i="0" dirty="0">
                <a:solidFill>
                  <a:srgbClr val="000000"/>
                </a:solidFill>
                <a:effectLst/>
                <a:latin typeface="Arial" panose="020B0604020202020204" pitchFamily="34" charset="0"/>
              </a:rPr>
              <a:t>Moreover, rising population, investment enabling policy measures such as Hybrid Annuity Model, and Smart Cities Mission and on of the important point is </a:t>
            </a:r>
            <a:r>
              <a:rPr lang="en-US" sz="2300" b="1" i="0" dirty="0">
                <a:solidFill>
                  <a:srgbClr val="000000"/>
                </a:solidFill>
                <a:effectLst/>
                <a:latin typeface="Arial" panose="020B0604020202020204" pitchFamily="34" charset="0"/>
              </a:rPr>
              <a:t>automation in road system </a:t>
            </a:r>
            <a:r>
              <a:rPr lang="en-US" sz="2300" b="0" i="0" dirty="0">
                <a:solidFill>
                  <a:srgbClr val="000000"/>
                </a:solidFill>
                <a:effectLst/>
                <a:latin typeface="Arial" panose="020B0604020202020204" pitchFamily="34" charset="0"/>
              </a:rPr>
              <a:t>are some of the other factors that are expected to positively influence the country’s roads &amp; highways market over the coming years.</a:t>
            </a:r>
          </a:p>
          <a:p>
            <a:pPr>
              <a:lnSpc>
                <a:spcPct val="150000"/>
              </a:lnSpc>
            </a:pPr>
            <a:endParaRPr lang="en-IN" sz="1400" dirty="0"/>
          </a:p>
        </p:txBody>
      </p:sp>
      <p:pic>
        <p:nvPicPr>
          <p:cNvPr id="1026" name="Picture 2">
            <a:extLst>
              <a:ext uri="{FF2B5EF4-FFF2-40B4-BE49-F238E27FC236}">
                <a16:creationId xmlns:a16="http://schemas.microsoft.com/office/drawing/2014/main" id="{AE2D6D7F-27AD-4B09-BB94-8E419AA07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637" y="3797559"/>
            <a:ext cx="6180724" cy="285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80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CB54EB-0C06-49D1-AAC9-ACEC8C55A996}"/>
              </a:ext>
            </a:extLst>
          </p:cNvPr>
          <p:cNvSpPr>
            <a:spLocks noGrp="1"/>
          </p:cNvSpPr>
          <p:nvPr>
            <p:ph idx="1"/>
          </p:nvPr>
        </p:nvSpPr>
        <p:spPr>
          <a:xfrm>
            <a:off x="1687510" y="1620519"/>
            <a:ext cx="10018713" cy="3124201"/>
          </a:xfrm>
        </p:spPr>
        <p:txBody>
          <a:bodyPr/>
          <a:lstStyle/>
          <a:p>
            <a:r>
              <a:rPr lang="en-IN" dirty="0"/>
              <a:t>From the graph we can analyse that the previous projects and also the future projects are focusing on the highways , so we are keeping our primary target as highways – smoke detection, toll gates etc we can apply</a:t>
            </a:r>
          </a:p>
          <a:p>
            <a:r>
              <a:rPr lang="en-IN" dirty="0"/>
              <a:t>We can’t under estimate the normal roads ;so secondary focus on such roads which include the modules like- third eye for blind, traffic lights etc</a:t>
            </a:r>
          </a:p>
        </p:txBody>
      </p:sp>
    </p:spTree>
    <p:extLst>
      <p:ext uri="{BB962C8B-B14F-4D97-AF65-F5344CB8AC3E}">
        <p14:creationId xmlns:p14="http://schemas.microsoft.com/office/powerpoint/2010/main" val="276334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702D-6EEA-408C-B5C9-FB7135BD2FEF}"/>
              </a:ext>
            </a:extLst>
          </p:cNvPr>
          <p:cNvSpPr>
            <a:spLocks noGrp="1"/>
          </p:cNvSpPr>
          <p:nvPr>
            <p:ph type="title"/>
          </p:nvPr>
        </p:nvSpPr>
        <p:spPr>
          <a:xfrm>
            <a:off x="990598" y="314960"/>
            <a:ext cx="11357929" cy="838200"/>
          </a:xfrm>
        </p:spPr>
        <p:txBody>
          <a:bodyPr>
            <a:normAutofit fontScale="90000"/>
          </a:bodyPr>
          <a:lstStyle/>
          <a:p>
            <a:r>
              <a:rPr lang="en-IN" dirty="0"/>
              <a:t>Major Companies in road construction</a:t>
            </a:r>
          </a:p>
        </p:txBody>
      </p:sp>
      <p:sp>
        <p:nvSpPr>
          <p:cNvPr id="5" name="Content Placeholder 2">
            <a:extLst>
              <a:ext uri="{FF2B5EF4-FFF2-40B4-BE49-F238E27FC236}">
                <a16:creationId xmlns:a16="http://schemas.microsoft.com/office/drawing/2014/main" id="{8384527F-C91E-4B01-89A6-D14884727E66}"/>
              </a:ext>
            </a:extLst>
          </p:cNvPr>
          <p:cNvSpPr>
            <a:spLocks noGrp="1"/>
          </p:cNvSpPr>
          <p:nvPr>
            <p:ph idx="1"/>
          </p:nvPr>
        </p:nvSpPr>
        <p:spPr>
          <a:xfrm>
            <a:off x="2092007" y="1330960"/>
            <a:ext cx="9155113" cy="5059680"/>
          </a:xfrm>
        </p:spPr>
        <p:txBody>
          <a:bodyPr>
            <a:normAutofit/>
          </a:bodyPr>
          <a:lstStyle/>
          <a:p>
            <a:pPr marL="0" indent="0">
              <a:buNone/>
            </a:pPr>
            <a:r>
              <a:rPr lang="en-US" sz="1800" b="0" i="0" dirty="0">
                <a:solidFill>
                  <a:srgbClr val="333333"/>
                </a:solidFill>
                <a:effectLst/>
                <a:latin typeface="Arial" panose="020B0604020202020204" pitchFamily="34" charset="0"/>
              </a:rPr>
              <a:t>Some of the major companies operating in the </a:t>
            </a:r>
            <a:r>
              <a:rPr lang="en-US" sz="1800" b="0" i="0" spc="15" dirty="0">
                <a:solidFill>
                  <a:srgbClr val="333333"/>
                </a:solidFill>
                <a:effectLst/>
                <a:latin typeface="Arial" panose="020B0604020202020204" pitchFamily="34" charset="0"/>
              </a:rPr>
              <a:t>India roads &amp; highways market</a:t>
            </a:r>
            <a:r>
              <a:rPr lang="en-US" sz="1800" b="0" i="0" dirty="0">
                <a:solidFill>
                  <a:srgbClr val="333333"/>
                </a:solidFill>
                <a:effectLst/>
                <a:latin typeface="Arial" panose="020B0604020202020204" pitchFamily="34" charset="0"/>
              </a:rPr>
              <a:t> include:-</a:t>
            </a:r>
          </a:p>
          <a:p>
            <a:pPr>
              <a:buFont typeface="Courier New" panose="02070309020205020404" pitchFamily="49" charset="0"/>
              <a:buChar char="o"/>
            </a:pPr>
            <a:r>
              <a:rPr lang="en-US" sz="1800" b="0" i="0" dirty="0">
                <a:solidFill>
                  <a:srgbClr val="333333"/>
                </a:solidFill>
                <a:effectLst/>
                <a:latin typeface="Arial" panose="020B0604020202020204" pitchFamily="34" charset="0"/>
              </a:rPr>
              <a:t> NHAI</a:t>
            </a:r>
          </a:p>
          <a:p>
            <a:pPr>
              <a:buFont typeface="Courier New" panose="02070309020205020404" pitchFamily="49" charset="0"/>
              <a:buChar char="o"/>
            </a:pPr>
            <a:r>
              <a:rPr lang="en-US" sz="1800" b="0" i="0" dirty="0">
                <a:solidFill>
                  <a:srgbClr val="333333"/>
                </a:solidFill>
                <a:effectLst/>
                <a:latin typeface="Arial" panose="020B0604020202020204" pitchFamily="34" charset="0"/>
              </a:rPr>
              <a:t> Simplex</a:t>
            </a:r>
            <a:r>
              <a:rPr lang="en-US" sz="1800" b="1" i="0" dirty="0">
                <a:solidFill>
                  <a:srgbClr val="333333"/>
                </a:solidFill>
                <a:effectLst/>
                <a:latin typeface="Arial" panose="020B0604020202020204" pitchFamily="34" charset="0"/>
              </a:rPr>
              <a:t> </a:t>
            </a:r>
            <a:r>
              <a:rPr lang="en-US" sz="1800" b="0" i="0" dirty="0">
                <a:solidFill>
                  <a:srgbClr val="333333"/>
                </a:solidFill>
                <a:effectLst/>
                <a:latin typeface="Arial" panose="020B0604020202020204" pitchFamily="34" charset="0"/>
              </a:rPr>
              <a:t>Infrastructure Limited</a:t>
            </a:r>
          </a:p>
          <a:p>
            <a:pPr>
              <a:buFont typeface="Courier New" panose="02070309020205020404" pitchFamily="49" charset="0"/>
              <a:buChar char="o"/>
            </a:pPr>
            <a:r>
              <a:rPr lang="en-US" sz="1800" b="0" i="0" dirty="0">
                <a:solidFill>
                  <a:srgbClr val="333333"/>
                </a:solidFill>
                <a:effectLst/>
                <a:latin typeface="Arial" panose="020B0604020202020204" pitchFamily="34" charset="0"/>
              </a:rPr>
              <a:t>IRB Infrastructure Developers Ltd.</a:t>
            </a:r>
          </a:p>
          <a:p>
            <a:pPr>
              <a:buFont typeface="Courier New" panose="02070309020205020404" pitchFamily="49" charset="0"/>
              <a:buChar char="o"/>
            </a:pPr>
            <a:r>
              <a:rPr lang="en-US" sz="1800" b="0" i="0" dirty="0">
                <a:solidFill>
                  <a:srgbClr val="333333"/>
                </a:solidFill>
                <a:effectLst/>
                <a:latin typeface="Arial" panose="020B0604020202020204" pitchFamily="34" charset="0"/>
              </a:rPr>
              <a:t>GMR Infrastructure Limited</a:t>
            </a:r>
          </a:p>
          <a:p>
            <a:pPr>
              <a:buFont typeface="Courier New" panose="02070309020205020404" pitchFamily="49" charset="0"/>
              <a:buChar char="o"/>
            </a:pPr>
            <a:r>
              <a:rPr lang="en-US" sz="1800" b="0" i="0" dirty="0">
                <a:solidFill>
                  <a:srgbClr val="333333"/>
                </a:solidFill>
                <a:effectLst/>
                <a:latin typeface="Arial" panose="020B0604020202020204" pitchFamily="34" charset="0"/>
              </a:rPr>
              <a:t>NCC Limited, </a:t>
            </a:r>
            <a:r>
              <a:rPr lang="en-US" sz="1800" b="0" i="0" dirty="0" err="1">
                <a:solidFill>
                  <a:srgbClr val="333333"/>
                </a:solidFill>
                <a:effectLst/>
                <a:latin typeface="Arial" panose="020B0604020202020204" pitchFamily="34" charset="0"/>
              </a:rPr>
              <a:t>Dilip</a:t>
            </a:r>
            <a:r>
              <a:rPr lang="en-US" sz="1800" b="0" i="0" dirty="0">
                <a:solidFill>
                  <a:srgbClr val="333333"/>
                </a:solidFill>
                <a:effectLst/>
                <a:latin typeface="Arial" panose="020B0604020202020204" pitchFamily="34" charset="0"/>
              </a:rPr>
              <a:t> </a:t>
            </a:r>
            <a:r>
              <a:rPr lang="en-US" sz="1800" b="0" i="0" dirty="0" err="1">
                <a:solidFill>
                  <a:srgbClr val="333333"/>
                </a:solidFill>
                <a:effectLst/>
                <a:latin typeface="Arial" panose="020B0604020202020204" pitchFamily="34" charset="0"/>
              </a:rPr>
              <a:t>Buildcon</a:t>
            </a:r>
            <a:endParaRPr lang="en-US" sz="1800" dirty="0">
              <a:solidFill>
                <a:srgbClr val="333333"/>
              </a:solidFill>
              <a:latin typeface="Arial" panose="020B0604020202020204" pitchFamily="34" charset="0"/>
            </a:endParaRPr>
          </a:p>
          <a:p>
            <a:pPr>
              <a:buFont typeface="Courier New" panose="02070309020205020404" pitchFamily="49" charset="0"/>
              <a:buChar char="o"/>
            </a:pPr>
            <a:r>
              <a:rPr lang="en-US" sz="1800" b="0" i="0" dirty="0">
                <a:solidFill>
                  <a:srgbClr val="333333"/>
                </a:solidFill>
                <a:effectLst/>
                <a:latin typeface="Arial" panose="020B0604020202020204" pitchFamily="34" charset="0"/>
              </a:rPr>
              <a:t>Hindustan Construction Company Ltd</a:t>
            </a:r>
          </a:p>
          <a:p>
            <a:pPr>
              <a:buFont typeface="Courier New" panose="02070309020205020404" pitchFamily="49" charset="0"/>
              <a:buChar char="o"/>
            </a:pPr>
            <a:r>
              <a:rPr lang="en-US" sz="1800" b="0" i="0" dirty="0" err="1">
                <a:solidFill>
                  <a:srgbClr val="333333"/>
                </a:solidFill>
                <a:effectLst/>
                <a:latin typeface="Arial" panose="020B0604020202020204" pitchFamily="34" charset="0"/>
              </a:rPr>
              <a:t>Sadbhav</a:t>
            </a:r>
            <a:r>
              <a:rPr lang="en-US" sz="1800" b="0" i="0" dirty="0">
                <a:solidFill>
                  <a:srgbClr val="333333"/>
                </a:solidFill>
                <a:effectLst/>
                <a:latin typeface="Arial" panose="020B0604020202020204" pitchFamily="34" charset="0"/>
              </a:rPr>
              <a:t> Engineering Limited</a:t>
            </a:r>
          </a:p>
          <a:p>
            <a:pPr>
              <a:buFont typeface="Courier New" panose="02070309020205020404" pitchFamily="49" charset="0"/>
              <a:buChar char="o"/>
            </a:pPr>
            <a:r>
              <a:rPr lang="en-US" sz="1800" b="0" i="0" dirty="0">
                <a:solidFill>
                  <a:srgbClr val="333333"/>
                </a:solidFill>
                <a:effectLst/>
                <a:latin typeface="Arial" panose="020B0604020202020204" pitchFamily="34" charset="0"/>
              </a:rPr>
              <a:t>Reliance Infrastructure Limited</a:t>
            </a:r>
          </a:p>
          <a:p>
            <a:pPr>
              <a:buFont typeface="Courier New" panose="02070309020205020404" pitchFamily="49" charset="0"/>
              <a:buChar char="o"/>
            </a:pPr>
            <a:r>
              <a:rPr lang="en-US" sz="1800" b="0" i="0" dirty="0">
                <a:solidFill>
                  <a:srgbClr val="333333"/>
                </a:solidFill>
                <a:effectLst/>
                <a:latin typeface="Arial" panose="020B0604020202020204" pitchFamily="34" charset="0"/>
              </a:rPr>
              <a:t>MEP Infrastructure Developers Limited</a:t>
            </a:r>
          </a:p>
          <a:p>
            <a:pPr>
              <a:buFont typeface="Courier New" panose="02070309020205020404" pitchFamily="49" charset="0"/>
              <a:buChar char="o"/>
            </a:pPr>
            <a:r>
              <a:rPr lang="en-US" sz="1800" b="0" i="0" dirty="0">
                <a:solidFill>
                  <a:srgbClr val="333333"/>
                </a:solidFill>
                <a:effectLst/>
                <a:latin typeface="Arial" panose="020B0604020202020204" pitchFamily="34" charset="0"/>
              </a:rPr>
              <a:t>L&amp;T Infrastructure Development Projects Limited</a:t>
            </a:r>
          </a:p>
          <a:p>
            <a:pPr>
              <a:buFont typeface="Courier New" panose="02070309020205020404" pitchFamily="49" charset="0"/>
              <a:buChar char="o"/>
            </a:pPr>
            <a:r>
              <a:rPr lang="en-US" sz="1800" b="0" i="0" dirty="0">
                <a:solidFill>
                  <a:srgbClr val="333333"/>
                </a:solidFill>
                <a:effectLst/>
                <a:latin typeface="Arial" panose="020B0604020202020204" pitchFamily="34" charset="0"/>
              </a:rPr>
              <a:t>NHIDCL etc.</a:t>
            </a:r>
          </a:p>
        </p:txBody>
      </p:sp>
    </p:spTree>
    <p:extLst>
      <p:ext uri="{BB962C8B-B14F-4D97-AF65-F5344CB8AC3E}">
        <p14:creationId xmlns:p14="http://schemas.microsoft.com/office/powerpoint/2010/main" val="4219091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6383-8BF5-499D-A1BE-2A9732CA3542}"/>
              </a:ext>
            </a:extLst>
          </p:cNvPr>
          <p:cNvSpPr>
            <a:spLocks noGrp="1"/>
          </p:cNvSpPr>
          <p:nvPr>
            <p:ph type="title"/>
          </p:nvPr>
        </p:nvSpPr>
        <p:spPr>
          <a:xfrm>
            <a:off x="1484311" y="528320"/>
            <a:ext cx="10018713" cy="848360"/>
          </a:xfrm>
        </p:spPr>
        <p:txBody>
          <a:bodyPr/>
          <a:lstStyle/>
          <a:p>
            <a:r>
              <a:rPr lang="en-IN" dirty="0"/>
              <a:t>Quantitative Market Analysis</a:t>
            </a:r>
          </a:p>
        </p:txBody>
      </p:sp>
      <p:sp>
        <p:nvSpPr>
          <p:cNvPr id="3" name="Content Placeholder 2">
            <a:extLst>
              <a:ext uri="{FF2B5EF4-FFF2-40B4-BE49-F238E27FC236}">
                <a16:creationId xmlns:a16="http://schemas.microsoft.com/office/drawing/2014/main" id="{24134C9F-8FDB-4251-AC24-6D5A951B8183}"/>
              </a:ext>
            </a:extLst>
          </p:cNvPr>
          <p:cNvSpPr>
            <a:spLocks noGrp="1"/>
          </p:cNvSpPr>
          <p:nvPr>
            <p:ph idx="1"/>
          </p:nvPr>
        </p:nvSpPr>
        <p:spPr>
          <a:xfrm>
            <a:off x="1860230" y="1574801"/>
            <a:ext cx="10018713" cy="4754880"/>
          </a:xfrm>
        </p:spPr>
        <p:txBody>
          <a:bodyPr>
            <a:normAutofit fontScale="85000" lnSpcReduction="10000"/>
          </a:bodyPr>
          <a:lstStyle/>
          <a:p>
            <a:pPr marL="0" indent="0">
              <a:lnSpc>
                <a:spcPct val="170000"/>
              </a:lnSpc>
              <a:buNone/>
            </a:pPr>
            <a:r>
              <a:rPr lang="en-US" sz="2400" b="0" i="0" dirty="0">
                <a:solidFill>
                  <a:srgbClr val="333333"/>
                </a:solidFill>
                <a:effectLst/>
                <a:latin typeface="Arial" panose="020B0604020202020204" pitchFamily="34" charset="0"/>
              </a:rPr>
              <a:t>To analyze and forecast </a:t>
            </a:r>
            <a:r>
              <a:rPr lang="en-US" sz="2400" b="0" i="0" spc="15" dirty="0">
                <a:solidFill>
                  <a:srgbClr val="333333"/>
                </a:solidFill>
                <a:effectLst/>
                <a:latin typeface="Arial" panose="020B0604020202020204" pitchFamily="34" charset="0"/>
              </a:rPr>
              <a:t>India roads &amp; highways market</a:t>
            </a:r>
            <a:r>
              <a:rPr lang="en-US" sz="2400" b="0" i="0" dirty="0">
                <a:solidFill>
                  <a:srgbClr val="333333"/>
                </a:solidFill>
                <a:effectLst/>
                <a:latin typeface="Arial" panose="020B0604020202020204" pitchFamily="34" charset="0"/>
              </a:rPr>
              <a:t>:-  </a:t>
            </a:r>
          </a:p>
          <a:p>
            <a:pPr marL="0" indent="0">
              <a:lnSpc>
                <a:spcPct val="170000"/>
              </a:lnSpc>
              <a:buNone/>
            </a:pPr>
            <a:r>
              <a:rPr lang="en-US" sz="2400" b="0" i="0" dirty="0">
                <a:solidFill>
                  <a:srgbClr val="333333"/>
                </a:solidFill>
                <a:effectLst/>
                <a:latin typeface="Arial" panose="020B0604020202020204" pitchFamily="34" charset="0"/>
              </a:rPr>
              <a:t>Multiple employees from several companies have been interviewed through telephonic conversations to extract and verify the information being collected at the source. </a:t>
            </a:r>
          </a:p>
          <a:p>
            <a:pPr marL="0" indent="0">
              <a:lnSpc>
                <a:spcPct val="170000"/>
              </a:lnSpc>
              <a:buNone/>
            </a:pPr>
            <a:r>
              <a:rPr lang="en-US" sz="2400" b="0" i="0" dirty="0">
                <a:solidFill>
                  <a:srgbClr val="333333"/>
                </a:solidFill>
                <a:effectLst/>
                <a:latin typeface="Arial" panose="020B0604020202020204" pitchFamily="34" charset="0"/>
              </a:rPr>
              <a:t>A brief study of the major players operating in </a:t>
            </a:r>
            <a:r>
              <a:rPr lang="en-US" sz="2400" b="0" i="0" spc="15" dirty="0">
                <a:solidFill>
                  <a:srgbClr val="333333"/>
                </a:solidFill>
                <a:effectLst/>
                <a:latin typeface="Arial" panose="020B0604020202020204" pitchFamily="34" charset="0"/>
              </a:rPr>
              <a:t>India roads &amp; highways market</a:t>
            </a:r>
            <a:r>
              <a:rPr lang="en-US" sz="2400" b="0" i="0" dirty="0">
                <a:solidFill>
                  <a:srgbClr val="333333"/>
                </a:solidFill>
                <a:effectLst/>
                <a:latin typeface="Arial" panose="020B0604020202020204" pitchFamily="34" charset="0"/>
              </a:rPr>
              <a:t> was conducted, which included analysis of information such as ongoing projects, details of expected year of project commissioning and estimated investments along with the expansion plans of various projects in the country</a:t>
            </a:r>
            <a:r>
              <a:rPr lang="en-US" sz="2400" b="0" i="0" dirty="0">
                <a:solidFill>
                  <a:srgbClr val="002060"/>
                </a:solidFill>
                <a:effectLst/>
                <a:latin typeface="Arial" panose="020B0604020202020204" pitchFamily="34" charset="0"/>
              </a:rPr>
              <a:t>.</a:t>
            </a:r>
          </a:p>
          <a:p>
            <a:pPr marL="0" indent="0">
              <a:lnSpc>
                <a:spcPct val="170000"/>
              </a:lnSpc>
              <a:buNone/>
            </a:pPr>
            <a:r>
              <a:rPr lang="en-US" sz="2400" dirty="0">
                <a:solidFill>
                  <a:srgbClr val="002060"/>
                </a:solidFill>
                <a:latin typeface="Arial" panose="020B0604020202020204" pitchFamily="34" charset="0"/>
              </a:rPr>
              <a:t>The above sources are primary sources for the market analysis </a:t>
            </a:r>
            <a:endParaRPr lang="en-IN" sz="2400" dirty="0"/>
          </a:p>
          <a:p>
            <a:pPr marL="0" indent="0">
              <a:lnSpc>
                <a:spcPct val="170000"/>
              </a:lnSpc>
              <a:buNone/>
            </a:pPr>
            <a:endParaRPr lang="en-IN" dirty="0"/>
          </a:p>
        </p:txBody>
      </p:sp>
    </p:spTree>
    <p:extLst>
      <p:ext uri="{BB962C8B-B14F-4D97-AF65-F5344CB8AC3E}">
        <p14:creationId xmlns:p14="http://schemas.microsoft.com/office/powerpoint/2010/main" val="140424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6D468-2D59-4C47-BE3F-AFE391AB1D32}"/>
              </a:ext>
            </a:extLst>
          </p:cNvPr>
          <p:cNvSpPr>
            <a:spLocks noGrp="1"/>
          </p:cNvSpPr>
          <p:nvPr>
            <p:ph idx="1"/>
          </p:nvPr>
        </p:nvSpPr>
        <p:spPr>
          <a:xfrm>
            <a:off x="1769672" y="528320"/>
            <a:ext cx="9900920" cy="2059190"/>
          </a:xfrm>
        </p:spPr>
        <p:txBody>
          <a:bodyPr>
            <a:normAutofit/>
          </a:bodyPr>
          <a:lstStyle/>
          <a:p>
            <a:pPr marL="0" indent="0">
              <a:lnSpc>
                <a:spcPct val="150000"/>
              </a:lnSpc>
              <a:buNone/>
            </a:pPr>
            <a:r>
              <a:rPr lang="en-US" sz="2000" b="0" i="0" dirty="0">
                <a:solidFill>
                  <a:srgbClr val="333333"/>
                </a:solidFill>
                <a:effectLst/>
                <a:latin typeface="Arial" panose="020B0604020202020204" pitchFamily="34" charset="0"/>
              </a:rPr>
              <a:t>Various secondary</a:t>
            </a:r>
            <a:r>
              <a:rPr lang="en-US" sz="2000" b="0" i="0" spc="15" dirty="0">
                <a:solidFill>
                  <a:srgbClr val="000000"/>
                </a:solidFill>
                <a:effectLst/>
                <a:latin typeface="Arial" panose="020B0604020202020204" pitchFamily="34" charset="0"/>
              </a:rPr>
              <a:t> sources such as white papers and secondary literature on Basic Road Statistics, Ministry of Road Transport &amp; Highways, National Highways Authority of India, National Urban Transport Policy, World Bank, Company Websites &amp; Annual Reports, etc.</a:t>
            </a:r>
          </a:p>
          <a:p>
            <a:pPr>
              <a:lnSpc>
                <a:spcPct val="150000"/>
              </a:lnSpc>
            </a:pPr>
            <a:endParaRPr lang="en-IN" sz="2000" dirty="0"/>
          </a:p>
        </p:txBody>
      </p:sp>
      <p:pic>
        <p:nvPicPr>
          <p:cNvPr id="1026" name="Picture 2">
            <a:extLst>
              <a:ext uri="{FF2B5EF4-FFF2-40B4-BE49-F238E27FC236}">
                <a16:creationId xmlns:a16="http://schemas.microsoft.com/office/drawing/2014/main" id="{CF282CF0-5B67-40AB-B578-D807B9CDD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672" y="2587510"/>
            <a:ext cx="9751768" cy="376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55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2FB5-6484-4E41-B7F5-39336E66DE9F}"/>
              </a:ext>
            </a:extLst>
          </p:cNvPr>
          <p:cNvSpPr>
            <a:spLocks noGrp="1"/>
          </p:cNvSpPr>
          <p:nvPr>
            <p:ph type="title"/>
          </p:nvPr>
        </p:nvSpPr>
        <p:spPr>
          <a:xfrm>
            <a:off x="1484311" y="685801"/>
            <a:ext cx="10018713" cy="1000760"/>
          </a:xfrm>
        </p:spPr>
        <p:txBody>
          <a:bodyPr/>
          <a:lstStyle/>
          <a:p>
            <a:r>
              <a:rPr lang="en-US" b="1" i="0" dirty="0">
                <a:solidFill>
                  <a:srgbClr val="000000"/>
                </a:solidFill>
                <a:effectLst/>
                <a:latin typeface="Arial" panose="020B0604020202020204" pitchFamily="34" charset="0"/>
              </a:rPr>
              <a:t>Key Target Audience</a:t>
            </a:r>
            <a:endParaRPr lang="en-IN" dirty="0"/>
          </a:p>
        </p:txBody>
      </p:sp>
      <p:sp>
        <p:nvSpPr>
          <p:cNvPr id="3" name="Content Placeholder 2">
            <a:extLst>
              <a:ext uri="{FF2B5EF4-FFF2-40B4-BE49-F238E27FC236}">
                <a16:creationId xmlns:a16="http://schemas.microsoft.com/office/drawing/2014/main" id="{16296456-441C-4D9B-8605-781F0F0343CE}"/>
              </a:ext>
            </a:extLst>
          </p:cNvPr>
          <p:cNvSpPr>
            <a:spLocks noGrp="1"/>
          </p:cNvSpPr>
          <p:nvPr>
            <p:ph idx="1"/>
          </p:nvPr>
        </p:nvSpPr>
        <p:spPr>
          <a:xfrm>
            <a:off x="1890710" y="1930401"/>
            <a:ext cx="10018713" cy="4485638"/>
          </a:xfrm>
        </p:spPr>
        <p:txBody>
          <a:bodyPr>
            <a:normAutofit/>
          </a:bodyPr>
          <a:lstStyle/>
          <a:p>
            <a:pPr>
              <a:lnSpc>
                <a:spcPct val="160000"/>
              </a:lnSpc>
            </a:pPr>
            <a:r>
              <a:rPr lang="en-US" b="0" i="0" dirty="0">
                <a:solidFill>
                  <a:srgbClr val="333333"/>
                </a:solidFill>
                <a:effectLst/>
                <a:latin typeface="Arial" panose="020B0604020202020204" pitchFamily="34" charset="0"/>
              </a:rPr>
              <a:t>Road Construction and EPC Companies</a:t>
            </a:r>
            <a:endParaRPr lang="en-US" b="0" i="0" dirty="0">
              <a:solidFill>
                <a:srgbClr val="333333"/>
              </a:solidFill>
              <a:effectLst/>
              <a:latin typeface="Roboto"/>
            </a:endParaRPr>
          </a:p>
          <a:p>
            <a:pPr>
              <a:lnSpc>
                <a:spcPct val="160000"/>
              </a:lnSpc>
            </a:pPr>
            <a:r>
              <a:rPr lang="en-US" b="0" i="0" dirty="0">
                <a:solidFill>
                  <a:srgbClr val="333333"/>
                </a:solidFill>
                <a:effectLst/>
                <a:latin typeface="Arial" panose="020B0604020202020204" pitchFamily="34" charset="0"/>
              </a:rPr>
              <a:t>Financial Institutions such as NBFCs &amp; Banks</a:t>
            </a:r>
            <a:endParaRPr lang="en-US" b="0" i="0" dirty="0">
              <a:solidFill>
                <a:srgbClr val="333333"/>
              </a:solidFill>
              <a:effectLst/>
              <a:latin typeface="Roboto"/>
            </a:endParaRPr>
          </a:p>
          <a:p>
            <a:pPr>
              <a:lnSpc>
                <a:spcPct val="160000"/>
              </a:lnSpc>
            </a:pPr>
            <a:r>
              <a:rPr lang="en-US" b="0" i="0" dirty="0">
                <a:solidFill>
                  <a:srgbClr val="333333"/>
                </a:solidFill>
                <a:effectLst/>
                <a:latin typeface="Arial" panose="020B0604020202020204" pitchFamily="34" charset="0"/>
              </a:rPr>
              <a:t>Foreign Investors</a:t>
            </a:r>
            <a:endParaRPr lang="en-US" b="0" i="0" dirty="0">
              <a:solidFill>
                <a:srgbClr val="333333"/>
              </a:solidFill>
              <a:effectLst/>
              <a:latin typeface="Roboto"/>
            </a:endParaRPr>
          </a:p>
          <a:p>
            <a:pPr>
              <a:lnSpc>
                <a:spcPct val="160000"/>
              </a:lnSpc>
            </a:pPr>
            <a:r>
              <a:rPr lang="en-US" b="0" i="0" dirty="0">
                <a:solidFill>
                  <a:srgbClr val="333333"/>
                </a:solidFill>
                <a:effectLst/>
                <a:latin typeface="Arial" panose="020B0604020202020204" pitchFamily="34" charset="0"/>
              </a:rPr>
              <a:t>Government bodies such as regulating authorities and policy makers</a:t>
            </a:r>
            <a:endParaRPr lang="en-US" b="0" i="0" dirty="0">
              <a:solidFill>
                <a:srgbClr val="333333"/>
              </a:solidFill>
              <a:effectLst/>
              <a:latin typeface="Roboto"/>
            </a:endParaRPr>
          </a:p>
          <a:p>
            <a:pPr>
              <a:lnSpc>
                <a:spcPct val="160000"/>
              </a:lnSpc>
            </a:pPr>
            <a:r>
              <a:rPr lang="en-US" b="0" i="0" dirty="0">
                <a:solidFill>
                  <a:srgbClr val="333333"/>
                </a:solidFill>
                <a:effectLst/>
                <a:latin typeface="Arial" panose="020B0604020202020204" pitchFamily="34" charset="0"/>
              </a:rPr>
              <a:t>Associations, organizations, forums and alliances related to roads &amp; highways sector</a:t>
            </a:r>
            <a:endParaRPr lang="en-US" b="0" i="0" dirty="0">
              <a:solidFill>
                <a:srgbClr val="333333"/>
              </a:solidFill>
              <a:effectLst/>
              <a:latin typeface="Roboto"/>
            </a:endParaRPr>
          </a:p>
          <a:p>
            <a:pPr>
              <a:lnSpc>
                <a:spcPct val="160000"/>
              </a:lnSpc>
            </a:pPr>
            <a:r>
              <a:rPr lang="en-US" b="0" i="0" dirty="0">
                <a:solidFill>
                  <a:srgbClr val="333333"/>
                </a:solidFill>
                <a:effectLst/>
                <a:latin typeface="Arial" panose="020B0604020202020204" pitchFamily="34" charset="0"/>
              </a:rPr>
              <a:t>Market research and consulting firms</a:t>
            </a:r>
            <a:endParaRPr lang="en-US" b="0" i="0" dirty="0">
              <a:solidFill>
                <a:srgbClr val="333333"/>
              </a:solidFill>
              <a:effectLst/>
              <a:latin typeface="Roboto"/>
            </a:endParaRPr>
          </a:p>
          <a:p>
            <a:pPr marL="0" indent="0">
              <a:lnSpc>
                <a:spcPct val="160000"/>
              </a:lnSpc>
              <a:buNone/>
            </a:pPr>
            <a:endParaRPr lang="en-IN" dirty="0"/>
          </a:p>
        </p:txBody>
      </p:sp>
    </p:spTree>
    <p:extLst>
      <p:ext uri="{BB962C8B-B14F-4D97-AF65-F5344CB8AC3E}">
        <p14:creationId xmlns:p14="http://schemas.microsoft.com/office/powerpoint/2010/main" val="2926830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0226-C730-4C33-A6F5-7A84707A7A37}"/>
              </a:ext>
            </a:extLst>
          </p:cNvPr>
          <p:cNvSpPr>
            <a:spLocks noGrp="1"/>
          </p:cNvSpPr>
          <p:nvPr>
            <p:ph type="title"/>
          </p:nvPr>
        </p:nvSpPr>
        <p:spPr>
          <a:xfrm>
            <a:off x="3379057" y="2179081"/>
            <a:ext cx="4654600" cy="1492132"/>
          </a:xfrm>
        </p:spPr>
        <p:txBody>
          <a:bodyPr>
            <a:normAutofit/>
          </a:bodyPr>
          <a:lstStyle/>
          <a:p>
            <a:r>
              <a:rPr lang="en-IN" sz="8000" dirty="0"/>
              <a:t>REVIEW -2</a:t>
            </a:r>
          </a:p>
        </p:txBody>
      </p:sp>
    </p:spTree>
    <p:extLst>
      <p:ext uri="{BB962C8B-B14F-4D97-AF65-F5344CB8AC3E}">
        <p14:creationId xmlns:p14="http://schemas.microsoft.com/office/powerpoint/2010/main" val="3843995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AC9A7D-AA2F-4B37-B4F6-9853A0AAD63F}"/>
              </a:ext>
            </a:extLst>
          </p:cNvPr>
          <p:cNvSpPr txBox="1"/>
          <p:nvPr/>
        </p:nvSpPr>
        <p:spPr>
          <a:xfrm>
            <a:off x="2472399" y="287786"/>
            <a:ext cx="4843558" cy="548483"/>
          </a:xfrm>
          <a:prstGeom prst="rect">
            <a:avLst/>
          </a:prstGeom>
          <a:noFill/>
        </p:spPr>
        <p:txBody>
          <a:bodyPr wrap="square" rtlCol="0">
            <a:spAutoFit/>
          </a:bodyPr>
          <a:lstStyle/>
          <a:p>
            <a:pPr algn="ctr"/>
            <a:r>
              <a:rPr lang="en-US" sz="2964" b="1" dirty="0">
                <a:solidFill>
                  <a:schemeClr val="tx2"/>
                </a:solidFill>
                <a:latin typeface="Poppins" pitchFamily="2" charset="77"/>
                <a:cs typeface="Poppins" pitchFamily="2" charset="77"/>
              </a:rPr>
              <a:t>BUSINESS MODEL CANVAS</a:t>
            </a:r>
          </a:p>
        </p:txBody>
      </p:sp>
      <p:sp>
        <p:nvSpPr>
          <p:cNvPr id="7" name="TextBox 6">
            <a:extLst>
              <a:ext uri="{FF2B5EF4-FFF2-40B4-BE49-F238E27FC236}">
                <a16:creationId xmlns:a16="http://schemas.microsoft.com/office/drawing/2014/main" id="{C719A932-B862-47E2-A609-4B289FB624CA}"/>
              </a:ext>
            </a:extLst>
          </p:cNvPr>
          <p:cNvSpPr txBox="1"/>
          <p:nvPr/>
        </p:nvSpPr>
        <p:spPr>
          <a:xfrm>
            <a:off x="3906105" y="916837"/>
            <a:ext cx="2189895" cy="320409"/>
          </a:xfrm>
          <a:prstGeom prst="rect">
            <a:avLst/>
          </a:prstGeom>
          <a:noFill/>
        </p:spPr>
        <p:txBody>
          <a:bodyPr wrap="none" rtlCol="0">
            <a:spAutoFit/>
          </a:bodyPr>
          <a:lstStyle/>
          <a:p>
            <a:pPr algn="ctr"/>
            <a:r>
              <a:rPr lang="en-US" sz="1482" spc="445" dirty="0">
                <a:solidFill>
                  <a:schemeClr val="tx1">
                    <a:lumMod val="60000"/>
                    <a:lumOff val="40000"/>
                  </a:schemeClr>
                </a:solidFill>
                <a:latin typeface="Poppins" pitchFamily="2" charset="77"/>
                <a:cs typeface="Poppins" pitchFamily="2" charset="77"/>
              </a:rPr>
              <a:t>Building Blocks</a:t>
            </a:r>
          </a:p>
        </p:txBody>
      </p:sp>
      <p:pic>
        <p:nvPicPr>
          <p:cNvPr id="10" name="Picture 9">
            <a:extLst>
              <a:ext uri="{FF2B5EF4-FFF2-40B4-BE49-F238E27FC236}">
                <a16:creationId xmlns:a16="http://schemas.microsoft.com/office/drawing/2014/main" id="{0499B30C-62AC-401C-A545-4100107EF3EB}"/>
              </a:ext>
            </a:extLst>
          </p:cNvPr>
          <p:cNvPicPr>
            <a:picLocks noChangeAspect="1"/>
          </p:cNvPicPr>
          <p:nvPr/>
        </p:nvPicPr>
        <p:blipFill rotWithShape="1">
          <a:blip r:embed="rId2"/>
          <a:srcRect l="17557" t="20991" r="3082" b="18108"/>
          <a:stretch/>
        </p:blipFill>
        <p:spPr>
          <a:xfrm>
            <a:off x="1035290" y="1365626"/>
            <a:ext cx="10379845" cy="4480582"/>
          </a:xfrm>
          <a:prstGeom prst="rect">
            <a:avLst/>
          </a:prstGeom>
        </p:spPr>
      </p:pic>
    </p:spTree>
    <p:extLst>
      <p:ext uri="{BB962C8B-B14F-4D97-AF65-F5344CB8AC3E}">
        <p14:creationId xmlns:p14="http://schemas.microsoft.com/office/powerpoint/2010/main" val="2798177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7247-8AB8-4C4F-84CA-B7C50234BD5E}"/>
              </a:ext>
            </a:extLst>
          </p:cNvPr>
          <p:cNvSpPr>
            <a:spLocks noGrp="1"/>
          </p:cNvSpPr>
          <p:nvPr>
            <p:ph type="title"/>
          </p:nvPr>
        </p:nvSpPr>
        <p:spPr>
          <a:xfrm>
            <a:off x="1616391" y="238760"/>
            <a:ext cx="10018713" cy="828040"/>
          </a:xfrm>
        </p:spPr>
        <p:txBody>
          <a:bodyPr/>
          <a:lstStyle/>
          <a:p>
            <a:r>
              <a:rPr lang="en-IN" dirty="0"/>
              <a:t>Introduction</a:t>
            </a:r>
          </a:p>
        </p:txBody>
      </p:sp>
      <p:sp>
        <p:nvSpPr>
          <p:cNvPr id="3" name="Content Placeholder 2">
            <a:extLst>
              <a:ext uri="{FF2B5EF4-FFF2-40B4-BE49-F238E27FC236}">
                <a16:creationId xmlns:a16="http://schemas.microsoft.com/office/drawing/2014/main" id="{71D86147-D79D-4AF8-B0AE-61D2412D901F}"/>
              </a:ext>
            </a:extLst>
          </p:cNvPr>
          <p:cNvSpPr>
            <a:spLocks noGrp="1"/>
          </p:cNvSpPr>
          <p:nvPr>
            <p:ph idx="1"/>
          </p:nvPr>
        </p:nvSpPr>
        <p:spPr>
          <a:xfrm>
            <a:off x="1860231" y="1361440"/>
            <a:ext cx="10018713" cy="5364479"/>
          </a:xfrm>
        </p:spPr>
        <p:txBody>
          <a:bodyPr>
            <a:normAutofit/>
          </a:bodyPr>
          <a:lstStyle/>
          <a:p>
            <a:pPr marL="0" indent="0" algn="l">
              <a:lnSpc>
                <a:spcPct val="150000"/>
              </a:lnSpc>
              <a:buNone/>
            </a:pPr>
            <a:r>
              <a:rPr lang="en-IN" dirty="0"/>
              <a:t>	 </a:t>
            </a:r>
            <a:r>
              <a:rPr lang="en-US" b="0" i="0" dirty="0">
                <a:effectLst/>
                <a:latin typeface="ff1"/>
              </a:rPr>
              <a:t>Construction productivity on large projects, including road construction,  has been constant or declining since the 1970s. This has been coupled with a dramatic increase in construction labor cost and shortage in funding for new road construction and maintenance.</a:t>
            </a:r>
          </a:p>
          <a:p>
            <a:pPr marL="0" indent="0" algn="l">
              <a:lnSpc>
                <a:spcPct val="150000"/>
              </a:lnSpc>
              <a:buNone/>
            </a:pPr>
            <a:r>
              <a:rPr lang="en-US" dirty="0">
                <a:latin typeface="ff1"/>
              </a:rPr>
              <a:t>	</a:t>
            </a:r>
            <a:r>
              <a:rPr lang="en-US" b="0" i="0" dirty="0">
                <a:effectLst/>
                <a:latin typeface="ff1"/>
              </a:rPr>
              <a:t> At the same time, highway construction costs have been increasing , due to such problems the world is moving to the automation . So we have taken this as our startup project “</a:t>
            </a:r>
            <a:r>
              <a:rPr lang="en-US" b="1" i="0" dirty="0">
                <a:effectLst/>
                <a:latin typeface="ff1"/>
              </a:rPr>
              <a:t>Automated Lane System</a:t>
            </a:r>
            <a:r>
              <a:rPr lang="en-US" b="0" i="0" dirty="0">
                <a:effectLst/>
                <a:latin typeface="ff1"/>
              </a:rPr>
              <a:t>”.</a:t>
            </a:r>
          </a:p>
          <a:p>
            <a:pPr marL="0" indent="0" algn="l">
              <a:lnSpc>
                <a:spcPct val="150000"/>
              </a:lnSpc>
              <a:buNone/>
            </a:pPr>
            <a:r>
              <a:rPr lang="en-US" b="0" i="0" dirty="0">
                <a:effectLst/>
                <a:latin typeface="ff1"/>
              </a:rPr>
              <a:t>In 21</a:t>
            </a:r>
            <a:r>
              <a:rPr lang="en-US" b="0" i="0" baseline="30000" dirty="0">
                <a:effectLst/>
                <a:latin typeface="ff1"/>
              </a:rPr>
              <a:t>st</a:t>
            </a:r>
            <a:r>
              <a:rPr lang="en-US" b="0" i="0" dirty="0">
                <a:effectLst/>
                <a:latin typeface="ff1"/>
              </a:rPr>
              <a:t> centaury lots of construction products are going on like BOT,TOT,HAM; so our plan is to collaborate with those projects and construct the automated roads.</a:t>
            </a:r>
          </a:p>
          <a:p>
            <a:pPr>
              <a:lnSpc>
                <a:spcPct val="150000"/>
              </a:lnSpc>
            </a:pPr>
            <a:endParaRPr lang="en-IN" dirty="0"/>
          </a:p>
        </p:txBody>
      </p:sp>
    </p:spTree>
    <p:extLst>
      <p:ext uri="{BB962C8B-B14F-4D97-AF65-F5344CB8AC3E}">
        <p14:creationId xmlns:p14="http://schemas.microsoft.com/office/powerpoint/2010/main" val="1681603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992AA-7B45-4AFD-A95E-E15919548397}"/>
              </a:ext>
            </a:extLst>
          </p:cNvPr>
          <p:cNvPicPr>
            <a:picLocks noChangeAspect="1"/>
          </p:cNvPicPr>
          <p:nvPr/>
        </p:nvPicPr>
        <p:blipFill>
          <a:blip r:embed="rId2"/>
          <a:stretch>
            <a:fillRect/>
          </a:stretch>
        </p:blipFill>
        <p:spPr>
          <a:xfrm>
            <a:off x="1740062" y="1113918"/>
            <a:ext cx="9406643" cy="5291236"/>
          </a:xfrm>
          <a:prstGeom prst="rect">
            <a:avLst/>
          </a:prstGeom>
        </p:spPr>
      </p:pic>
      <p:sp>
        <p:nvSpPr>
          <p:cNvPr id="4" name="TextBox 3">
            <a:extLst>
              <a:ext uri="{FF2B5EF4-FFF2-40B4-BE49-F238E27FC236}">
                <a16:creationId xmlns:a16="http://schemas.microsoft.com/office/drawing/2014/main" id="{0C434EB1-0F3A-420F-BA2F-C2CF08EA0A71}"/>
              </a:ext>
            </a:extLst>
          </p:cNvPr>
          <p:cNvSpPr txBox="1"/>
          <p:nvPr/>
        </p:nvSpPr>
        <p:spPr>
          <a:xfrm>
            <a:off x="1097280" y="341476"/>
            <a:ext cx="10049425" cy="620042"/>
          </a:xfrm>
          <a:prstGeom prst="rect">
            <a:avLst/>
          </a:prstGeom>
          <a:noFill/>
        </p:spPr>
        <p:txBody>
          <a:bodyPr wrap="square" rtlCol="0">
            <a:spAutoFit/>
          </a:bodyPr>
          <a:lstStyle/>
          <a:p>
            <a:r>
              <a:rPr lang="en-IN" sz="3429" b="1" dirty="0"/>
              <a:t>Helps to design discuss and invent new models:- </a:t>
            </a:r>
          </a:p>
        </p:txBody>
      </p:sp>
    </p:spTree>
    <p:extLst>
      <p:ext uri="{BB962C8B-B14F-4D97-AF65-F5344CB8AC3E}">
        <p14:creationId xmlns:p14="http://schemas.microsoft.com/office/powerpoint/2010/main" val="301891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8E922CB5-06FC-D449-BAD1-A4336231F1D2}"/>
              </a:ext>
            </a:extLst>
          </p:cNvPr>
          <p:cNvSpPr txBox="1"/>
          <p:nvPr/>
        </p:nvSpPr>
        <p:spPr>
          <a:xfrm>
            <a:off x="4104668" y="1336356"/>
            <a:ext cx="3494355" cy="434286"/>
          </a:xfrm>
          <a:prstGeom prst="rect">
            <a:avLst/>
          </a:prstGeom>
          <a:noFill/>
        </p:spPr>
        <p:txBody>
          <a:bodyPr wrap="none" rtlCol="0">
            <a:spAutoFit/>
          </a:bodyPr>
          <a:lstStyle/>
          <a:p>
            <a:pPr algn="ctr"/>
            <a:r>
              <a:rPr lang="en-US" sz="2222" b="1" dirty="0">
                <a:solidFill>
                  <a:schemeClr val="tx2"/>
                </a:solidFill>
                <a:latin typeface="Poppins" pitchFamily="2" charset="77"/>
                <a:cs typeface="Poppins" pitchFamily="2" charset="77"/>
              </a:rPr>
              <a:t>Current Automated Projects</a:t>
            </a:r>
          </a:p>
        </p:txBody>
      </p:sp>
      <p:pic>
        <p:nvPicPr>
          <p:cNvPr id="3" name="Picture 2">
            <a:extLst>
              <a:ext uri="{FF2B5EF4-FFF2-40B4-BE49-F238E27FC236}">
                <a16:creationId xmlns:a16="http://schemas.microsoft.com/office/drawing/2014/main" id="{B6817C1C-04B5-4995-9C27-534DC3CD85DB}"/>
              </a:ext>
            </a:extLst>
          </p:cNvPr>
          <p:cNvPicPr>
            <a:picLocks noChangeAspect="1"/>
          </p:cNvPicPr>
          <p:nvPr/>
        </p:nvPicPr>
        <p:blipFill rotWithShape="1">
          <a:blip r:embed="rId2"/>
          <a:srcRect l="24581" t="31534" r="5189" b="12142"/>
          <a:stretch/>
        </p:blipFill>
        <p:spPr>
          <a:xfrm>
            <a:off x="747200" y="1849083"/>
            <a:ext cx="10837940" cy="4889115"/>
          </a:xfrm>
          <a:prstGeom prst="rect">
            <a:avLst/>
          </a:prstGeom>
        </p:spPr>
      </p:pic>
      <p:sp>
        <p:nvSpPr>
          <p:cNvPr id="4" name="TextBox 3">
            <a:extLst>
              <a:ext uri="{FF2B5EF4-FFF2-40B4-BE49-F238E27FC236}">
                <a16:creationId xmlns:a16="http://schemas.microsoft.com/office/drawing/2014/main" id="{16C60283-E714-4FAA-9DD3-0BBAD2D06862}"/>
              </a:ext>
            </a:extLst>
          </p:cNvPr>
          <p:cNvSpPr txBox="1"/>
          <p:nvPr/>
        </p:nvSpPr>
        <p:spPr>
          <a:xfrm>
            <a:off x="4290989" y="119802"/>
            <a:ext cx="3610027"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CUSTOMER SEGMENT</a:t>
            </a:r>
          </a:p>
        </p:txBody>
      </p:sp>
      <p:sp>
        <p:nvSpPr>
          <p:cNvPr id="5" name="TextBox 4">
            <a:extLst>
              <a:ext uri="{FF2B5EF4-FFF2-40B4-BE49-F238E27FC236}">
                <a16:creationId xmlns:a16="http://schemas.microsoft.com/office/drawing/2014/main" id="{697F0886-B510-4D74-A0EC-AB30716B0479}"/>
              </a:ext>
            </a:extLst>
          </p:cNvPr>
          <p:cNvSpPr txBox="1"/>
          <p:nvPr/>
        </p:nvSpPr>
        <p:spPr>
          <a:xfrm>
            <a:off x="1810571" y="619855"/>
            <a:ext cx="9158176" cy="638060"/>
          </a:xfrm>
          <a:prstGeom prst="rect">
            <a:avLst/>
          </a:prstGeom>
          <a:noFill/>
        </p:spPr>
        <p:txBody>
          <a:bodyPr wrap="square" rtlCol="0">
            <a:spAutoFit/>
          </a:bodyPr>
          <a:lstStyle/>
          <a:p>
            <a:pPr algn="ctr"/>
            <a:r>
              <a:rPr lang="en-US" sz="1182" spc="148" dirty="0">
                <a:latin typeface="Poppins Light" pitchFamily="2" charset="77"/>
                <a:cs typeface="Poppins Light" pitchFamily="2" charset="77"/>
              </a:rPr>
              <a:t>These are all the people or organization for which we will provide the value, this includes simple customers </a:t>
            </a:r>
          </a:p>
          <a:p>
            <a:pPr algn="ctr"/>
            <a:r>
              <a:rPr lang="en-US" sz="1182" spc="148" dirty="0">
                <a:latin typeface="Poppins Light" pitchFamily="2" charset="77"/>
                <a:cs typeface="Poppins Light" pitchFamily="2" charset="77"/>
              </a:rPr>
              <a:t>We planned to focus on ongoing projects of automated lane system in the different countries .</a:t>
            </a:r>
          </a:p>
          <a:p>
            <a:pPr algn="ctr"/>
            <a:r>
              <a:rPr lang="en-US" sz="1182" spc="148" dirty="0">
                <a:latin typeface="Poppins Light" pitchFamily="2" charset="77"/>
                <a:cs typeface="Poppins Light" pitchFamily="2" charset="77"/>
              </a:rPr>
              <a:t>We will focus  on the such ongoing projects and try to implement our idea</a:t>
            </a:r>
          </a:p>
        </p:txBody>
      </p:sp>
    </p:spTree>
    <p:extLst>
      <p:ext uri="{BB962C8B-B14F-4D97-AF65-F5344CB8AC3E}">
        <p14:creationId xmlns:p14="http://schemas.microsoft.com/office/powerpoint/2010/main" val="1245439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835">
            <a:extLst>
              <a:ext uri="{FF2B5EF4-FFF2-40B4-BE49-F238E27FC236}">
                <a16:creationId xmlns:a16="http://schemas.microsoft.com/office/drawing/2014/main" id="{FE07269D-32B7-487D-862D-C3E0288D487D}"/>
              </a:ext>
            </a:extLst>
          </p:cNvPr>
          <p:cNvGraphicFramePr/>
          <p:nvPr/>
        </p:nvGraphicFramePr>
        <p:xfrm>
          <a:off x="206058" y="0"/>
          <a:ext cx="11379834" cy="6690542"/>
        </p:xfrm>
        <a:graphic>
          <a:graphicData uri="http://schemas.openxmlformats.org/drawingml/2006/table">
            <a:tbl>
              <a:tblPr firstRow="1" bandRow="1"/>
              <a:tblGrid>
                <a:gridCol w="933823">
                  <a:extLst>
                    <a:ext uri="{9D8B030D-6E8A-4147-A177-3AD203B41FA5}">
                      <a16:colId xmlns:a16="http://schemas.microsoft.com/office/drawing/2014/main" val="20000"/>
                    </a:ext>
                  </a:extLst>
                </a:gridCol>
                <a:gridCol w="961289">
                  <a:extLst>
                    <a:ext uri="{9D8B030D-6E8A-4147-A177-3AD203B41FA5}">
                      <a16:colId xmlns:a16="http://schemas.microsoft.com/office/drawing/2014/main" val="20001"/>
                    </a:ext>
                  </a:extLst>
                </a:gridCol>
                <a:gridCol w="2607674">
                  <a:extLst>
                    <a:ext uri="{9D8B030D-6E8A-4147-A177-3AD203B41FA5}">
                      <a16:colId xmlns:a16="http://schemas.microsoft.com/office/drawing/2014/main" val="20002"/>
                    </a:ext>
                  </a:extLst>
                </a:gridCol>
                <a:gridCol w="6877048">
                  <a:extLst>
                    <a:ext uri="{9D8B030D-6E8A-4147-A177-3AD203B41FA5}">
                      <a16:colId xmlns:a16="http://schemas.microsoft.com/office/drawing/2014/main" val="20003"/>
                    </a:ext>
                  </a:extLst>
                </a:gridCol>
              </a:tblGrid>
              <a:tr h="431850">
                <a:tc>
                  <a:txBody>
                    <a:bodyPr/>
                    <a:lstStyle/>
                    <a:p>
                      <a:pPr algn="ctr" defTabSz="584200">
                        <a:lnSpc>
                          <a:spcPct val="100000"/>
                        </a:lnSpc>
                        <a:spcBef>
                          <a:spcPts val="0"/>
                        </a:spcBef>
                        <a:defRPr sz="1800">
                          <a:solidFill>
                            <a:srgbClr val="000000"/>
                          </a:solidFill>
                        </a:defRPr>
                      </a:pPr>
                      <a:r>
                        <a:rPr lang="en-IN" sz="1300" b="1" i="0" cap="all" dirty="0">
                          <a:solidFill>
                            <a:srgbClr val="FFFFFF"/>
                          </a:solidFill>
                          <a:latin typeface="Poppins" pitchFamily="2" charset="77"/>
                          <a:ea typeface="Lato Light" panose="020F0502020204030203" pitchFamily="34" charset="0"/>
                          <a:cs typeface="Poppins" pitchFamily="2" charset="77"/>
                          <a:sym typeface="Helvetica Neue"/>
                        </a:rPr>
                        <a:t>COMMENCED</a:t>
                      </a:r>
                      <a:endParaRPr sz="1300" b="1" i="0" cap="all" dirty="0">
                        <a:solidFill>
                          <a:srgbClr val="FFFFFF"/>
                        </a:solidFill>
                        <a:latin typeface="Poppins" pitchFamily="2" charset="77"/>
                        <a:ea typeface="Lato Light" panose="020F0502020204030203" pitchFamily="34" charset="0"/>
                        <a:cs typeface="Poppins" pitchFamily="2" charset="77"/>
                        <a:sym typeface="Helvetica Neue"/>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accent4"/>
                    </a:solidFill>
                  </a:tcPr>
                </a:tc>
                <a:tc>
                  <a:txBody>
                    <a:bodyPr/>
                    <a:lstStyle/>
                    <a:p>
                      <a:pPr algn="ctr" defTabSz="584200">
                        <a:lnSpc>
                          <a:spcPct val="100000"/>
                        </a:lnSpc>
                        <a:spcBef>
                          <a:spcPts val="0"/>
                        </a:spcBef>
                        <a:defRPr sz="1800">
                          <a:solidFill>
                            <a:srgbClr val="000000"/>
                          </a:solidFill>
                        </a:defRPr>
                      </a:pPr>
                      <a:r>
                        <a:rPr lang="en-IN" sz="1300" b="1" i="0" cap="all" dirty="0">
                          <a:solidFill>
                            <a:srgbClr val="FFFFFF"/>
                          </a:solidFill>
                          <a:latin typeface="Poppins" pitchFamily="2" charset="77"/>
                          <a:ea typeface="Lato Light" panose="020F0502020204030203" pitchFamily="34" charset="0"/>
                          <a:cs typeface="Poppins" pitchFamily="2" charset="77"/>
                          <a:sym typeface="Helvetica Neue"/>
                        </a:rPr>
                        <a:t>COUNTRY</a:t>
                      </a:r>
                      <a:endParaRPr sz="1300" b="1" i="0" cap="all" dirty="0">
                        <a:solidFill>
                          <a:srgbClr val="FFFFFF"/>
                        </a:solidFill>
                        <a:latin typeface="Poppins" pitchFamily="2" charset="77"/>
                        <a:ea typeface="Lato Light" panose="020F0502020204030203" pitchFamily="34" charset="0"/>
                        <a:cs typeface="Poppins" pitchFamily="2" charset="77"/>
                        <a:sym typeface="Helvetica Neue"/>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accent4"/>
                    </a:solidFill>
                  </a:tcPr>
                </a:tc>
                <a:tc>
                  <a:txBody>
                    <a:bodyPr/>
                    <a:lstStyle/>
                    <a:p>
                      <a:pPr algn="ctr" defTabSz="584200">
                        <a:lnSpc>
                          <a:spcPct val="100000"/>
                        </a:lnSpc>
                        <a:spcBef>
                          <a:spcPts val="0"/>
                        </a:spcBef>
                        <a:defRPr sz="1800">
                          <a:solidFill>
                            <a:srgbClr val="000000"/>
                          </a:solidFill>
                        </a:defRPr>
                      </a:pPr>
                      <a:r>
                        <a:rPr lang="en-IN" sz="1300" b="1" i="0" cap="all" dirty="0">
                          <a:solidFill>
                            <a:srgbClr val="FFFFFF"/>
                          </a:solidFill>
                          <a:latin typeface="Poppins" pitchFamily="2" charset="77"/>
                          <a:ea typeface="Lato Light" panose="020F0502020204030203" pitchFamily="34" charset="0"/>
                          <a:cs typeface="Poppins" pitchFamily="2" charset="77"/>
                          <a:sym typeface="Helvetica Neue"/>
                        </a:rPr>
                        <a:t>PROJECT </a:t>
                      </a:r>
                      <a:endParaRPr sz="1300" b="1" i="0" cap="all" dirty="0">
                        <a:solidFill>
                          <a:srgbClr val="FFFFFF"/>
                        </a:solidFill>
                        <a:latin typeface="Poppins" pitchFamily="2" charset="77"/>
                        <a:ea typeface="Lato Light" panose="020F0502020204030203" pitchFamily="34" charset="0"/>
                        <a:cs typeface="Poppins" pitchFamily="2" charset="77"/>
                        <a:sym typeface="Helvetica Neue"/>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accent4"/>
                    </a:solidFill>
                  </a:tcPr>
                </a:tc>
                <a:tc>
                  <a:txBody>
                    <a:bodyPr/>
                    <a:lstStyle/>
                    <a:p>
                      <a:pPr algn="ctr" defTabSz="584200">
                        <a:lnSpc>
                          <a:spcPct val="100000"/>
                        </a:lnSpc>
                        <a:spcBef>
                          <a:spcPts val="0"/>
                        </a:spcBef>
                        <a:defRPr sz="1800">
                          <a:solidFill>
                            <a:srgbClr val="000000"/>
                          </a:solidFill>
                        </a:defRPr>
                      </a:pPr>
                      <a:r>
                        <a:rPr lang="en-IN" sz="1300" b="1" i="0" cap="all" dirty="0">
                          <a:solidFill>
                            <a:srgbClr val="FFFFFF"/>
                          </a:solidFill>
                          <a:latin typeface="Poppins" pitchFamily="2" charset="77"/>
                          <a:ea typeface="Lato Light" panose="020F0502020204030203" pitchFamily="34" charset="0"/>
                          <a:cs typeface="Poppins" pitchFamily="2" charset="77"/>
                          <a:sym typeface="Helvetica Neue"/>
                        </a:rPr>
                        <a:t>DESCRIPTION</a:t>
                      </a:r>
                      <a:endParaRPr sz="1300" b="1" i="0" cap="all" dirty="0">
                        <a:solidFill>
                          <a:srgbClr val="FFFFFF"/>
                        </a:solidFill>
                        <a:latin typeface="Poppins" pitchFamily="2" charset="77"/>
                        <a:ea typeface="Lato Light" panose="020F0502020204030203" pitchFamily="34" charset="0"/>
                        <a:cs typeface="Poppins" pitchFamily="2" charset="77"/>
                        <a:sym typeface="Helvetica Neue"/>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accent4"/>
                    </a:solidFill>
                  </a:tcPr>
                </a:tc>
                <a:extLst>
                  <a:ext uri="{0D108BD9-81ED-4DB2-BD59-A6C34878D82A}">
                    <a16:rowId xmlns:a16="http://schemas.microsoft.com/office/drawing/2014/main" val="10000"/>
                  </a:ext>
                </a:extLst>
              </a:tr>
              <a:tr h="1013561">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2023</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bg1"/>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GERMANY</a:t>
                      </a: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bg1"/>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C-ITS Corridor</a:t>
                      </a: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bg1"/>
                    </a:solidFill>
                  </a:tcPr>
                </a:tc>
                <a:tc>
                  <a:txBody>
                    <a:bodyPr/>
                    <a:lstStyle/>
                    <a:p>
                      <a:pPr algn="ctr" defTabSz="584200">
                        <a:lnSpc>
                          <a:spcPct val="120000"/>
                        </a:lnSpc>
                        <a:spcBef>
                          <a:spcPts val="1000"/>
                        </a:spcBef>
                        <a:defRPr sz="1800">
                          <a:solidFill>
                            <a:srgbClr val="000000"/>
                          </a:solidFill>
                        </a:defRPr>
                      </a:pPr>
                      <a:r>
                        <a:rPr lang="en-US"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This multi-project R&amp;D environment on a Rotterdam – Frankfurt – Vienna motorway corridor will result in the 'gradual deployment of Cooperative Systems, allowing the exchange of traffic-related information among vehicles and between vehicles and the roadside infrastructure.'</a:t>
                      </a: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bg1"/>
                    </a:solidFill>
                  </a:tcPr>
                </a:tc>
                <a:extLst>
                  <a:ext uri="{0D108BD9-81ED-4DB2-BD59-A6C34878D82A}">
                    <a16:rowId xmlns:a16="http://schemas.microsoft.com/office/drawing/2014/main" val="10001"/>
                  </a:ext>
                </a:extLst>
              </a:tr>
              <a:tr h="710464">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2021</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bg1">
                        <a:lumMod val="95000"/>
                      </a:schemeClr>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SWEDEN</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bg1">
                        <a:lumMod val="95000"/>
                      </a:schemeClr>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Gothenburg autonomous shuttle trial</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bg1">
                        <a:lumMod val="95000"/>
                      </a:schemeClr>
                    </a:solidFill>
                  </a:tcPr>
                </a:tc>
                <a:tc>
                  <a:txBody>
                    <a:bodyPr/>
                    <a:lstStyle/>
                    <a:p>
                      <a:pPr algn="ctr" defTabSz="584200">
                        <a:lnSpc>
                          <a:spcPct val="120000"/>
                        </a:lnSpc>
                        <a:spcBef>
                          <a:spcPts val="1000"/>
                        </a:spcBef>
                        <a:defRPr sz="1800">
                          <a:solidFill>
                            <a:srgbClr val="000000"/>
                          </a:solidFill>
                        </a:defRPr>
                      </a:pPr>
                      <a:r>
                        <a:rPr lang="en-US"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A 4.5 month trial of two Navya autonomous shuttles, running on a on a fixed 1.8 km route serving the Lindholm Industrial and Science Park.</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solidFill>
                      <a:schemeClr val="bg1">
                        <a:lumMod val="95000"/>
                      </a:schemeClr>
                    </a:solidFill>
                  </a:tcPr>
                </a:tc>
                <a:extLst>
                  <a:ext uri="{0D108BD9-81ED-4DB2-BD59-A6C34878D82A}">
                    <a16:rowId xmlns:a16="http://schemas.microsoft.com/office/drawing/2014/main" val="10002"/>
                  </a:ext>
                </a:extLst>
              </a:tr>
              <a:tr h="1210691">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2021</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USA</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	I-70 Connected Roadway</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US"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Project partners the Colorado Department of Transportation and Panasonic have installed roadside units along the I-70 Mountain Corridor to provide real-time information to drivers and traffic managers about V2X-equipped vehicles.</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extLst>
                  <a:ext uri="{0D108BD9-81ED-4DB2-BD59-A6C34878D82A}">
                    <a16:rowId xmlns:a16="http://schemas.microsoft.com/office/drawing/2014/main" val="10003"/>
                  </a:ext>
                </a:extLst>
              </a:tr>
              <a:tr h="1164203">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2020</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cap="flat" cmpd="sng" algn="ctr">
                      <a:solidFill>
                        <a:srgbClr val="000000"/>
                      </a:solidFill>
                      <a:custDash/>
                      <a:miter lim="0"/>
                      <a:headEnd type="none" w="med" len="med"/>
                      <a:tailEnd type="none" w="med" len="med"/>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AUSTRALIA</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cap="flat" cmpd="sng" algn="ctr">
                      <a:solidFill>
                        <a:srgbClr val="000000"/>
                      </a:solidFill>
                      <a:custDash/>
                      <a:miter lim="0"/>
                      <a:headEnd type="none" w="med" len="med"/>
                      <a:tailEnd type="none" w="med" len="med"/>
                    </a:lnL>
                    <a:lnR w="0" cap="flat" cmpd="sng" algn="ctr">
                      <a:solidFill>
                        <a:srgbClr val="000000"/>
                      </a:solidFill>
                      <a:custDash/>
                      <a:miter lim="0"/>
                      <a:headEnd type="none" w="med" len="med"/>
                      <a:tailEnd type="none" w="med" len="med"/>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US"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Driverless Shuttle Trial: Newcastle NSW</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cap="flat" cmpd="sng" algn="ctr">
                      <a:solidFill>
                        <a:srgbClr val="000000"/>
                      </a:solidFill>
                      <a:custDash/>
                      <a:miter lim="0"/>
                      <a:headEnd type="none" w="med" len="med"/>
                      <a:tailEnd type="none" w="med" len="med"/>
                    </a:lnL>
                    <a:lnR w="0" cap="flat" cmpd="sng" algn="ctr">
                      <a:solidFill>
                        <a:srgbClr val="000000"/>
                      </a:solidFill>
                      <a:custDash/>
                      <a:miter lim="0"/>
                      <a:headEnd type="none" w="med" len="med"/>
                      <a:tailEnd type="none" w="med" len="med"/>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US"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A 3-month trial of a driverless shuttle, running in the NSW Mid-North coast city of Newcastle, daily between 10am and 2pm.</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cap="flat" cmpd="sng" algn="ctr">
                      <a:solidFill>
                        <a:srgbClr val="000000"/>
                      </a:solidFill>
                      <a:custDash/>
                      <a:miter lim="0"/>
                      <a:headEnd type="none" w="med" len="med"/>
                      <a:tailEnd type="none" w="med" len="med"/>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extLst>
                  <a:ext uri="{0D108BD9-81ED-4DB2-BD59-A6C34878D82A}">
                    <a16:rowId xmlns:a16="http://schemas.microsoft.com/office/drawing/2014/main" val="2716606543"/>
                  </a:ext>
                </a:extLst>
              </a:tr>
              <a:tr h="1182358">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2019</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cap="flat" cmpd="sng" algn="ctr">
                      <a:solidFill>
                        <a:srgbClr val="000000"/>
                      </a:solidFill>
                      <a:custDash/>
                      <a:miter lim="0"/>
                      <a:headEnd type="none" w="med" len="med"/>
                      <a:tailEnd type="none" w="med" len="med"/>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CANADA</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cap="flat" cmpd="sng" algn="ctr">
                      <a:solidFill>
                        <a:srgbClr val="000000"/>
                      </a:solidFill>
                      <a:custDash/>
                      <a:miter lim="0"/>
                      <a:headEnd type="none" w="med" len="med"/>
                      <a:tailEnd type="none" w="med" len="med"/>
                    </a:lnL>
                    <a:lnR w="0" cap="flat" cmpd="sng" algn="ctr">
                      <a:solidFill>
                        <a:srgbClr val="000000"/>
                      </a:solidFill>
                      <a:custDash/>
                      <a:miter lim="0"/>
                      <a:headEnd type="none" w="med" len="med"/>
                      <a:tailEnd type="none" w="med" len="med"/>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Colibri</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cap="flat" cmpd="sng" algn="ctr">
                      <a:solidFill>
                        <a:srgbClr val="000000"/>
                      </a:solidFill>
                      <a:custDash/>
                      <a:miter lim="0"/>
                      <a:headEnd type="none" w="med" len="med"/>
                      <a:tailEnd type="none" w="med" len="med"/>
                    </a:lnL>
                    <a:lnR w="0" cap="flat" cmpd="sng" algn="ctr">
                      <a:solidFill>
                        <a:srgbClr val="000000"/>
                      </a:solidFill>
                      <a:custDash/>
                      <a:miter lim="0"/>
                      <a:headEnd type="none" w="med" len="med"/>
                      <a:tailEnd type="none" w="med" len="med"/>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US"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A 1-year pilot project in Quebec of electric cargo bikes and other zero-emission vehicles, with the aim of reductions in congestion and pollution impacts of last-mile deliveries.</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cap="flat" cmpd="sng" algn="ctr">
                      <a:solidFill>
                        <a:srgbClr val="000000"/>
                      </a:solidFill>
                      <a:custDash/>
                      <a:miter lim="0"/>
                      <a:headEnd type="none" w="med" len="med"/>
                      <a:tailEnd type="none" w="med" len="med"/>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extLst>
                  <a:ext uri="{0D108BD9-81ED-4DB2-BD59-A6C34878D82A}">
                    <a16:rowId xmlns:a16="http://schemas.microsoft.com/office/drawing/2014/main" val="125951766"/>
                  </a:ext>
                </a:extLst>
              </a:tr>
              <a:tr h="977415">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2018</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a:solidFill>
                        <a:srgbClr val="000000"/>
                      </a:solidFill>
                      <a:custDash/>
                      <a:miter lim="0"/>
                    </a:lnL>
                    <a:lnR w="0" cap="flat" cmpd="sng" algn="ctr">
                      <a:solidFill>
                        <a:srgbClr val="000000"/>
                      </a:solidFill>
                      <a:custDash/>
                      <a:miter lim="0"/>
                      <a:headEnd type="none" w="med" len="med"/>
                      <a:tailEnd type="none" w="med" len="med"/>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IN"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JAPAN</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cap="flat" cmpd="sng" algn="ctr">
                      <a:solidFill>
                        <a:srgbClr val="000000"/>
                      </a:solidFill>
                      <a:custDash/>
                      <a:miter lim="0"/>
                      <a:headEnd type="none" w="med" len="med"/>
                      <a:tailEnd type="none" w="med" len="med"/>
                    </a:lnL>
                    <a:lnR w="0" cap="flat" cmpd="sng" algn="ctr">
                      <a:solidFill>
                        <a:srgbClr val="000000"/>
                      </a:solidFill>
                      <a:custDash/>
                      <a:miter lim="0"/>
                      <a:headEnd type="none" w="med" len="med"/>
                      <a:tailEnd type="none" w="med" len="med"/>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US"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Car Sharing Service Trial in Central Tokyo</a:t>
                      </a:r>
                    </a:p>
                  </a:txBody>
                  <a:tcPr marL="0" marR="0" marT="0" marB="0" anchor="ctr" horzOverflow="overflow">
                    <a:lnL w="0" cap="flat" cmpd="sng" algn="ctr">
                      <a:solidFill>
                        <a:srgbClr val="000000"/>
                      </a:solidFill>
                      <a:custDash/>
                      <a:miter lim="0"/>
                      <a:headEnd type="none" w="med" len="med"/>
                      <a:tailEnd type="none" w="med" len="med"/>
                    </a:lnL>
                    <a:lnR w="0" cap="flat" cmpd="sng" algn="ctr">
                      <a:solidFill>
                        <a:srgbClr val="000000"/>
                      </a:solidFill>
                      <a:custDash/>
                      <a:miter lim="0"/>
                      <a:headEnd type="none" w="med" len="med"/>
                      <a:tailEnd type="none" w="med" len="med"/>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tc>
                  <a:txBody>
                    <a:bodyPr/>
                    <a:lstStyle/>
                    <a:p>
                      <a:pPr algn="ctr" defTabSz="584200">
                        <a:lnSpc>
                          <a:spcPct val="120000"/>
                        </a:lnSpc>
                        <a:spcBef>
                          <a:spcPts val="1000"/>
                        </a:spcBef>
                        <a:defRPr sz="1800">
                          <a:solidFill>
                            <a:srgbClr val="000000"/>
                          </a:solidFill>
                        </a:defRPr>
                      </a:pPr>
                      <a:r>
                        <a:rPr lang="en-US"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rPr>
                        <a:t>A trial operation between Toyota and Park24, with the aim of developing a new service that leverages Toyota's Mobility Services Platform (MSPF). Sixty Toyota C-HRs have been designated as the vehicles for use, and the trial is scheduled for a 10-month period from June 2018 to the end of March 2019.</a:t>
                      </a:r>
                      <a:endParaRPr sz="1300" b="0" i="0" dirty="0">
                        <a:solidFill>
                          <a:srgbClr val="4D4D4D"/>
                        </a:solidFill>
                        <a:latin typeface="Lato Light" panose="020F0502020204030203" pitchFamily="34" charset="0"/>
                        <a:ea typeface="Lato Light" panose="020F0502020204030203" pitchFamily="34" charset="0"/>
                        <a:cs typeface="Lato Light" panose="020F0502020204030203" pitchFamily="34" charset="0"/>
                        <a:sym typeface="Helvetica Neue Light"/>
                      </a:endParaRPr>
                    </a:p>
                  </a:txBody>
                  <a:tcPr marL="0" marR="0" marT="0" marB="0" anchor="ctr" horzOverflow="overflow">
                    <a:lnL w="0" cap="flat" cmpd="sng" algn="ctr">
                      <a:solidFill>
                        <a:srgbClr val="000000"/>
                      </a:solidFill>
                      <a:custDash/>
                      <a:miter lim="0"/>
                      <a:headEnd type="none" w="med" len="med"/>
                      <a:tailEnd type="none" w="med" len="med"/>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solidFill>
                      <a:schemeClr val="bg1"/>
                    </a:solidFill>
                  </a:tcPr>
                </a:tc>
                <a:extLst>
                  <a:ext uri="{0D108BD9-81ED-4DB2-BD59-A6C34878D82A}">
                    <a16:rowId xmlns:a16="http://schemas.microsoft.com/office/drawing/2014/main" val="479820279"/>
                  </a:ext>
                </a:extLst>
              </a:tr>
            </a:tbl>
          </a:graphicData>
        </a:graphic>
      </p:graphicFrame>
    </p:spTree>
    <p:extLst>
      <p:ext uri="{BB962C8B-B14F-4D97-AF65-F5344CB8AC3E}">
        <p14:creationId xmlns:p14="http://schemas.microsoft.com/office/powerpoint/2010/main" val="316748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a:extLst>
              <a:ext uri="{FF2B5EF4-FFF2-40B4-BE49-F238E27FC236}">
                <a16:creationId xmlns:a16="http://schemas.microsoft.com/office/drawing/2014/main" id="{A4E24B51-8F57-4A43-A3AC-14DC799F24F2}"/>
              </a:ext>
            </a:extLst>
          </p:cNvPr>
          <p:cNvSpPr>
            <a:spLocks noChangeArrowheads="1"/>
          </p:cNvSpPr>
          <p:nvPr/>
        </p:nvSpPr>
        <p:spPr bwMode="auto">
          <a:xfrm>
            <a:off x="5981945" y="1485339"/>
            <a:ext cx="2210297" cy="2337192"/>
          </a:xfrm>
          <a:custGeom>
            <a:avLst/>
            <a:gdLst>
              <a:gd name="connsiteX0" fmla="*/ 416347 w 4489168"/>
              <a:gd name="connsiteY0" fmla="*/ 223 h 4746897"/>
              <a:gd name="connsiteX1" fmla="*/ 4325269 w 4489168"/>
              <a:gd name="connsiteY1" fmla="*/ 1862818 h 4746897"/>
              <a:gd name="connsiteX2" fmla="*/ 4489168 w 4489168"/>
              <a:gd name="connsiteY2" fmla="*/ 2155076 h 4746897"/>
              <a:gd name="connsiteX3" fmla="*/ 2210305 w 4489168"/>
              <a:gd name="connsiteY3" fmla="*/ 3470778 h 4746897"/>
              <a:gd name="connsiteX4" fmla="*/ 2268457 w 4489168"/>
              <a:gd name="connsiteY4" fmla="*/ 3571501 h 4746897"/>
              <a:gd name="connsiteX5" fmla="*/ 2321425 w 4489168"/>
              <a:gd name="connsiteY5" fmla="*/ 3563003 h 4746897"/>
              <a:gd name="connsiteX6" fmla="*/ 2645119 w 4489168"/>
              <a:gd name="connsiteY6" fmla="*/ 3699719 h 4746897"/>
              <a:gd name="connsiteX7" fmla="*/ 2397738 w 4489168"/>
              <a:gd name="connsiteY7" fmla="*/ 4232794 h 4746897"/>
              <a:gd name="connsiteX8" fmla="*/ 1812392 w 4489168"/>
              <a:gd name="connsiteY8" fmla="*/ 4180494 h 4746897"/>
              <a:gd name="connsiteX9" fmla="*/ 1855839 w 4489168"/>
              <a:gd name="connsiteY9" fmla="*/ 3831809 h 4746897"/>
              <a:gd name="connsiteX10" fmla="*/ 1889685 w 4489168"/>
              <a:gd name="connsiteY10" fmla="*/ 3790184 h 4746897"/>
              <a:gd name="connsiteX11" fmla="*/ 1831533 w 4489168"/>
              <a:gd name="connsiteY11" fmla="*/ 3689462 h 4746897"/>
              <a:gd name="connsiteX12" fmla="*/ 1 w 4489168"/>
              <a:gd name="connsiteY12" fmla="*/ 4746897 h 4746897"/>
              <a:gd name="connsiteX13" fmla="*/ 1 w 4489168"/>
              <a:gd name="connsiteY13" fmla="*/ 2866140 h 4746897"/>
              <a:gd name="connsiteX14" fmla="*/ 61184 w 4489168"/>
              <a:gd name="connsiteY14" fmla="*/ 2936125 h 4746897"/>
              <a:gd name="connsiteX15" fmla="*/ 311780 w 4489168"/>
              <a:gd name="connsiteY15" fmla="*/ 3042246 h 4746897"/>
              <a:gd name="connsiteX16" fmla="*/ 759986 w 4489168"/>
              <a:gd name="connsiteY16" fmla="*/ 2420870 h 4746897"/>
              <a:gd name="connsiteX17" fmla="*/ 311780 w 4489168"/>
              <a:gd name="connsiteY17" fmla="*/ 1799494 h 4746897"/>
              <a:gd name="connsiteX18" fmla="*/ 61184 w 4489168"/>
              <a:gd name="connsiteY18" fmla="*/ 1905616 h 4746897"/>
              <a:gd name="connsiteX19" fmla="*/ 0 w 4489168"/>
              <a:gd name="connsiteY19" fmla="*/ 1975601 h 4746897"/>
              <a:gd name="connsiteX20" fmla="*/ 0 w 4489168"/>
              <a:gd name="connsiteY20" fmla="*/ 11437 h 4746897"/>
              <a:gd name="connsiteX21" fmla="*/ 36538 w 4489168"/>
              <a:gd name="connsiteY21" fmla="*/ 8449 h 4746897"/>
              <a:gd name="connsiteX22" fmla="*/ 416347 w 4489168"/>
              <a:gd name="connsiteY22" fmla="*/ 223 h 47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89168" h="4746897">
                <a:moveTo>
                  <a:pt x="416347" y="223"/>
                </a:moveTo>
                <a:cubicBezTo>
                  <a:pt x="1987272" y="13424"/>
                  <a:pt x="3537038" y="614281"/>
                  <a:pt x="4325269" y="1862818"/>
                </a:cubicBezTo>
                <a:lnTo>
                  <a:pt x="4489168" y="2155076"/>
                </a:lnTo>
                <a:lnTo>
                  <a:pt x="2210305" y="3470778"/>
                </a:lnTo>
                <a:lnTo>
                  <a:pt x="2268457" y="3571501"/>
                </a:lnTo>
                <a:lnTo>
                  <a:pt x="2321425" y="3563003"/>
                </a:lnTo>
                <a:cubicBezTo>
                  <a:pt x="2462546" y="3551657"/>
                  <a:pt x="2586790" y="3598690"/>
                  <a:pt x="2645119" y="3699719"/>
                </a:cubicBezTo>
                <a:cubicBezTo>
                  <a:pt x="2738445" y="3861365"/>
                  <a:pt x="2627690" y="4100031"/>
                  <a:pt x="2397738" y="4232794"/>
                </a:cubicBezTo>
                <a:cubicBezTo>
                  <a:pt x="2167787" y="4365556"/>
                  <a:pt x="1905718" y="4342140"/>
                  <a:pt x="1812392" y="4180494"/>
                </a:cubicBezTo>
                <a:cubicBezTo>
                  <a:pt x="1754063" y="4079465"/>
                  <a:pt x="1775453" y="3948350"/>
                  <a:pt x="1855839" y="3831809"/>
                </a:cubicBezTo>
                <a:lnTo>
                  <a:pt x="1889685" y="3790184"/>
                </a:lnTo>
                <a:lnTo>
                  <a:pt x="1831533" y="3689462"/>
                </a:lnTo>
                <a:lnTo>
                  <a:pt x="1" y="4746897"/>
                </a:lnTo>
                <a:lnTo>
                  <a:pt x="1" y="2866140"/>
                </a:lnTo>
                <a:lnTo>
                  <a:pt x="61184" y="2936125"/>
                </a:lnTo>
                <a:cubicBezTo>
                  <a:pt x="132718" y="3003124"/>
                  <a:pt x="218954" y="3042246"/>
                  <a:pt x="311780" y="3042246"/>
                </a:cubicBezTo>
                <a:cubicBezTo>
                  <a:pt x="559317" y="3042246"/>
                  <a:pt x="759986" y="2764046"/>
                  <a:pt x="759986" y="2420870"/>
                </a:cubicBezTo>
                <a:cubicBezTo>
                  <a:pt x="759986" y="2077694"/>
                  <a:pt x="559317" y="1799494"/>
                  <a:pt x="311780" y="1799494"/>
                </a:cubicBezTo>
                <a:cubicBezTo>
                  <a:pt x="218954" y="1799494"/>
                  <a:pt x="132718" y="1838616"/>
                  <a:pt x="61184" y="1905616"/>
                </a:cubicBezTo>
                <a:lnTo>
                  <a:pt x="0" y="1975601"/>
                </a:lnTo>
                <a:lnTo>
                  <a:pt x="0" y="11437"/>
                </a:lnTo>
                <a:lnTo>
                  <a:pt x="36538" y="8449"/>
                </a:lnTo>
                <a:cubicBezTo>
                  <a:pt x="163020" y="1912"/>
                  <a:pt x="289752" y="-841"/>
                  <a:pt x="416347" y="223"/>
                </a:cubicBezTo>
                <a:close/>
              </a:path>
            </a:pathLst>
          </a:custGeom>
          <a:solidFill>
            <a:schemeClr val="accent6"/>
          </a:solidFill>
          <a:ln>
            <a:noFill/>
          </a:ln>
          <a:effectLst/>
        </p:spPr>
        <p:txBody>
          <a:bodyPr wrap="square" anchor="ctr">
            <a:noAutofit/>
          </a:bodyPr>
          <a:lstStyle/>
          <a:p>
            <a:endParaRPr lang="en-US" sz="3216"/>
          </a:p>
        </p:txBody>
      </p:sp>
      <p:sp>
        <p:nvSpPr>
          <p:cNvPr id="53" name="Freeform 52">
            <a:extLst>
              <a:ext uri="{FF2B5EF4-FFF2-40B4-BE49-F238E27FC236}">
                <a16:creationId xmlns:a16="http://schemas.microsoft.com/office/drawing/2014/main" id="{2FFE5F9F-7C0E-C542-B9AA-2B6E0F4CC6CC}"/>
              </a:ext>
            </a:extLst>
          </p:cNvPr>
          <p:cNvSpPr>
            <a:spLocks noChangeArrowheads="1"/>
          </p:cNvSpPr>
          <p:nvPr/>
        </p:nvSpPr>
        <p:spPr bwMode="auto">
          <a:xfrm>
            <a:off x="4021566" y="1496860"/>
            <a:ext cx="2280289" cy="2325671"/>
          </a:xfrm>
          <a:custGeom>
            <a:avLst/>
            <a:gdLst>
              <a:gd name="connsiteX0" fmla="*/ 3835278 w 4631324"/>
              <a:gd name="connsiteY0" fmla="*/ 0 h 4723496"/>
              <a:gd name="connsiteX1" fmla="*/ 3835278 w 4631324"/>
              <a:gd name="connsiteY1" fmla="*/ 2178782 h 4723496"/>
              <a:gd name="connsiteX2" fmla="*/ 3993987 w 4631324"/>
              <a:gd name="connsiteY2" fmla="*/ 2178782 h 4723496"/>
              <a:gd name="connsiteX3" fmla="*/ 4013111 w 4631324"/>
              <a:gd name="connsiteY3" fmla="*/ 2128661 h 4723496"/>
              <a:gd name="connsiteX4" fmla="*/ 4293358 w 4631324"/>
              <a:gd name="connsiteY4" fmla="*/ 1916692 h 4723496"/>
              <a:gd name="connsiteX5" fmla="*/ 4631324 w 4631324"/>
              <a:gd name="connsiteY5" fmla="*/ 2397467 h 4723496"/>
              <a:gd name="connsiteX6" fmla="*/ 4293358 w 4631324"/>
              <a:gd name="connsiteY6" fmla="*/ 2878242 h 4723496"/>
              <a:gd name="connsiteX7" fmla="*/ 4013111 w 4631324"/>
              <a:gd name="connsiteY7" fmla="*/ 2666273 h 4723496"/>
              <a:gd name="connsiteX8" fmla="*/ 3993987 w 4631324"/>
              <a:gd name="connsiteY8" fmla="*/ 2616150 h 4723496"/>
              <a:gd name="connsiteX9" fmla="*/ 3835278 w 4631324"/>
              <a:gd name="connsiteY9" fmla="*/ 2616150 h 4723496"/>
              <a:gd name="connsiteX10" fmla="*/ 3835278 w 4631324"/>
              <a:gd name="connsiteY10" fmla="*/ 4723496 h 4723496"/>
              <a:gd name="connsiteX11" fmla="*/ 2151664 w 4631324"/>
              <a:gd name="connsiteY11" fmla="*/ 3751461 h 4723496"/>
              <a:gd name="connsiteX12" fmla="*/ 2183425 w 4631324"/>
              <a:gd name="connsiteY12" fmla="*/ 3745194 h 4723496"/>
              <a:gd name="connsiteX13" fmla="*/ 2400627 w 4631324"/>
              <a:gd name="connsiteY13" fmla="*/ 3581232 h 4723496"/>
              <a:gd name="connsiteX14" fmla="*/ 2086603 w 4631324"/>
              <a:gd name="connsiteY14" fmla="*/ 2882386 h 4723496"/>
              <a:gd name="connsiteX15" fmla="*/ 1324373 w 4631324"/>
              <a:gd name="connsiteY15" fmla="*/ 2959856 h 4723496"/>
              <a:gd name="connsiteX16" fmla="*/ 1290979 w 4631324"/>
              <a:gd name="connsiteY16" fmla="*/ 3229940 h 4723496"/>
              <a:gd name="connsiteX17" fmla="*/ 1301432 w 4631324"/>
              <a:gd name="connsiteY17" fmla="*/ 3260580 h 4723496"/>
              <a:gd name="connsiteX18" fmla="*/ 0 w 4631324"/>
              <a:gd name="connsiteY18" fmla="*/ 2509197 h 4723496"/>
              <a:gd name="connsiteX19" fmla="*/ 13614 w 4631324"/>
              <a:gd name="connsiteY19" fmla="*/ 2455244 h 4723496"/>
              <a:gd name="connsiteX20" fmla="*/ 1531654 w 4631324"/>
              <a:gd name="connsiteY20" fmla="*/ 667940 h 4723496"/>
              <a:gd name="connsiteX21" fmla="*/ 3639810 w 4631324"/>
              <a:gd name="connsiteY21" fmla="*/ 15984 h 472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31324" h="4723496">
                <a:moveTo>
                  <a:pt x="3835278" y="0"/>
                </a:moveTo>
                <a:lnTo>
                  <a:pt x="3835278" y="2178782"/>
                </a:lnTo>
                <a:lnTo>
                  <a:pt x="3993987" y="2178782"/>
                </a:lnTo>
                <a:lnTo>
                  <a:pt x="4013111" y="2128661"/>
                </a:lnTo>
                <a:cubicBezTo>
                  <a:pt x="4073846" y="2000774"/>
                  <a:pt x="4176700" y="1916692"/>
                  <a:pt x="4293358" y="1916692"/>
                </a:cubicBezTo>
                <a:cubicBezTo>
                  <a:pt x="4480011" y="1916692"/>
                  <a:pt x="4631324" y="2131942"/>
                  <a:pt x="4631324" y="2397467"/>
                </a:cubicBezTo>
                <a:cubicBezTo>
                  <a:pt x="4631324" y="2662992"/>
                  <a:pt x="4480011" y="2878242"/>
                  <a:pt x="4293358" y="2878242"/>
                </a:cubicBezTo>
                <a:cubicBezTo>
                  <a:pt x="4176700" y="2878242"/>
                  <a:pt x="4073846" y="2794160"/>
                  <a:pt x="4013111" y="2666273"/>
                </a:cubicBezTo>
                <a:lnTo>
                  <a:pt x="3993987" y="2616150"/>
                </a:lnTo>
                <a:lnTo>
                  <a:pt x="3835278" y="2616150"/>
                </a:lnTo>
                <a:lnTo>
                  <a:pt x="3835278" y="4723496"/>
                </a:lnTo>
                <a:lnTo>
                  <a:pt x="2151664" y="3751461"/>
                </a:lnTo>
                <a:lnTo>
                  <a:pt x="2183425" y="3745194"/>
                </a:lnTo>
                <a:cubicBezTo>
                  <a:pt x="2277216" y="3716744"/>
                  <a:pt x="2354214" y="3661622"/>
                  <a:pt x="2400627" y="3581232"/>
                </a:cubicBezTo>
                <a:cubicBezTo>
                  <a:pt x="2524396" y="3366859"/>
                  <a:pt x="2383802" y="3053974"/>
                  <a:pt x="2086603" y="2882386"/>
                </a:cubicBezTo>
                <a:cubicBezTo>
                  <a:pt x="1789404" y="2710798"/>
                  <a:pt x="1448141" y="2745483"/>
                  <a:pt x="1324373" y="2959856"/>
                </a:cubicBezTo>
                <a:cubicBezTo>
                  <a:pt x="1277960" y="3040246"/>
                  <a:pt x="1268722" y="3134490"/>
                  <a:pt x="1290979" y="3229940"/>
                </a:cubicBezTo>
                <a:lnTo>
                  <a:pt x="1301432" y="3260580"/>
                </a:lnTo>
                <a:lnTo>
                  <a:pt x="0" y="2509197"/>
                </a:lnTo>
                <a:lnTo>
                  <a:pt x="13614" y="2455244"/>
                </a:lnTo>
                <a:cubicBezTo>
                  <a:pt x="193536" y="1821488"/>
                  <a:pt x="624313" y="1173751"/>
                  <a:pt x="1531654" y="667940"/>
                </a:cubicBezTo>
                <a:cubicBezTo>
                  <a:pt x="2155627" y="320019"/>
                  <a:pt x="2886243" y="100439"/>
                  <a:pt x="3639810" y="15984"/>
                </a:cubicBezTo>
                <a:close/>
              </a:path>
            </a:pathLst>
          </a:custGeom>
          <a:solidFill>
            <a:schemeClr val="accent1"/>
          </a:solidFill>
          <a:ln>
            <a:noFill/>
          </a:ln>
          <a:effectLst/>
        </p:spPr>
        <p:txBody>
          <a:bodyPr wrap="square" anchor="ctr">
            <a:noAutofit/>
          </a:bodyPr>
          <a:lstStyle/>
          <a:p>
            <a:endParaRPr lang="en-US" sz="3216"/>
          </a:p>
        </p:txBody>
      </p:sp>
      <p:sp>
        <p:nvSpPr>
          <p:cNvPr id="57" name="Freeform 56">
            <a:extLst>
              <a:ext uri="{FF2B5EF4-FFF2-40B4-BE49-F238E27FC236}">
                <a16:creationId xmlns:a16="http://schemas.microsoft.com/office/drawing/2014/main" id="{593DD3BA-A4FE-B045-9FFB-E86B873B70B8}"/>
              </a:ext>
            </a:extLst>
          </p:cNvPr>
          <p:cNvSpPr>
            <a:spLocks noChangeArrowheads="1"/>
          </p:cNvSpPr>
          <p:nvPr/>
        </p:nvSpPr>
        <p:spPr bwMode="auto">
          <a:xfrm>
            <a:off x="6017963" y="2611910"/>
            <a:ext cx="2369630" cy="2338933"/>
          </a:xfrm>
          <a:custGeom>
            <a:avLst/>
            <a:gdLst>
              <a:gd name="connsiteX0" fmla="*/ 4478221 w 4812777"/>
              <a:gd name="connsiteY0" fmla="*/ 0 h 4750430"/>
              <a:gd name="connsiteX1" fmla="*/ 4493411 w 4812777"/>
              <a:gd name="connsiteY1" fmla="*/ 32868 h 4750430"/>
              <a:gd name="connsiteX2" fmla="*/ 4667050 w 4812777"/>
              <a:gd name="connsiteY2" fmla="*/ 543306 h 4750430"/>
              <a:gd name="connsiteX3" fmla="*/ 3765631 w 4812777"/>
              <a:gd name="connsiteY3" fmla="*/ 4728867 h 4750430"/>
              <a:gd name="connsiteX4" fmla="*/ 3749765 w 4812777"/>
              <a:gd name="connsiteY4" fmla="*/ 4750430 h 4750430"/>
              <a:gd name="connsiteX5" fmla="*/ 2172239 w 4812777"/>
              <a:gd name="connsiteY5" fmla="*/ 3839645 h 4750430"/>
              <a:gd name="connsiteX6" fmla="*/ 2109739 w 4812777"/>
              <a:gd name="connsiteY6" fmla="*/ 3947898 h 4750430"/>
              <a:gd name="connsiteX7" fmla="*/ 2143584 w 4812777"/>
              <a:gd name="connsiteY7" fmla="*/ 3989521 h 4750430"/>
              <a:gd name="connsiteX8" fmla="*/ 2187031 w 4812777"/>
              <a:gd name="connsiteY8" fmla="*/ 4338206 h 4750430"/>
              <a:gd name="connsiteX9" fmla="*/ 1601685 w 4812777"/>
              <a:gd name="connsiteY9" fmla="*/ 4390506 h 4750430"/>
              <a:gd name="connsiteX10" fmla="*/ 1354304 w 4812777"/>
              <a:gd name="connsiteY10" fmla="*/ 3857431 h 4750430"/>
              <a:gd name="connsiteX11" fmla="*/ 1677998 w 4812777"/>
              <a:gd name="connsiteY11" fmla="*/ 3720715 h 4750430"/>
              <a:gd name="connsiteX12" fmla="*/ 1730967 w 4812777"/>
              <a:gd name="connsiteY12" fmla="*/ 3729214 h 4750430"/>
              <a:gd name="connsiteX13" fmla="*/ 1793467 w 4812777"/>
              <a:gd name="connsiteY13" fmla="*/ 3620961 h 4750430"/>
              <a:gd name="connsiteX14" fmla="*/ 0 w 4812777"/>
              <a:gd name="connsiteY14" fmla="*/ 2585503 h 4750430"/>
              <a:gd name="connsiteX15" fmla="*/ 1593292 w 4812777"/>
              <a:gd name="connsiteY15" fmla="*/ 1665615 h 4750430"/>
              <a:gd name="connsiteX16" fmla="*/ 1584081 w 4812777"/>
              <a:gd name="connsiteY16" fmla="*/ 1692615 h 4750430"/>
              <a:gd name="connsiteX17" fmla="*/ 1617475 w 4812777"/>
              <a:gd name="connsiteY17" fmla="*/ 1962698 h 4750430"/>
              <a:gd name="connsiteX18" fmla="*/ 2379705 w 4812777"/>
              <a:gd name="connsiteY18" fmla="*/ 2040168 h 4750430"/>
              <a:gd name="connsiteX19" fmla="*/ 2693729 w 4812777"/>
              <a:gd name="connsiteY19" fmla="*/ 1341322 h 4750430"/>
              <a:gd name="connsiteX20" fmla="*/ 2476527 w 4812777"/>
              <a:gd name="connsiteY20" fmla="*/ 1177360 h 4750430"/>
              <a:gd name="connsiteX21" fmla="*/ 2448539 w 4812777"/>
              <a:gd name="connsiteY21" fmla="*/ 1171838 h 475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12777" h="4750430">
                <a:moveTo>
                  <a:pt x="4478221" y="0"/>
                </a:moveTo>
                <a:lnTo>
                  <a:pt x="4493411" y="32868"/>
                </a:lnTo>
                <a:cubicBezTo>
                  <a:pt x="4562946" y="194268"/>
                  <a:pt x="4621204" y="364384"/>
                  <a:pt x="4667050" y="543306"/>
                </a:cubicBezTo>
                <a:cubicBezTo>
                  <a:pt x="5132352" y="2360509"/>
                  <a:pt x="4388759" y="3859882"/>
                  <a:pt x="3765631" y="4728867"/>
                </a:cubicBezTo>
                <a:lnTo>
                  <a:pt x="3749765" y="4750430"/>
                </a:lnTo>
                <a:lnTo>
                  <a:pt x="2172239" y="3839645"/>
                </a:lnTo>
                <a:lnTo>
                  <a:pt x="2109739" y="3947898"/>
                </a:lnTo>
                <a:lnTo>
                  <a:pt x="2143584" y="3989521"/>
                </a:lnTo>
                <a:cubicBezTo>
                  <a:pt x="2223970" y="4106063"/>
                  <a:pt x="2245360" y="4237177"/>
                  <a:pt x="2187031" y="4338206"/>
                </a:cubicBezTo>
                <a:cubicBezTo>
                  <a:pt x="2093705" y="4499852"/>
                  <a:pt x="1831636" y="4523268"/>
                  <a:pt x="1601685" y="4390506"/>
                </a:cubicBezTo>
                <a:cubicBezTo>
                  <a:pt x="1371733" y="4257743"/>
                  <a:pt x="1260978" y="4019077"/>
                  <a:pt x="1354304" y="3857431"/>
                </a:cubicBezTo>
                <a:cubicBezTo>
                  <a:pt x="1412633" y="3756402"/>
                  <a:pt x="1536877" y="3709370"/>
                  <a:pt x="1677998" y="3720715"/>
                </a:cubicBezTo>
                <a:lnTo>
                  <a:pt x="1730967" y="3729214"/>
                </a:lnTo>
                <a:lnTo>
                  <a:pt x="1793467" y="3620961"/>
                </a:lnTo>
                <a:lnTo>
                  <a:pt x="0" y="2585503"/>
                </a:lnTo>
                <a:lnTo>
                  <a:pt x="1593292" y="1665615"/>
                </a:lnTo>
                <a:lnTo>
                  <a:pt x="1584081" y="1692615"/>
                </a:lnTo>
                <a:cubicBezTo>
                  <a:pt x="1561824" y="1788065"/>
                  <a:pt x="1571062" y="1882308"/>
                  <a:pt x="1617475" y="1962698"/>
                </a:cubicBezTo>
                <a:cubicBezTo>
                  <a:pt x="1741243" y="2177072"/>
                  <a:pt x="2082506" y="2211756"/>
                  <a:pt x="2379705" y="2040168"/>
                </a:cubicBezTo>
                <a:cubicBezTo>
                  <a:pt x="2676904" y="1868580"/>
                  <a:pt x="2817498" y="1555696"/>
                  <a:pt x="2693729" y="1341322"/>
                </a:cubicBezTo>
                <a:cubicBezTo>
                  <a:pt x="2647316" y="1260932"/>
                  <a:pt x="2570318" y="1205811"/>
                  <a:pt x="2476527" y="1177360"/>
                </a:cubicBezTo>
                <a:lnTo>
                  <a:pt x="2448539" y="1171838"/>
                </a:lnTo>
                <a:close/>
              </a:path>
            </a:pathLst>
          </a:custGeom>
          <a:solidFill>
            <a:schemeClr val="accent5"/>
          </a:solidFill>
          <a:ln>
            <a:noFill/>
          </a:ln>
          <a:effectLst/>
        </p:spPr>
        <p:txBody>
          <a:bodyPr wrap="square" anchor="ctr">
            <a:noAutofit/>
          </a:bodyPr>
          <a:lstStyle/>
          <a:p>
            <a:endParaRPr lang="en-US" sz="3216"/>
          </a:p>
        </p:txBody>
      </p:sp>
      <p:sp>
        <p:nvSpPr>
          <p:cNvPr id="62" name="Freeform 61">
            <a:extLst>
              <a:ext uri="{FF2B5EF4-FFF2-40B4-BE49-F238E27FC236}">
                <a16:creationId xmlns:a16="http://schemas.microsoft.com/office/drawing/2014/main" id="{961E6B46-D152-8F4A-A460-51E7C2C4E761}"/>
              </a:ext>
            </a:extLst>
          </p:cNvPr>
          <p:cNvSpPr>
            <a:spLocks noChangeArrowheads="1"/>
          </p:cNvSpPr>
          <p:nvPr/>
        </p:nvSpPr>
        <p:spPr bwMode="auto">
          <a:xfrm>
            <a:off x="3654336" y="2805558"/>
            <a:ext cx="2219558" cy="2224788"/>
          </a:xfrm>
          <a:custGeom>
            <a:avLst/>
            <a:gdLst>
              <a:gd name="connsiteX0" fmla="*/ 710975 w 4507978"/>
              <a:gd name="connsiteY0" fmla="*/ 0 h 4518599"/>
              <a:gd name="connsiteX1" fmla="*/ 2209860 w 4507978"/>
              <a:gd name="connsiteY1" fmla="*/ 865382 h 4518599"/>
              <a:gd name="connsiteX2" fmla="*/ 2269278 w 4507978"/>
              <a:gd name="connsiteY2" fmla="*/ 762467 h 4518599"/>
              <a:gd name="connsiteX3" fmla="*/ 2235433 w 4507978"/>
              <a:gd name="connsiteY3" fmla="*/ 720844 h 4518599"/>
              <a:gd name="connsiteX4" fmla="*/ 2191986 w 4507978"/>
              <a:gd name="connsiteY4" fmla="*/ 372158 h 4518599"/>
              <a:gd name="connsiteX5" fmla="*/ 2515680 w 4507978"/>
              <a:gd name="connsiteY5" fmla="*/ 235442 h 4518599"/>
              <a:gd name="connsiteX6" fmla="*/ 2777333 w 4507978"/>
              <a:gd name="connsiteY6" fmla="*/ 319859 h 4518599"/>
              <a:gd name="connsiteX7" fmla="*/ 3024713 w 4507978"/>
              <a:gd name="connsiteY7" fmla="*/ 852933 h 4518599"/>
              <a:gd name="connsiteX8" fmla="*/ 2701019 w 4507978"/>
              <a:gd name="connsiteY8" fmla="*/ 989649 h 4518599"/>
              <a:gd name="connsiteX9" fmla="*/ 2648049 w 4507978"/>
              <a:gd name="connsiteY9" fmla="*/ 981150 h 4518599"/>
              <a:gd name="connsiteX10" fmla="*/ 2588631 w 4507978"/>
              <a:gd name="connsiteY10" fmla="*/ 1084066 h 4518599"/>
              <a:gd name="connsiteX11" fmla="*/ 4507978 w 4507978"/>
              <a:gd name="connsiteY11" fmla="*/ 2192201 h 4518599"/>
              <a:gd name="connsiteX12" fmla="*/ 2866023 w 4507978"/>
              <a:gd name="connsiteY12" fmla="*/ 3140184 h 4518599"/>
              <a:gd name="connsiteX13" fmla="*/ 2877201 w 4507978"/>
              <a:gd name="connsiteY13" fmla="*/ 3048633 h 4518599"/>
              <a:gd name="connsiteX14" fmla="*/ 2832259 w 4507978"/>
              <a:gd name="connsiteY14" fmla="*/ 2873129 h 4518599"/>
              <a:gd name="connsiteX15" fmla="*/ 2070029 w 4507978"/>
              <a:gd name="connsiteY15" fmla="*/ 2795659 h 4518599"/>
              <a:gd name="connsiteX16" fmla="*/ 1756005 w 4507978"/>
              <a:gd name="connsiteY16" fmla="*/ 3494505 h 4518599"/>
              <a:gd name="connsiteX17" fmla="*/ 1885525 w 4507978"/>
              <a:gd name="connsiteY17" fmla="*/ 3621178 h 4518599"/>
              <a:gd name="connsiteX18" fmla="*/ 1970399 w 4507978"/>
              <a:gd name="connsiteY18" fmla="*/ 3657273 h 4518599"/>
              <a:gd name="connsiteX19" fmla="*/ 478538 w 4507978"/>
              <a:gd name="connsiteY19" fmla="*/ 4518599 h 4518599"/>
              <a:gd name="connsiteX20" fmla="*/ 461308 w 4507978"/>
              <a:gd name="connsiteY20" fmla="*/ 4507450 h 4518599"/>
              <a:gd name="connsiteX21" fmla="*/ 323233 w 4507978"/>
              <a:gd name="connsiteY21" fmla="*/ 4441676 h 4518599"/>
              <a:gd name="connsiteX22" fmla="*/ 105864 w 4507978"/>
              <a:gd name="connsiteY22" fmla="*/ 3840611 h 4518599"/>
              <a:gd name="connsiteX23" fmla="*/ 905371 w 4507978"/>
              <a:gd name="connsiteY23" fmla="*/ 2127746 h 4518599"/>
              <a:gd name="connsiteX24" fmla="*/ 689365 w 4507978"/>
              <a:gd name="connsiteY24" fmla="*/ 112238 h 451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07978" h="4518599">
                <a:moveTo>
                  <a:pt x="710975" y="0"/>
                </a:moveTo>
                <a:lnTo>
                  <a:pt x="2209860" y="865382"/>
                </a:lnTo>
                <a:lnTo>
                  <a:pt x="2269278" y="762467"/>
                </a:lnTo>
                <a:lnTo>
                  <a:pt x="2235433" y="720844"/>
                </a:lnTo>
                <a:cubicBezTo>
                  <a:pt x="2155047" y="604302"/>
                  <a:pt x="2133657" y="473187"/>
                  <a:pt x="2191986" y="372158"/>
                </a:cubicBezTo>
                <a:cubicBezTo>
                  <a:pt x="2250315" y="271129"/>
                  <a:pt x="2374559" y="224096"/>
                  <a:pt x="2515680" y="235442"/>
                </a:cubicBezTo>
                <a:cubicBezTo>
                  <a:pt x="2600353" y="242249"/>
                  <a:pt x="2691101" y="270073"/>
                  <a:pt x="2777333" y="319859"/>
                </a:cubicBezTo>
                <a:cubicBezTo>
                  <a:pt x="3007284" y="452621"/>
                  <a:pt x="3118039" y="691287"/>
                  <a:pt x="3024713" y="852933"/>
                </a:cubicBezTo>
                <a:cubicBezTo>
                  <a:pt x="2966384" y="953962"/>
                  <a:pt x="2842140" y="1000994"/>
                  <a:pt x="2701019" y="989649"/>
                </a:cubicBezTo>
                <a:lnTo>
                  <a:pt x="2648049" y="981150"/>
                </a:lnTo>
                <a:lnTo>
                  <a:pt x="2588631" y="1084066"/>
                </a:lnTo>
                <a:lnTo>
                  <a:pt x="4507978" y="2192201"/>
                </a:lnTo>
                <a:lnTo>
                  <a:pt x="2866023" y="3140184"/>
                </a:lnTo>
                <a:lnTo>
                  <a:pt x="2877201" y="3048633"/>
                </a:lnTo>
                <a:cubicBezTo>
                  <a:pt x="2877621" y="2986473"/>
                  <a:pt x="2863201" y="2926722"/>
                  <a:pt x="2832259" y="2873129"/>
                </a:cubicBezTo>
                <a:cubicBezTo>
                  <a:pt x="2708491" y="2658756"/>
                  <a:pt x="2367228" y="2624071"/>
                  <a:pt x="2070029" y="2795659"/>
                </a:cubicBezTo>
                <a:cubicBezTo>
                  <a:pt x="1772830" y="2967247"/>
                  <a:pt x="1632236" y="3280132"/>
                  <a:pt x="1756005" y="3494505"/>
                </a:cubicBezTo>
                <a:cubicBezTo>
                  <a:pt x="1786947" y="3548098"/>
                  <a:pt x="1831483" y="3590461"/>
                  <a:pt x="1885525" y="3621178"/>
                </a:cubicBezTo>
                <a:lnTo>
                  <a:pt x="1970399" y="3657273"/>
                </a:lnTo>
                <a:lnTo>
                  <a:pt x="478538" y="4518599"/>
                </a:lnTo>
                <a:lnTo>
                  <a:pt x="461308" y="4507450"/>
                </a:lnTo>
                <a:cubicBezTo>
                  <a:pt x="428913" y="4488387"/>
                  <a:pt x="384240" y="4467145"/>
                  <a:pt x="323233" y="4441676"/>
                </a:cubicBezTo>
                <a:cubicBezTo>
                  <a:pt x="-2820" y="4306520"/>
                  <a:pt x="-95200" y="4182234"/>
                  <a:pt x="105864" y="3840611"/>
                </a:cubicBezTo>
                <a:cubicBezTo>
                  <a:pt x="307609" y="3499667"/>
                  <a:pt x="982809" y="2538643"/>
                  <a:pt x="905371" y="2127746"/>
                </a:cubicBezTo>
                <a:cubicBezTo>
                  <a:pt x="861431" y="1896617"/>
                  <a:pt x="535506" y="1049387"/>
                  <a:pt x="689365" y="112238"/>
                </a:cubicBezTo>
                <a:close/>
              </a:path>
            </a:pathLst>
          </a:custGeom>
          <a:solidFill>
            <a:schemeClr val="accent2"/>
          </a:solidFill>
          <a:ln>
            <a:noFill/>
          </a:ln>
          <a:effectLst/>
        </p:spPr>
        <p:txBody>
          <a:bodyPr wrap="square" anchor="ctr">
            <a:noAutofit/>
          </a:bodyPr>
          <a:lstStyle/>
          <a:p>
            <a:endParaRPr lang="en-US" sz="3216"/>
          </a:p>
        </p:txBody>
      </p:sp>
      <p:sp>
        <p:nvSpPr>
          <p:cNvPr id="59" name="Freeform 58">
            <a:extLst>
              <a:ext uri="{FF2B5EF4-FFF2-40B4-BE49-F238E27FC236}">
                <a16:creationId xmlns:a16="http://schemas.microsoft.com/office/drawing/2014/main" id="{1F0C0BA4-489A-1843-A407-0F442AE0DB98}"/>
              </a:ext>
            </a:extLst>
          </p:cNvPr>
          <p:cNvSpPr>
            <a:spLocks noChangeArrowheads="1"/>
          </p:cNvSpPr>
          <p:nvPr/>
        </p:nvSpPr>
        <p:spPr bwMode="auto">
          <a:xfrm>
            <a:off x="5587991" y="3947298"/>
            <a:ext cx="2233076" cy="2484889"/>
          </a:xfrm>
          <a:custGeom>
            <a:avLst/>
            <a:gdLst>
              <a:gd name="connsiteX0" fmla="*/ 800132 w 4535434"/>
              <a:gd name="connsiteY0" fmla="*/ 0 h 5046871"/>
              <a:gd name="connsiteX1" fmla="*/ 2363975 w 4535434"/>
              <a:gd name="connsiteY1" fmla="*/ 902885 h 5046871"/>
              <a:gd name="connsiteX2" fmla="*/ 2323026 w 4535434"/>
              <a:gd name="connsiteY2" fmla="*/ 910964 h 5046871"/>
              <a:gd name="connsiteX3" fmla="*/ 2105824 w 4535434"/>
              <a:gd name="connsiteY3" fmla="*/ 1074926 h 5046871"/>
              <a:gd name="connsiteX4" fmla="*/ 2419848 w 4535434"/>
              <a:gd name="connsiteY4" fmla="*/ 1773772 h 5046871"/>
              <a:gd name="connsiteX5" fmla="*/ 3182078 w 4535434"/>
              <a:gd name="connsiteY5" fmla="*/ 1696302 h 5046871"/>
              <a:gd name="connsiteX6" fmla="*/ 3215473 w 4535434"/>
              <a:gd name="connsiteY6" fmla="*/ 1426219 h 5046871"/>
              <a:gd name="connsiteX7" fmla="*/ 3201995 w 4535434"/>
              <a:gd name="connsiteY7" fmla="*/ 1386716 h 5046871"/>
              <a:gd name="connsiteX8" fmla="*/ 4535434 w 4535434"/>
              <a:gd name="connsiteY8" fmla="*/ 2156577 h 5046871"/>
              <a:gd name="connsiteX9" fmla="*/ 4456920 w 4535434"/>
              <a:gd name="connsiteY9" fmla="*/ 2258133 h 5046871"/>
              <a:gd name="connsiteX10" fmla="*/ 3934529 w 4535434"/>
              <a:gd name="connsiteY10" fmla="*/ 2832505 h 5046871"/>
              <a:gd name="connsiteX11" fmla="*/ 3576368 w 4535434"/>
              <a:gd name="connsiteY11" fmla="*/ 5044112 h 5046871"/>
              <a:gd name="connsiteX12" fmla="*/ 3577059 w 4535434"/>
              <a:gd name="connsiteY12" fmla="*/ 5046871 h 5046871"/>
              <a:gd name="connsiteX13" fmla="*/ 800133 w 4535434"/>
              <a:gd name="connsiteY13" fmla="*/ 5046871 h 5046871"/>
              <a:gd name="connsiteX14" fmla="*/ 800133 w 4535434"/>
              <a:gd name="connsiteY14" fmla="*/ 2602039 h 5046871"/>
              <a:gd name="connsiteX15" fmla="*/ 637337 w 4535434"/>
              <a:gd name="connsiteY15" fmla="*/ 2602039 h 5046871"/>
              <a:gd name="connsiteX16" fmla="*/ 618213 w 4535434"/>
              <a:gd name="connsiteY16" fmla="*/ 2652160 h 5046871"/>
              <a:gd name="connsiteX17" fmla="*/ 337966 w 4535434"/>
              <a:gd name="connsiteY17" fmla="*/ 2864129 h 5046871"/>
              <a:gd name="connsiteX18" fmla="*/ 0 w 4535434"/>
              <a:gd name="connsiteY18" fmla="*/ 2383354 h 5046871"/>
              <a:gd name="connsiteX19" fmla="*/ 337966 w 4535434"/>
              <a:gd name="connsiteY19" fmla="*/ 1902579 h 5046871"/>
              <a:gd name="connsiteX20" fmla="*/ 618213 w 4535434"/>
              <a:gd name="connsiteY20" fmla="*/ 2114548 h 5046871"/>
              <a:gd name="connsiteX21" fmla="*/ 637337 w 4535434"/>
              <a:gd name="connsiteY21" fmla="*/ 2164671 h 5046871"/>
              <a:gd name="connsiteX22" fmla="*/ 800132 w 4535434"/>
              <a:gd name="connsiteY22" fmla="*/ 2164671 h 504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5434" h="5046871">
                <a:moveTo>
                  <a:pt x="800132" y="0"/>
                </a:moveTo>
                <a:lnTo>
                  <a:pt x="2363975" y="902885"/>
                </a:lnTo>
                <a:lnTo>
                  <a:pt x="2323026" y="910964"/>
                </a:lnTo>
                <a:cubicBezTo>
                  <a:pt x="2229235" y="939415"/>
                  <a:pt x="2152237" y="994536"/>
                  <a:pt x="2105824" y="1074926"/>
                </a:cubicBezTo>
                <a:cubicBezTo>
                  <a:pt x="1982055" y="1289299"/>
                  <a:pt x="2122649" y="1602184"/>
                  <a:pt x="2419848" y="1773772"/>
                </a:cubicBezTo>
                <a:cubicBezTo>
                  <a:pt x="2717047" y="1945360"/>
                  <a:pt x="3058310" y="1910675"/>
                  <a:pt x="3182078" y="1696302"/>
                </a:cubicBezTo>
                <a:cubicBezTo>
                  <a:pt x="3228491" y="1615912"/>
                  <a:pt x="3237729" y="1521669"/>
                  <a:pt x="3215473" y="1426219"/>
                </a:cubicBezTo>
                <a:lnTo>
                  <a:pt x="3201995" y="1386716"/>
                </a:lnTo>
                <a:lnTo>
                  <a:pt x="4535434" y="2156577"/>
                </a:lnTo>
                <a:lnTo>
                  <a:pt x="4456920" y="2258133"/>
                </a:lnTo>
                <a:cubicBezTo>
                  <a:pt x="4164050" y="2628025"/>
                  <a:pt x="3934529" y="2832505"/>
                  <a:pt x="3934529" y="2832505"/>
                </a:cubicBezTo>
                <a:cubicBezTo>
                  <a:pt x="3934529" y="2832505"/>
                  <a:pt x="3337923" y="3954228"/>
                  <a:pt x="3576368" y="5044112"/>
                </a:cubicBezTo>
                <a:lnTo>
                  <a:pt x="3577059" y="5046871"/>
                </a:lnTo>
                <a:lnTo>
                  <a:pt x="800133" y="5046871"/>
                </a:lnTo>
                <a:lnTo>
                  <a:pt x="800133" y="2602039"/>
                </a:lnTo>
                <a:lnTo>
                  <a:pt x="637337" y="2602039"/>
                </a:lnTo>
                <a:lnTo>
                  <a:pt x="618213" y="2652160"/>
                </a:lnTo>
                <a:cubicBezTo>
                  <a:pt x="557478" y="2780047"/>
                  <a:pt x="454624" y="2864129"/>
                  <a:pt x="337966" y="2864129"/>
                </a:cubicBezTo>
                <a:cubicBezTo>
                  <a:pt x="151313" y="2864129"/>
                  <a:pt x="0" y="2648879"/>
                  <a:pt x="0" y="2383354"/>
                </a:cubicBezTo>
                <a:cubicBezTo>
                  <a:pt x="0" y="2117829"/>
                  <a:pt x="151313" y="1902579"/>
                  <a:pt x="337966" y="1902579"/>
                </a:cubicBezTo>
                <a:cubicBezTo>
                  <a:pt x="454624" y="1902579"/>
                  <a:pt x="557478" y="1986661"/>
                  <a:pt x="618213" y="2114548"/>
                </a:cubicBezTo>
                <a:lnTo>
                  <a:pt x="637337" y="2164671"/>
                </a:lnTo>
                <a:lnTo>
                  <a:pt x="800132" y="2164671"/>
                </a:lnTo>
                <a:close/>
              </a:path>
            </a:pathLst>
          </a:custGeom>
          <a:solidFill>
            <a:schemeClr val="accent4"/>
          </a:solidFill>
          <a:ln>
            <a:noFill/>
          </a:ln>
          <a:effectLst/>
        </p:spPr>
        <p:txBody>
          <a:bodyPr wrap="square" anchor="ctr">
            <a:noAutofit/>
          </a:bodyPr>
          <a:lstStyle/>
          <a:p>
            <a:endParaRPr lang="en-US" sz="3216"/>
          </a:p>
        </p:txBody>
      </p:sp>
      <p:sp>
        <p:nvSpPr>
          <p:cNvPr id="61" name="Freeform 60">
            <a:extLst>
              <a:ext uri="{FF2B5EF4-FFF2-40B4-BE49-F238E27FC236}">
                <a16:creationId xmlns:a16="http://schemas.microsoft.com/office/drawing/2014/main" id="{C9C8124B-476B-894F-B5BA-439E2E77F700}"/>
              </a:ext>
            </a:extLst>
          </p:cNvPr>
          <p:cNvSpPr>
            <a:spLocks noChangeArrowheads="1"/>
          </p:cNvSpPr>
          <p:nvPr/>
        </p:nvSpPr>
        <p:spPr bwMode="auto">
          <a:xfrm>
            <a:off x="3910463" y="3947299"/>
            <a:ext cx="1999448" cy="2484888"/>
          </a:xfrm>
          <a:custGeom>
            <a:avLst/>
            <a:gdLst>
              <a:gd name="connsiteX0" fmla="*/ 4060930 w 4060930"/>
              <a:gd name="connsiteY0" fmla="*/ 0 h 5046870"/>
              <a:gd name="connsiteX1" fmla="*/ 4060930 w 4060930"/>
              <a:gd name="connsiteY1" fmla="*/ 1942754 h 5046870"/>
              <a:gd name="connsiteX2" fmla="*/ 3995662 w 4060930"/>
              <a:gd name="connsiteY2" fmla="*/ 1868097 h 5046870"/>
              <a:gd name="connsiteX3" fmla="*/ 3745066 w 4060930"/>
              <a:gd name="connsiteY3" fmla="*/ 1761976 h 5046870"/>
              <a:gd name="connsiteX4" fmla="*/ 3296860 w 4060930"/>
              <a:gd name="connsiteY4" fmla="*/ 2383352 h 5046870"/>
              <a:gd name="connsiteX5" fmla="*/ 3745066 w 4060930"/>
              <a:gd name="connsiteY5" fmla="*/ 3004728 h 5046870"/>
              <a:gd name="connsiteX6" fmla="*/ 3995662 w 4060930"/>
              <a:gd name="connsiteY6" fmla="*/ 2898607 h 5046870"/>
              <a:gd name="connsiteX7" fmla="*/ 4060930 w 4060930"/>
              <a:gd name="connsiteY7" fmla="*/ 2823950 h 5046870"/>
              <a:gd name="connsiteX8" fmla="*/ 4060930 w 4060930"/>
              <a:gd name="connsiteY8" fmla="*/ 5046870 h 5046870"/>
              <a:gd name="connsiteX9" fmla="*/ 3178128 w 4060930"/>
              <a:gd name="connsiteY9" fmla="*/ 5046870 h 5046870"/>
              <a:gd name="connsiteX10" fmla="*/ 3155850 w 4060930"/>
              <a:gd name="connsiteY10" fmla="*/ 4967473 h 5046870"/>
              <a:gd name="connsiteX11" fmla="*/ 2166231 w 4060930"/>
              <a:gd name="connsiteY11" fmla="*/ 4182013 h 5046870"/>
              <a:gd name="connsiteX12" fmla="*/ 612050 w 4060930"/>
              <a:gd name="connsiteY12" fmla="*/ 4135831 h 5046870"/>
              <a:gd name="connsiteX13" fmla="*/ 427966 w 4060930"/>
              <a:gd name="connsiteY13" fmla="*/ 3268531 h 5046870"/>
              <a:gd name="connsiteX14" fmla="*/ 136558 w 4060930"/>
              <a:gd name="connsiteY14" fmla="*/ 2929625 h 5046870"/>
              <a:gd name="connsiteX15" fmla="*/ 322679 w 4060930"/>
              <a:gd name="connsiteY15" fmla="*/ 2696670 h 5046870"/>
              <a:gd name="connsiteX16" fmla="*/ 703 w 4060930"/>
              <a:gd name="connsiteY16" fmla="*/ 2480016 h 5046870"/>
              <a:gd name="connsiteX17" fmla="*/ 10701 w 4060930"/>
              <a:gd name="connsiteY17" fmla="*/ 2356481 h 5046870"/>
              <a:gd name="connsiteX18" fmla="*/ 14453 w 4060930"/>
              <a:gd name="connsiteY18" fmla="*/ 2336234 h 5046870"/>
              <a:gd name="connsiteX19" fmla="*/ 1781776 w 4060930"/>
              <a:gd name="connsiteY19" fmla="*/ 1315870 h 5046870"/>
              <a:gd name="connsiteX20" fmla="*/ 1734231 w 4060930"/>
              <a:gd name="connsiteY20" fmla="*/ 1233519 h 5046870"/>
              <a:gd name="connsiteX21" fmla="*/ 1681263 w 4060930"/>
              <a:gd name="connsiteY21" fmla="*/ 1242017 h 5046870"/>
              <a:gd name="connsiteX22" fmla="*/ 1357569 w 4060930"/>
              <a:gd name="connsiteY22" fmla="*/ 1105301 h 5046870"/>
              <a:gd name="connsiteX23" fmla="*/ 1604950 w 4060930"/>
              <a:gd name="connsiteY23" fmla="*/ 572227 h 5046870"/>
              <a:gd name="connsiteX24" fmla="*/ 2190296 w 4060930"/>
              <a:gd name="connsiteY24" fmla="*/ 624526 h 5046870"/>
              <a:gd name="connsiteX25" fmla="*/ 2146849 w 4060930"/>
              <a:gd name="connsiteY25" fmla="*/ 973212 h 5046870"/>
              <a:gd name="connsiteX26" fmla="*/ 2113003 w 4060930"/>
              <a:gd name="connsiteY26" fmla="*/ 1014836 h 5046870"/>
              <a:gd name="connsiteX27" fmla="*/ 2160548 w 4060930"/>
              <a:gd name="connsiteY27" fmla="*/ 1097186 h 504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60930" h="5046870">
                <a:moveTo>
                  <a:pt x="4060930" y="0"/>
                </a:moveTo>
                <a:lnTo>
                  <a:pt x="4060930" y="1942754"/>
                </a:lnTo>
                <a:lnTo>
                  <a:pt x="3995662" y="1868097"/>
                </a:lnTo>
                <a:cubicBezTo>
                  <a:pt x="3924128" y="1801098"/>
                  <a:pt x="3837892" y="1761976"/>
                  <a:pt x="3745066" y="1761976"/>
                </a:cubicBezTo>
                <a:cubicBezTo>
                  <a:pt x="3497529" y="1761976"/>
                  <a:pt x="3296860" y="2040176"/>
                  <a:pt x="3296860" y="2383352"/>
                </a:cubicBezTo>
                <a:cubicBezTo>
                  <a:pt x="3296860" y="2726528"/>
                  <a:pt x="3497529" y="3004728"/>
                  <a:pt x="3745066" y="3004728"/>
                </a:cubicBezTo>
                <a:cubicBezTo>
                  <a:pt x="3837892" y="3004728"/>
                  <a:pt x="3924128" y="2965606"/>
                  <a:pt x="3995662" y="2898607"/>
                </a:cubicBezTo>
                <a:lnTo>
                  <a:pt x="4060930" y="2823950"/>
                </a:lnTo>
                <a:lnTo>
                  <a:pt x="4060930" y="5046870"/>
                </a:lnTo>
                <a:lnTo>
                  <a:pt x="3178128" y="5046870"/>
                </a:lnTo>
                <a:lnTo>
                  <a:pt x="3155850" y="4967473"/>
                </a:lnTo>
                <a:cubicBezTo>
                  <a:pt x="3024665" y="4560311"/>
                  <a:pt x="2748030" y="4158922"/>
                  <a:pt x="2166231" y="4182013"/>
                </a:cubicBezTo>
                <a:cubicBezTo>
                  <a:pt x="1002633" y="4228197"/>
                  <a:pt x="891232" y="4571858"/>
                  <a:pt x="612050" y="4135831"/>
                </a:cubicBezTo>
                <a:cubicBezTo>
                  <a:pt x="332868" y="3699125"/>
                  <a:pt x="616125" y="3454623"/>
                  <a:pt x="427966" y="3268531"/>
                </a:cubicBezTo>
                <a:cubicBezTo>
                  <a:pt x="427966" y="3268531"/>
                  <a:pt x="140633" y="3119792"/>
                  <a:pt x="136558" y="2929625"/>
                </a:cubicBezTo>
                <a:cubicBezTo>
                  <a:pt x="132482" y="2739458"/>
                  <a:pt x="322679" y="2696670"/>
                  <a:pt x="322679" y="2696670"/>
                </a:cubicBezTo>
                <a:cubicBezTo>
                  <a:pt x="322679" y="2696670"/>
                  <a:pt x="12929" y="2685124"/>
                  <a:pt x="703" y="2480016"/>
                </a:cubicBezTo>
                <a:cubicBezTo>
                  <a:pt x="-2184" y="2428568"/>
                  <a:pt x="4354" y="2389007"/>
                  <a:pt x="10701" y="2356481"/>
                </a:cubicBezTo>
                <a:lnTo>
                  <a:pt x="14453" y="2336234"/>
                </a:lnTo>
                <a:lnTo>
                  <a:pt x="1781776" y="1315870"/>
                </a:lnTo>
                <a:lnTo>
                  <a:pt x="1734231" y="1233519"/>
                </a:lnTo>
                <a:lnTo>
                  <a:pt x="1681263" y="1242017"/>
                </a:lnTo>
                <a:cubicBezTo>
                  <a:pt x="1540142" y="1253363"/>
                  <a:pt x="1415898" y="1206330"/>
                  <a:pt x="1357569" y="1105301"/>
                </a:cubicBezTo>
                <a:cubicBezTo>
                  <a:pt x="1264243" y="943655"/>
                  <a:pt x="1374998" y="704989"/>
                  <a:pt x="1604950" y="572227"/>
                </a:cubicBezTo>
                <a:cubicBezTo>
                  <a:pt x="1834901" y="439464"/>
                  <a:pt x="2096970" y="462880"/>
                  <a:pt x="2190296" y="624526"/>
                </a:cubicBezTo>
                <a:cubicBezTo>
                  <a:pt x="2248625" y="725555"/>
                  <a:pt x="2227235" y="856670"/>
                  <a:pt x="2146849" y="973212"/>
                </a:cubicBezTo>
                <a:lnTo>
                  <a:pt x="2113003" y="1014836"/>
                </a:lnTo>
                <a:lnTo>
                  <a:pt x="2160548" y="1097186"/>
                </a:lnTo>
                <a:close/>
              </a:path>
            </a:pathLst>
          </a:custGeom>
          <a:solidFill>
            <a:schemeClr val="accent3"/>
          </a:solidFill>
          <a:ln>
            <a:noFill/>
          </a:ln>
          <a:effectLst/>
        </p:spPr>
        <p:txBody>
          <a:bodyPr wrap="square" anchor="ctr">
            <a:noAutofit/>
          </a:bodyPr>
          <a:lstStyle/>
          <a:p>
            <a:endParaRPr lang="en-US" sz="3216" dirty="0"/>
          </a:p>
        </p:txBody>
      </p:sp>
      <p:sp>
        <p:nvSpPr>
          <p:cNvPr id="24" name="TextBox 23">
            <a:extLst>
              <a:ext uri="{FF2B5EF4-FFF2-40B4-BE49-F238E27FC236}">
                <a16:creationId xmlns:a16="http://schemas.microsoft.com/office/drawing/2014/main" id="{02CA7252-0CFA-E748-BB64-24A3CA1FFE24}"/>
              </a:ext>
            </a:extLst>
          </p:cNvPr>
          <p:cNvSpPr txBox="1"/>
          <p:nvPr/>
        </p:nvSpPr>
        <p:spPr>
          <a:xfrm>
            <a:off x="4352286" y="119802"/>
            <a:ext cx="3487430"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VALUE PROPOSITION</a:t>
            </a:r>
          </a:p>
        </p:txBody>
      </p:sp>
      <p:sp>
        <p:nvSpPr>
          <p:cNvPr id="25" name="TextBox 24">
            <a:extLst>
              <a:ext uri="{FF2B5EF4-FFF2-40B4-BE49-F238E27FC236}">
                <a16:creationId xmlns:a16="http://schemas.microsoft.com/office/drawing/2014/main" id="{FE8EAACA-88B2-0540-9A11-B267593FA933}"/>
              </a:ext>
            </a:extLst>
          </p:cNvPr>
          <p:cNvSpPr txBox="1"/>
          <p:nvPr/>
        </p:nvSpPr>
        <p:spPr>
          <a:xfrm>
            <a:off x="3112463" y="634050"/>
            <a:ext cx="6084401" cy="638060"/>
          </a:xfrm>
          <a:prstGeom prst="rect">
            <a:avLst/>
          </a:prstGeom>
          <a:noFill/>
        </p:spPr>
        <p:txBody>
          <a:bodyPr wrap="square" rtlCol="0">
            <a:spAutoFit/>
          </a:bodyPr>
          <a:lstStyle/>
          <a:p>
            <a:pPr algn="ctr"/>
            <a:r>
              <a:rPr lang="en-US" sz="1182" spc="148" dirty="0">
                <a:latin typeface="Poppins Light" pitchFamily="2" charset="77"/>
                <a:cs typeface="Poppins Light" pitchFamily="2" charset="77"/>
              </a:rPr>
              <a:t>The Value Proposition Canvas is a tool which can help ensure that a product or service is positioned around what the customer values and needs.</a:t>
            </a:r>
          </a:p>
        </p:txBody>
      </p:sp>
      <p:sp>
        <p:nvSpPr>
          <p:cNvPr id="69" name="TextBox 68">
            <a:extLst>
              <a:ext uri="{FF2B5EF4-FFF2-40B4-BE49-F238E27FC236}">
                <a16:creationId xmlns:a16="http://schemas.microsoft.com/office/drawing/2014/main" id="{28887B6B-013B-BA4F-B567-D5C9E1AB21C7}"/>
              </a:ext>
            </a:extLst>
          </p:cNvPr>
          <p:cNvSpPr txBox="1"/>
          <p:nvPr/>
        </p:nvSpPr>
        <p:spPr>
          <a:xfrm>
            <a:off x="9196864" y="1388074"/>
            <a:ext cx="1381084" cy="334835"/>
          </a:xfrm>
          <a:prstGeom prst="rect">
            <a:avLst/>
          </a:prstGeom>
          <a:noFill/>
        </p:spPr>
        <p:txBody>
          <a:bodyPr wrap="none" rtlCol="0" anchor="b" anchorCtr="0">
            <a:spAutoFit/>
          </a:bodyPr>
          <a:lstStyle/>
          <a:p>
            <a:r>
              <a:rPr lang="en-US" sz="1576" b="1" dirty="0">
                <a:solidFill>
                  <a:schemeClr val="accent6"/>
                </a:solidFill>
                <a:latin typeface="Poppins" pitchFamily="2" charset="77"/>
                <a:ea typeface="League Spartan" charset="0"/>
                <a:cs typeface="Poppins" pitchFamily="2" charset="77"/>
              </a:rPr>
              <a:t>Car Distancing</a:t>
            </a:r>
          </a:p>
        </p:txBody>
      </p:sp>
      <p:sp>
        <p:nvSpPr>
          <p:cNvPr id="70" name="Subtitle 2">
            <a:extLst>
              <a:ext uri="{FF2B5EF4-FFF2-40B4-BE49-F238E27FC236}">
                <a16:creationId xmlns:a16="http://schemas.microsoft.com/office/drawing/2014/main" id="{5F8DAA62-418A-4D49-8CCC-968DB81D9094}"/>
              </a:ext>
            </a:extLst>
          </p:cNvPr>
          <p:cNvSpPr txBox="1">
            <a:spLocks/>
          </p:cNvSpPr>
          <p:nvPr/>
        </p:nvSpPr>
        <p:spPr>
          <a:xfrm>
            <a:off x="9196864" y="1771678"/>
            <a:ext cx="2151657" cy="461281"/>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Customer need technology to avoid car accident </a:t>
            </a:r>
          </a:p>
        </p:txBody>
      </p:sp>
      <p:sp>
        <p:nvSpPr>
          <p:cNvPr id="71" name="TextBox 70">
            <a:extLst>
              <a:ext uri="{FF2B5EF4-FFF2-40B4-BE49-F238E27FC236}">
                <a16:creationId xmlns:a16="http://schemas.microsoft.com/office/drawing/2014/main" id="{3B19138A-7DDD-4D42-A5BD-99529D2E2F11}"/>
              </a:ext>
            </a:extLst>
          </p:cNvPr>
          <p:cNvSpPr txBox="1"/>
          <p:nvPr/>
        </p:nvSpPr>
        <p:spPr>
          <a:xfrm>
            <a:off x="9196864" y="5087676"/>
            <a:ext cx="2118850" cy="334835"/>
          </a:xfrm>
          <a:prstGeom prst="rect">
            <a:avLst/>
          </a:prstGeom>
          <a:noFill/>
        </p:spPr>
        <p:txBody>
          <a:bodyPr wrap="none" rtlCol="0" anchor="b" anchorCtr="0">
            <a:spAutoFit/>
          </a:bodyPr>
          <a:lstStyle/>
          <a:p>
            <a:r>
              <a:rPr lang="en-US" sz="1576" b="1" dirty="0">
                <a:solidFill>
                  <a:schemeClr val="accent4"/>
                </a:solidFill>
                <a:latin typeface="Poppins" pitchFamily="2" charset="77"/>
                <a:ea typeface="League Spartan" charset="0"/>
                <a:cs typeface="Poppins" pitchFamily="2" charset="77"/>
              </a:rPr>
              <a:t>Automated Parking Lot</a:t>
            </a:r>
          </a:p>
        </p:txBody>
      </p:sp>
      <p:sp>
        <p:nvSpPr>
          <p:cNvPr id="72" name="Subtitle 2">
            <a:extLst>
              <a:ext uri="{FF2B5EF4-FFF2-40B4-BE49-F238E27FC236}">
                <a16:creationId xmlns:a16="http://schemas.microsoft.com/office/drawing/2014/main" id="{4223F0BD-C9F4-D84A-89D8-3258D4998DEA}"/>
              </a:ext>
            </a:extLst>
          </p:cNvPr>
          <p:cNvSpPr txBox="1">
            <a:spLocks/>
          </p:cNvSpPr>
          <p:nvPr/>
        </p:nvSpPr>
        <p:spPr>
          <a:xfrm>
            <a:off x="9196864" y="5471279"/>
            <a:ext cx="2151657" cy="679290"/>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Mall and theaters need of automated toll gates and also on the highways .</a:t>
            </a:r>
          </a:p>
        </p:txBody>
      </p:sp>
      <p:sp>
        <p:nvSpPr>
          <p:cNvPr id="73" name="TextBox 72">
            <a:extLst>
              <a:ext uri="{FF2B5EF4-FFF2-40B4-BE49-F238E27FC236}">
                <a16:creationId xmlns:a16="http://schemas.microsoft.com/office/drawing/2014/main" id="{CF384C39-52F4-3F45-9E86-7031F67B33EA}"/>
              </a:ext>
            </a:extLst>
          </p:cNvPr>
          <p:cNvSpPr txBox="1"/>
          <p:nvPr/>
        </p:nvSpPr>
        <p:spPr>
          <a:xfrm>
            <a:off x="9196864" y="3237874"/>
            <a:ext cx="2142959" cy="334835"/>
          </a:xfrm>
          <a:prstGeom prst="rect">
            <a:avLst/>
          </a:prstGeom>
          <a:noFill/>
        </p:spPr>
        <p:txBody>
          <a:bodyPr wrap="none" rtlCol="0" anchor="b" anchorCtr="0">
            <a:spAutoFit/>
          </a:bodyPr>
          <a:lstStyle/>
          <a:p>
            <a:r>
              <a:rPr lang="en-US" sz="1576" b="1" dirty="0">
                <a:solidFill>
                  <a:schemeClr val="accent5"/>
                </a:solidFill>
                <a:latin typeface="Poppins" pitchFamily="2" charset="77"/>
                <a:ea typeface="League Spartan" charset="0"/>
                <a:cs typeface="Poppins" pitchFamily="2" charset="77"/>
              </a:rPr>
              <a:t>Automated Street Light</a:t>
            </a:r>
          </a:p>
        </p:txBody>
      </p:sp>
      <p:sp>
        <p:nvSpPr>
          <p:cNvPr id="74" name="Subtitle 2">
            <a:extLst>
              <a:ext uri="{FF2B5EF4-FFF2-40B4-BE49-F238E27FC236}">
                <a16:creationId xmlns:a16="http://schemas.microsoft.com/office/drawing/2014/main" id="{4381355A-43C8-BB4F-A088-CF06EE00A176}"/>
              </a:ext>
            </a:extLst>
          </p:cNvPr>
          <p:cNvSpPr txBox="1">
            <a:spLocks/>
          </p:cNvSpPr>
          <p:nvPr/>
        </p:nvSpPr>
        <p:spPr>
          <a:xfrm>
            <a:off x="9196864" y="3621478"/>
            <a:ext cx="2151657" cy="461281"/>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Energy saving technology for the government </a:t>
            </a:r>
          </a:p>
        </p:txBody>
      </p:sp>
      <p:sp>
        <p:nvSpPr>
          <p:cNvPr id="75" name="TextBox 74">
            <a:extLst>
              <a:ext uri="{FF2B5EF4-FFF2-40B4-BE49-F238E27FC236}">
                <a16:creationId xmlns:a16="http://schemas.microsoft.com/office/drawing/2014/main" id="{A9ECE2B2-186A-8E4F-B002-137D79042722}"/>
              </a:ext>
            </a:extLst>
          </p:cNvPr>
          <p:cNvSpPr txBox="1"/>
          <p:nvPr/>
        </p:nvSpPr>
        <p:spPr>
          <a:xfrm>
            <a:off x="1456510" y="1388074"/>
            <a:ext cx="1546321" cy="334835"/>
          </a:xfrm>
          <a:prstGeom prst="rect">
            <a:avLst/>
          </a:prstGeom>
          <a:noFill/>
        </p:spPr>
        <p:txBody>
          <a:bodyPr wrap="none" rtlCol="0" anchor="b" anchorCtr="0">
            <a:spAutoFit/>
          </a:bodyPr>
          <a:lstStyle/>
          <a:p>
            <a:pPr algn="r"/>
            <a:r>
              <a:rPr lang="en-US" sz="1576" b="1" dirty="0">
                <a:solidFill>
                  <a:schemeClr val="accent1"/>
                </a:solidFill>
                <a:latin typeface="Poppins" pitchFamily="2" charset="77"/>
                <a:ea typeface="League Spartan" charset="0"/>
                <a:cs typeface="Poppins" pitchFamily="2" charset="77"/>
              </a:rPr>
              <a:t>Smart Toll Gates</a:t>
            </a:r>
          </a:p>
        </p:txBody>
      </p:sp>
      <p:sp>
        <p:nvSpPr>
          <p:cNvPr id="76" name="Subtitle 2">
            <a:extLst>
              <a:ext uri="{FF2B5EF4-FFF2-40B4-BE49-F238E27FC236}">
                <a16:creationId xmlns:a16="http://schemas.microsoft.com/office/drawing/2014/main" id="{38A99BBA-AFC0-D144-B161-4470B013B54A}"/>
              </a:ext>
            </a:extLst>
          </p:cNvPr>
          <p:cNvSpPr txBox="1">
            <a:spLocks/>
          </p:cNvSpPr>
          <p:nvPr/>
        </p:nvSpPr>
        <p:spPr>
          <a:xfrm>
            <a:off x="851174" y="1771678"/>
            <a:ext cx="2151657" cy="461281"/>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User need to save time and have a quick travelling.</a:t>
            </a:r>
          </a:p>
        </p:txBody>
      </p:sp>
      <p:sp>
        <p:nvSpPr>
          <p:cNvPr id="77" name="TextBox 76">
            <a:extLst>
              <a:ext uri="{FF2B5EF4-FFF2-40B4-BE49-F238E27FC236}">
                <a16:creationId xmlns:a16="http://schemas.microsoft.com/office/drawing/2014/main" id="{A4243753-4E4F-D740-ABCB-93050A02E94F}"/>
              </a:ext>
            </a:extLst>
          </p:cNvPr>
          <p:cNvSpPr txBox="1"/>
          <p:nvPr/>
        </p:nvSpPr>
        <p:spPr>
          <a:xfrm>
            <a:off x="1389632" y="5087676"/>
            <a:ext cx="1613199" cy="334835"/>
          </a:xfrm>
          <a:prstGeom prst="rect">
            <a:avLst/>
          </a:prstGeom>
          <a:noFill/>
        </p:spPr>
        <p:txBody>
          <a:bodyPr wrap="none" rtlCol="0" anchor="b" anchorCtr="0">
            <a:spAutoFit/>
          </a:bodyPr>
          <a:lstStyle/>
          <a:p>
            <a:pPr algn="r"/>
            <a:r>
              <a:rPr lang="en-US" sz="1576" b="1" dirty="0">
                <a:solidFill>
                  <a:schemeClr val="accent3"/>
                </a:solidFill>
                <a:latin typeface="Poppins" pitchFamily="2" charset="77"/>
                <a:ea typeface="League Spartan" charset="0"/>
                <a:cs typeface="Poppins" pitchFamily="2" charset="77"/>
              </a:rPr>
              <a:t>Smoke Detection</a:t>
            </a:r>
          </a:p>
        </p:txBody>
      </p:sp>
      <p:sp>
        <p:nvSpPr>
          <p:cNvPr id="78" name="Subtitle 2">
            <a:extLst>
              <a:ext uri="{FF2B5EF4-FFF2-40B4-BE49-F238E27FC236}">
                <a16:creationId xmlns:a16="http://schemas.microsoft.com/office/drawing/2014/main" id="{F7145E02-51DD-B046-8838-E8324B86D831}"/>
              </a:ext>
            </a:extLst>
          </p:cNvPr>
          <p:cNvSpPr txBox="1">
            <a:spLocks/>
          </p:cNvSpPr>
          <p:nvPr/>
        </p:nvSpPr>
        <p:spPr>
          <a:xfrm>
            <a:off x="851174" y="5471279"/>
            <a:ext cx="2151657" cy="461281"/>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Pollution control need for environment</a:t>
            </a:r>
          </a:p>
        </p:txBody>
      </p:sp>
      <p:sp>
        <p:nvSpPr>
          <p:cNvPr id="79" name="TextBox 78">
            <a:extLst>
              <a:ext uri="{FF2B5EF4-FFF2-40B4-BE49-F238E27FC236}">
                <a16:creationId xmlns:a16="http://schemas.microsoft.com/office/drawing/2014/main" id="{E18D8506-3841-6840-907E-F544B56CD205}"/>
              </a:ext>
            </a:extLst>
          </p:cNvPr>
          <p:cNvSpPr txBox="1"/>
          <p:nvPr/>
        </p:nvSpPr>
        <p:spPr>
          <a:xfrm>
            <a:off x="1274474" y="3237874"/>
            <a:ext cx="1728358" cy="334835"/>
          </a:xfrm>
          <a:prstGeom prst="rect">
            <a:avLst/>
          </a:prstGeom>
          <a:noFill/>
        </p:spPr>
        <p:txBody>
          <a:bodyPr wrap="none" rtlCol="0" anchor="b" anchorCtr="0">
            <a:spAutoFit/>
          </a:bodyPr>
          <a:lstStyle/>
          <a:p>
            <a:pPr algn="r"/>
            <a:r>
              <a:rPr lang="en-US" sz="1576" b="1" dirty="0">
                <a:solidFill>
                  <a:schemeClr val="accent2"/>
                </a:solidFill>
                <a:latin typeface="Poppins" pitchFamily="2" charset="77"/>
                <a:ea typeface="League Spartan" charset="0"/>
                <a:cs typeface="Poppins" pitchFamily="2" charset="77"/>
              </a:rPr>
              <a:t>Third eye for Blind</a:t>
            </a:r>
          </a:p>
        </p:txBody>
      </p:sp>
      <p:sp>
        <p:nvSpPr>
          <p:cNvPr id="80" name="Subtitle 2">
            <a:extLst>
              <a:ext uri="{FF2B5EF4-FFF2-40B4-BE49-F238E27FC236}">
                <a16:creationId xmlns:a16="http://schemas.microsoft.com/office/drawing/2014/main" id="{9AB486A8-F119-2148-9BDE-BA2C3352DE07}"/>
              </a:ext>
            </a:extLst>
          </p:cNvPr>
          <p:cNvSpPr txBox="1">
            <a:spLocks/>
          </p:cNvSpPr>
          <p:nvPr/>
        </p:nvSpPr>
        <p:spPr>
          <a:xfrm>
            <a:off x="851174" y="3621478"/>
            <a:ext cx="1714645" cy="679290"/>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Visually impaired person need this feature.</a:t>
            </a:r>
          </a:p>
        </p:txBody>
      </p:sp>
      <p:pic>
        <p:nvPicPr>
          <p:cNvPr id="1028" name="Picture 4" descr="Gate icon">
            <a:extLst>
              <a:ext uri="{FF2B5EF4-FFF2-40B4-BE49-F238E27FC236}">
                <a16:creationId xmlns:a16="http://schemas.microsoft.com/office/drawing/2014/main" id="{008096F7-EE30-4CC2-9025-454F81735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49" y="1959416"/>
            <a:ext cx="794670" cy="7946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ye on OpenMoji 13.0">
            <a:extLst>
              <a:ext uri="{FF2B5EF4-FFF2-40B4-BE49-F238E27FC236}">
                <a16:creationId xmlns:a16="http://schemas.microsoft.com/office/drawing/2014/main" id="{5B25929D-180E-487A-A6B5-50604BC59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229" y="3300373"/>
            <a:ext cx="737639" cy="7376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urbo">
            <a:extLst>
              <a:ext uri="{FF2B5EF4-FFF2-40B4-BE49-F238E27FC236}">
                <a16:creationId xmlns:a16="http://schemas.microsoft.com/office/drawing/2014/main" id="{C6D958FD-6C63-44A4-8B1F-985B9D685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541" y="4707000"/>
            <a:ext cx="3529360" cy="110057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F7BBBE9-17D1-463A-906B-58263DBB381D}"/>
              </a:ext>
            </a:extLst>
          </p:cNvPr>
          <p:cNvSpPr txBox="1"/>
          <p:nvPr/>
        </p:nvSpPr>
        <p:spPr>
          <a:xfrm>
            <a:off x="6567632" y="2044981"/>
            <a:ext cx="738844" cy="678647"/>
          </a:xfrm>
          <a:prstGeom prst="rect">
            <a:avLst/>
          </a:prstGeom>
          <a:noFill/>
        </p:spPr>
        <p:txBody>
          <a:bodyPr wrap="square">
            <a:spAutoFit/>
          </a:bodyPr>
          <a:lstStyle/>
          <a:p>
            <a:r>
              <a:rPr lang="en-IN" sz="3810" dirty="0"/>
              <a:t>💥</a:t>
            </a:r>
          </a:p>
        </p:txBody>
      </p:sp>
      <p:sp>
        <p:nvSpPr>
          <p:cNvPr id="37" name="TextBox 36">
            <a:extLst>
              <a:ext uri="{FF2B5EF4-FFF2-40B4-BE49-F238E27FC236}">
                <a16:creationId xmlns:a16="http://schemas.microsoft.com/office/drawing/2014/main" id="{E6B84868-DB55-4302-9A34-3A0545AF2D41}"/>
              </a:ext>
            </a:extLst>
          </p:cNvPr>
          <p:cNvSpPr txBox="1"/>
          <p:nvPr/>
        </p:nvSpPr>
        <p:spPr>
          <a:xfrm>
            <a:off x="7160322" y="3669192"/>
            <a:ext cx="427118" cy="795924"/>
          </a:xfrm>
          <a:prstGeom prst="rect">
            <a:avLst/>
          </a:prstGeom>
          <a:noFill/>
        </p:spPr>
        <p:txBody>
          <a:bodyPr wrap="square">
            <a:spAutoFit/>
          </a:bodyPr>
          <a:lstStyle/>
          <a:p>
            <a:r>
              <a:rPr lang="en-IN" sz="4572" dirty="0"/>
              <a:t>🚦</a:t>
            </a:r>
          </a:p>
        </p:txBody>
      </p:sp>
      <p:pic>
        <p:nvPicPr>
          <p:cNvPr id="1038" name="Picture 14" descr="Car parking vector icon">
            <a:extLst>
              <a:ext uri="{FF2B5EF4-FFF2-40B4-BE49-F238E27FC236}">
                <a16:creationId xmlns:a16="http://schemas.microsoft.com/office/drawing/2014/main" id="{35E245ED-65F1-41F0-AD1D-08CF48C1F0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17" t="17868" r="14202" b="23626"/>
          <a:stretch/>
        </p:blipFill>
        <p:spPr bwMode="auto">
          <a:xfrm>
            <a:off x="6413807" y="5157869"/>
            <a:ext cx="566452" cy="54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275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E1C52E-F4EF-C24C-A6B9-F718D6F7FE1D}"/>
              </a:ext>
            </a:extLst>
          </p:cNvPr>
          <p:cNvGrpSpPr/>
          <p:nvPr/>
        </p:nvGrpSpPr>
        <p:grpSpPr>
          <a:xfrm>
            <a:off x="1625028" y="3765654"/>
            <a:ext cx="1950028" cy="2257305"/>
            <a:chOff x="6514952" y="6811788"/>
            <a:chExt cx="3496972" cy="4048011"/>
          </a:xfrm>
        </p:grpSpPr>
        <p:sp>
          <p:nvSpPr>
            <p:cNvPr id="6145" name="Freeform 1">
              <a:extLst>
                <a:ext uri="{FF2B5EF4-FFF2-40B4-BE49-F238E27FC236}">
                  <a16:creationId xmlns:a16="http://schemas.microsoft.com/office/drawing/2014/main" id="{9BE7C1A1-F128-D84A-8892-ECBDCB37B151}"/>
                </a:ext>
              </a:extLst>
            </p:cNvPr>
            <p:cNvSpPr>
              <a:spLocks noChangeArrowheads="1"/>
            </p:cNvSpPr>
            <p:nvPr/>
          </p:nvSpPr>
          <p:spPr bwMode="auto">
            <a:xfrm>
              <a:off x="6514952" y="7356771"/>
              <a:ext cx="3496972" cy="3503028"/>
            </a:xfrm>
            <a:custGeom>
              <a:avLst/>
              <a:gdLst>
                <a:gd name="T0" fmla="*/ 879 w 5093"/>
                <a:gd name="T1" fmla="*/ 4281 h 5104"/>
                <a:gd name="T2" fmla="*/ 879 w 5093"/>
                <a:gd name="T3" fmla="*/ 4281 h 5104"/>
                <a:gd name="T4" fmla="*/ 953 w 5093"/>
                <a:gd name="T5" fmla="*/ 1413 h 5104"/>
                <a:gd name="T6" fmla="*/ 2620 w 5093"/>
                <a:gd name="T7" fmla="*/ 0 h 5104"/>
                <a:gd name="T8" fmla="*/ 4212 w 5093"/>
                <a:gd name="T9" fmla="*/ 1454 h 5104"/>
                <a:gd name="T10" fmla="*/ 4212 w 5093"/>
                <a:gd name="T11" fmla="*/ 1454 h 5104"/>
                <a:gd name="T12" fmla="*/ 4138 w 5093"/>
                <a:gd name="T13" fmla="*/ 4322 h 5104"/>
                <a:gd name="T14" fmla="*/ 4138 w 5093"/>
                <a:gd name="T15" fmla="*/ 4322 h 5104"/>
                <a:gd name="T16" fmla="*/ 879 w 5093"/>
                <a:gd name="T17" fmla="*/ 4281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3" h="5104">
                  <a:moveTo>
                    <a:pt x="879" y="4281"/>
                  </a:moveTo>
                  <a:lnTo>
                    <a:pt x="879" y="4281"/>
                  </a:lnTo>
                  <a:cubicBezTo>
                    <a:pt x="0" y="3478"/>
                    <a:pt x="33" y="2194"/>
                    <a:pt x="953" y="1413"/>
                  </a:cubicBezTo>
                  <a:lnTo>
                    <a:pt x="2620" y="0"/>
                  </a:lnTo>
                  <a:lnTo>
                    <a:pt x="4212" y="1454"/>
                  </a:lnTo>
                  <a:lnTo>
                    <a:pt x="4212" y="1454"/>
                  </a:lnTo>
                  <a:cubicBezTo>
                    <a:pt x="5092" y="2258"/>
                    <a:pt x="5059" y="3542"/>
                    <a:pt x="4138" y="4322"/>
                  </a:cubicBezTo>
                  <a:lnTo>
                    <a:pt x="4138" y="4322"/>
                  </a:lnTo>
                  <a:cubicBezTo>
                    <a:pt x="3218" y="5103"/>
                    <a:pt x="1760" y="5085"/>
                    <a:pt x="879" y="4281"/>
                  </a:cubicBezTo>
                </a:path>
              </a:pathLst>
            </a:custGeom>
            <a:solidFill>
              <a:schemeClr val="accent1"/>
            </a:solidFill>
            <a:ln>
              <a:noFill/>
            </a:ln>
            <a:effectLst/>
          </p:spPr>
          <p:txBody>
            <a:bodyPr wrap="none" anchor="ctr"/>
            <a:lstStyle/>
            <a:p>
              <a:endParaRPr lang="en-US" sz="3216" dirty="0">
                <a:latin typeface="Lato Light" panose="020F0502020204030203" pitchFamily="34" charset="0"/>
              </a:endParaRPr>
            </a:p>
          </p:txBody>
        </p:sp>
        <p:sp>
          <p:nvSpPr>
            <p:cNvPr id="6146" name="Freeform 2">
              <a:extLst>
                <a:ext uri="{FF2B5EF4-FFF2-40B4-BE49-F238E27FC236}">
                  <a16:creationId xmlns:a16="http://schemas.microsoft.com/office/drawing/2014/main" id="{EFE26856-0732-F242-BC1D-BB71990406A3}"/>
                </a:ext>
              </a:extLst>
            </p:cNvPr>
            <p:cNvSpPr>
              <a:spLocks noChangeArrowheads="1"/>
            </p:cNvSpPr>
            <p:nvPr/>
          </p:nvSpPr>
          <p:spPr bwMode="auto">
            <a:xfrm>
              <a:off x="6660280" y="6811789"/>
              <a:ext cx="1653114" cy="2567473"/>
            </a:xfrm>
            <a:custGeom>
              <a:avLst/>
              <a:gdLst>
                <a:gd name="T0" fmla="*/ 555 w 2407"/>
                <a:gd name="T1" fmla="*/ 1561 h 3739"/>
                <a:gd name="T2" fmla="*/ 440 w 2407"/>
                <a:gd name="T3" fmla="*/ 1691 h 3739"/>
                <a:gd name="T4" fmla="*/ 419 w 2407"/>
                <a:gd name="T5" fmla="*/ 1716 h 3739"/>
                <a:gd name="T6" fmla="*/ 319 w 2407"/>
                <a:gd name="T7" fmla="*/ 1854 h 3739"/>
                <a:gd name="T8" fmla="*/ 306 w 2407"/>
                <a:gd name="T9" fmla="*/ 1874 h 3739"/>
                <a:gd name="T10" fmla="*/ 221 w 2407"/>
                <a:gd name="T11" fmla="*/ 2018 h 3739"/>
                <a:gd name="T12" fmla="*/ 217 w 2407"/>
                <a:gd name="T13" fmla="*/ 2024 h 3739"/>
                <a:gd name="T14" fmla="*/ 216 w 2407"/>
                <a:gd name="T15" fmla="*/ 2026 h 3739"/>
                <a:gd name="T16" fmla="*/ 160 w 2407"/>
                <a:gd name="T17" fmla="*/ 2142 h 3739"/>
                <a:gd name="T18" fmla="*/ 146 w 2407"/>
                <a:gd name="T19" fmla="*/ 2175 h 3739"/>
                <a:gd name="T20" fmla="*/ 112 w 2407"/>
                <a:gd name="T21" fmla="*/ 2262 h 3739"/>
                <a:gd name="T22" fmla="*/ 104 w 2407"/>
                <a:gd name="T23" fmla="*/ 2283 h 3739"/>
                <a:gd name="T24" fmla="*/ 97 w 2407"/>
                <a:gd name="T25" fmla="*/ 2304 h 3739"/>
                <a:gd name="T26" fmla="*/ 80 w 2407"/>
                <a:gd name="T27" fmla="*/ 2358 h 3739"/>
                <a:gd name="T28" fmla="*/ 66 w 2407"/>
                <a:gd name="T29" fmla="*/ 2407 h 3739"/>
                <a:gd name="T30" fmla="*/ 51 w 2407"/>
                <a:gd name="T31" fmla="*/ 2463 h 3739"/>
                <a:gd name="T32" fmla="*/ 44 w 2407"/>
                <a:gd name="T33" fmla="*/ 2494 h 3739"/>
                <a:gd name="T34" fmla="*/ 42 w 2407"/>
                <a:gd name="T35" fmla="*/ 2505 h 3739"/>
                <a:gd name="T36" fmla="*/ 15 w 2407"/>
                <a:gd name="T37" fmla="*/ 2671 h 3739"/>
                <a:gd name="T38" fmla="*/ 12 w 2407"/>
                <a:gd name="T39" fmla="*/ 2685 h 3739"/>
                <a:gd name="T40" fmla="*/ 11 w 2407"/>
                <a:gd name="T41" fmla="*/ 2700 h 3739"/>
                <a:gd name="T42" fmla="*/ 1 w 2407"/>
                <a:gd name="T43" fmla="*/ 2856 h 3739"/>
                <a:gd name="T44" fmla="*/ 1 w 2407"/>
                <a:gd name="T45" fmla="*/ 2864 h 3739"/>
                <a:gd name="T46" fmla="*/ 28 w 2407"/>
                <a:gd name="T47" fmla="*/ 3738 h 3739"/>
                <a:gd name="T48" fmla="*/ 27 w 2407"/>
                <a:gd name="T49" fmla="*/ 3650 h 3739"/>
                <a:gd name="T50" fmla="*/ 37 w 2407"/>
                <a:gd name="T51" fmla="*/ 3495 h 3739"/>
                <a:gd name="T52" fmla="*/ 40 w 2407"/>
                <a:gd name="T53" fmla="*/ 3466 h 3739"/>
                <a:gd name="T54" fmla="*/ 68 w 2407"/>
                <a:gd name="T55" fmla="*/ 3299 h 3739"/>
                <a:gd name="T56" fmla="*/ 78 w 2407"/>
                <a:gd name="T57" fmla="*/ 3257 h 3739"/>
                <a:gd name="T58" fmla="*/ 92 w 2407"/>
                <a:gd name="T59" fmla="*/ 3201 h 3739"/>
                <a:gd name="T60" fmla="*/ 106 w 2407"/>
                <a:gd name="T61" fmla="*/ 3153 h 3739"/>
                <a:gd name="T62" fmla="*/ 123 w 2407"/>
                <a:gd name="T63" fmla="*/ 3098 h 3739"/>
                <a:gd name="T64" fmla="*/ 139 w 2407"/>
                <a:gd name="T65" fmla="*/ 3056 h 3739"/>
                <a:gd name="T66" fmla="*/ 172 w 2407"/>
                <a:gd name="T67" fmla="*/ 2969 h 3739"/>
                <a:gd name="T68" fmla="*/ 186 w 2407"/>
                <a:gd name="T69" fmla="*/ 2936 h 3739"/>
                <a:gd name="T70" fmla="*/ 242 w 2407"/>
                <a:gd name="T71" fmla="*/ 2821 h 3739"/>
                <a:gd name="T72" fmla="*/ 247 w 2407"/>
                <a:gd name="T73" fmla="*/ 2812 h 3739"/>
                <a:gd name="T74" fmla="*/ 332 w 2407"/>
                <a:gd name="T75" fmla="*/ 2668 h 3739"/>
                <a:gd name="T76" fmla="*/ 344 w 2407"/>
                <a:gd name="T77" fmla="*/ 2648 h 3739"/>
                <a:gd name="T78" fmla="*/ 446 w 2407"/>
                <a:gd name="T79" fmla="*/ 2511 h 3739"/>
                <a:gd name="T80" fmla="*/ 465 w 2407"/>
                <a:gd name="T81" fmla="*/ 2486 h 3739"/>
                <a:gd name="T82" fmla="*/ 581 w 2407"/>
                <a:gd name="T83" fmla="*/ 2355 h 3739"/>
                <a:gd name="T84" fmla="*/ 602 w 2407"/>
                <a:gd name="T85" fmla="*/ 2335 h 3739"/>
                <a:gd name="T86" fmla="*/ 739 w 2407"/>
                <a:gd name="T87" fmla="*/ 2207 h 3739"/>
                <a:gd name="T88" fmla="*/ 2380 w 2407"/>
                <a:gd name="T89" fmla="*/ 0 h 3739"/>
                <a:gd name="T90" fmla="*/ 714 w 2407"/>
                <a:gd name="T91" fmla="*/ 1413 h 3739"/>
                <a:gd name="T92" fmla="*/ 575 w 2407"/>
                <a:gd name="T93" fmla="*/ 154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7" h="3739">
                  <a:moveTo>
                    <a:pt x="555" y="1561"/>
                  </a:moveTo>
                  <a:lnTo>
                    <a:pt x="555" y="1561"/>
                  </a:lnTo>
                  <a:cubicBezTo>
                    <a:pt x="514" y="1604"/>
                    <a:pt x="476" y="1646"/>
                    <a:pt x="440" y="1691"/>
                  </a:cubicBezTo>
                  <a:lnTo>
                    <a:pt x="440" y="1691"/>
                  </a:lnTo>
                  <a:cubicBezTo>
                    <a:pt x="433" y="1699"/>
                    <a:pt x="426" y="1708"/>
                    <a:pt x="419" y="1716"/>
                  </a:cubicBezTo>
                  <a:lnTo>
                    <a:pt x="419" y="1716"/>
                  </a:lnTo>
                  <a:cubicBezTo>
                    <a:pt x="384" y="1761"/>
                    <a:pt x="350" y="1807"/>
                    <a:pt x="319" y="1854"/>
                  </a:cubicBezTo>
                  <a:lnTo>
                    <a:pt x="319" y="1854"/>
                  </a:lnTo>
                  <a:cubicBezTo>
                    <a:pt x="315" y="1860"/>
                    <a:pt x="311" y="1867"/>
                    <a:pt x="306" y="1874"/>
                  </a:cubicBezTo>
                  <a:lnTo>
                    <a:pt x="306" y="1874"/>
                  </a:lnTo>
                  <a:cubicBezTo>
                    <a:pt x="275" y="1921"/>
                    <a:pt x="247" y="1969"/>
                    <a:pt x="221" y="2018"/>
                  </a:cubicBezTo>
                  <a:lnTo>
                    <a:pt x="221" y="2018"/>
                  </a:lnTo>
                  <a:cubicBezTo>
                    <a:pt x="220" y="2020"/>
                    <a:pt x="218" y="2022"/>
                    <a:pt x="217" y="2024"/>
                  </a:cubicBezTo>
                  <a:lnTo>
                    <a:pt x="217" y="2024"/>
                  </a:lnTo>
                  <a:cubicBezTo>
                    <a:pt x="217" y="2025"/>
                    <a:pt x="216" y="2026"/>
                    <a:pt x="216" y="2026"/>
                  </a:cubicBezTo>
                  <a:lnTo>
                    <a:pt x="216" y="2026"/>
                  </a:lnTo>
                  <a:cubicBezTo>
                    <a:pt x="196" y="2064"/>
                    <a:pt x="178" y="2103"/>
                    <a:pt x="160" y="2142"/>
                  </a:cubicBezTo>
                  <a:lnTo>
                    <a:pt x="160" y="2142"/>
                  </a:lnTo>
                  <a:cubicBezTo>
                    <a:pt x="155" y="2153"/>
                    <a:pt x="151" y="2164"/>
                    <a:pt x="146" y="2175"/>
                  </a:cubicBezTo>
                  <a:lnTo>
                    <a:pt x="146" y="2175"/>
                  </a:lnTo>
                  <a:cubicBezTo>
                    <a:pt x="134" y="2204"/>
                    <a:pt x="122" y="2233"/>
                    <a:pt x="112" y="2262"/>
                  </a:cubicBezTo>
                  <a:lnTo>
                    <a:pt x="112" y="2262"/>
                  </a:lnTo>
                  <a:cubicBezTo>
                    <a:pt x="110" y="2269"/>
                    <a:pt x="107" y="2275"/>
                    <a:pt x="104" y="2283"/>
                  </a:cubicBezTo>
                  <a:lnTo>
                    <a:pt x="104" y="2283"/>
                  </a:lnTo>
                  <a:cubicBezTo>
                    <a:pt x="101" y="2290"/>
                    <a:pt x="100" y="2296"/>
                    <a:pt x="97" y="2304"/>
                  </a:cubicBezTo>
                  <a:lnTo>
                    <a:pt x="97" y="2304"/>
                  </a:lnTo>
                  <a:cubicBezTo>
                    <a:pt x="91" y="2322"/>
                    <a:pt x="86" y="2340"/>
                    <a:pt x="80" y="2358"/>
                  </a:cubicBezTo>
                  <a:lnTo>
                    <a:pt x="80" y="2358"/>
                  </a:lnTo>
                  <a:cubicBezTo>
                    <a:pt x="75" y="2375"/>
                    <a:pt x="70" y="2391"/>
                    <a:pt x="66" y="2407"/>
                  </a:cubicBezTo>
                  <a:lnTo>
                    <a:pt x="66" y="2407"/>
                  </a:lnTo>
                  <a:cubicBezTo>
                    <a:pt x="61" y="2425"/>
                    <a:pt x="56" y="2444"/>
                    <a:pt x="51" y="2463"/>
                  </a:cubicBezTo>
                  <a:lnTo>
                    <a:pt x="51" y="2463"/>
                  </a:lnTo>
                  <a:cubicBezTo>
                    <a:pt x="49" y="2473"/>
                    <a:pt x="46" y="2483"/>
                    <a:pt x="44" y="2494"/>
                  </a:cubicBezTo>
                  <a:lnTo>
                    <a:pt x="44" y="2494"/>
                  </a:lnTo>
                  <a:cubicBezTo>
                    <a:pt x="43" y="2497"/>
                    <a:pt x="43" y="2502"/>
                    <a:pt x="42" y="2505"/>
                  </a:cubicBezTo>
                  <a:lnTo>
                    <a:pt x="42" y="2505"/>
                  </a:lnTo>
                  <a:cubicBezTo>
                    <a:pt x="30" y="2560"/>
                    <a:pt x="21" y="2616"/>
                    <a:pt x="15" y="2671"/>
                  </a:cubicBezTo>
                  <a:lnTo>
                    <a:pt x="15" y="2671"/>
                  </a:lnTo>
                  <a:cubicBezTo>
                    <a:pt x="14" y="2676"/>
                    <a:pt x="13" y="2681"/>
                    <a:pt x="12" y="2685"/>
                  </a:cubicBezTo>
                  <a:lnTo>
                    <a:pt x="12" y="2685"/>
                  </a:lnTo>
                  <a:cubicBezTo>
                    <a:pt x="11" y="2690"/>
                    <a:pt x="11" y="2695"/>
                    <a:pt x="11" y="2700"/>
                  </a:cubicBezTo>
                  <a:lnTo>
                    <a:pt x="11" y="2700"/>
                  </a:lnTo>
                  <a:cubicBezTo>
                    <a:pt x="6" y="2752"/>
                    <a:pt x="2" y="2804"/>
                    <a:pt x="1" y="2856"/>
                  </a:cubicBezTo>
                  <a:lnTo>
                    <a:pt x="1" y="2856"/>
                  </a:lnTo>
                  <a:cubicBezTo>
                    <a:pt x="1" y="2859"/>
                    <a:pt x="1" y="2861"/>
                    <a:pt x="1" y="2864"/>
                  </a:cubicBezTo>
                  <a:lnTo>
                    <a:pt x="1" y="2864"/>
                  </a:lnTo>
                  <a:cubicBezTo>
                    <a:pt x="0" y="2890"/>
                    <a:pt x="1" y="2917"/>
                    <a:pt x="1" y="2943"/>
                  </a:cubicBezTo>
                  <a:lnTo>
                    <a:pt x="28" y="3738"/>
                  </a:lnTo>
                  <a:lnTo>
                    <a:pt x="28" y="3738"/>
                  </a:lnTo>
                  <a:cubicBezTo>
                    <a:pt x="27" y="3709"/>
                    <a:pt x="27" y="3679"/>
                    <a:pt x="27" y="3650"/>
                  </a:cubicBezTo>
                  <a:lnTo>
                    <a:pt x="27" y="3650"/>
                  </a:lnTo>
                  <a:cubicBezTo>
                    <a:pt x="29" y="3598"/>
                    <a:pt x="31" y="3546"/>
                    <a:pt x="37" y="3495"/>
                  </a:cubicBezTo>
                  <a:lnTo>
                    <a:pt x="37" y="3495"/>
                  </a:lnTo>
                  <a:cubicBezTo>
                    <a:pt x="38" y="3485"/>
                    <a:pt x="39" y="3475"/>
                    <a:pt x="40" y="3466"/>
                  </a:cubicBezTo>
                  <a:lnTo>
                    <a:pt x="40" y="3466"/>
                  </a:lnTo>
                  <a:cubicBezTo>
                    <a:pt x="47" y="3410"/>
                    <a:pt x="56" y="3354"/>
                    <a:pt x="68" y="3299"/>
                  </a:cubicBezTo>
                  <a:lnTo>
                    <a:pt x="68" y="3299"/>
                  </a:lnTo>
                  <a:cubicBezTo>
                    <a:pt x="71" y="3285"/>
                    <a:pt x="74" y="3271"/>
                    <a:pt x="78" y="3257"/>
                  </a:cubicBezTo>
                  <a:lnTo>
                    <a:pt x="78" y="3257"/>
                  </a:lnTo>
                  <a:cubicBezTo>
                    <a:pt x="82" y="3238"/>
                    <a:pt x="87" y="3220"/>
                    <a:pt x="92" y="3201"/>
                  </a:cubicBezTo>
                  <a:lnTo>
                    <a:pt x="92" y="3201"/>
                  </a:lnTo>
                  <a:cubicBezTo>
                    <a:pt x="96" y="3185"/>
                    <a:pt x="101" y="3169"/>
                    <a:pt x="106" y="3153"/>
                  </a:cubicBezTo>
                  <a:lnTo>
                    <a:pt x="106" y="3153"/>
                  </a:lnTo>
                  <a:cubicBezTo>
                    <a:pt x="111" y="3135"/>
                    <a:pt x="117" y="3116"/>
                    <a:pt x="123" y="3098"/>
                  </a:cubicBezTo>
                  <a:lnTo>
                    <a:pt x="123" y="3098"/>
                  </a:lnTo>
                  <a:cubicBezTo>
                    <a:pt x="128" y="3084"/>
                    <a:pt x="133" y="3070"/>
                    <a:pt x="139" y="3056"/>
                  </a:cubicBezTo>
                  <a:lnTo>
                    <a:pt x="139" y="3056"/>
                  </a:lnTo>
                  <a:cubicBezTo>
                    <a:pt x="149" y="3027"/>
                    <a:pt x="160" y="2998"/>
                    <a:pt x="172" y="2969"/>
                  </a:cubicBezTo>
                  <a:lnTo>
                    <a:pt x="172" y="2969"/>
                  </a:lnTo>
                  <a:cubicBezTo>
                    <a:pt x="177" y="2958"/>
                    <a:pt x="181" y="2947"/>
                    <a:pt x="186" y="2936"/>
                  </a:cubicBezTo>
                  <a:lnTo>
                    <a:pt x="186" y="2936"/>
                  </a:lnTo>
                  <a:cubicBezTo>
                    <a:pt x="203" y="2897"/>
                    <a:pt x="222" y="2859"/>
                    <a:pt x="242" y="2821"/>
                  </a:cubicBezTo>
                  <a:lnTo>
                    <a:pt x="242" y="2821"/>
                  </a:lnTo>
                  <a:cubicBezTo>
                    <a:pt x="243" y="2818"/>
                    <a:pt x="245" y="2815"/>
                    <a:pt x="247" y="2812"/>
                  </a:cubicBezTo>
                  <a:lnTo>
                    <a:pt x="247" y="2812"/>
                  </a:lnTo>
                  <a:cubicBezTo>
                    <a:pt x="273" y="2763"/>
                    <a:pt x="301" y="2715"/>
                    <a:pt x="332" y="2668"/>
                  </a:cubicBezTo>
                  <a:lnTo>
                    <a:pt x="332" y="2668"/>
                  </a:lnTo>
                  <a:cubicBezTo>
                    <a:pt x="336" y="2661"/>
                    <a:pt x="341" y="2655"/>
                    <a:pt x="344" y="2648"/>
                  </a:cubicBezTo>
                  <a:lnTo>
                    <a:pt x="344" y="2648"/>
                  </a:lnTo>
                  <a:cubicBezTo>
                    <a:pt x="376" y="2601"/>
                    <a:pt x="410" y="2556"/>
                    <a:pt x="446" y="2511"/>
                  </a:cubicBezTo>
                  <a:lnTo>
                    <a:pt x="446" y="2511"/>
                  </a:lnTo>
                  <a:cubicBezTo>
                    <a:pt x="452" y="2502"/>
                    <a:pt x="459" y="2494"/>
                    <a:pt x="465" y="2486"/>
                  </a:cubicBezTo>
                  <a:lnTo>
                    <a:pt x="465" y="2486"/>
                  </a:lnTo>
                  <a:cubicBezTo>
                    <a:pt x="502" y="2441"/>
                    <a:pt x="541" y="2397"/>
                    <a:pt x="581" y="2355"/>
                  </a:cubicBezTo>
                  <a:lnTo>
                    <a:pt x="581" y="2355"/>
                  </a:lnTo>
                  <a:cubicBezTo>
                    <a:pt x="588" y="2349"/>
                    <a:pt x="595" y="2342"/>
                    <a:pt x="602" y="2335"/>
                  </a:cubicBezTo>
                  <a:lnTo>
                    <a:pt x="602" y="2335"/>
                  </a:lnTo>
                  <a:cubicBezTo>
                    <a:pt x="645" y="2291"/>
                    <a:pt x="690" y="2248"/>
                    <a:pt x="739" y="2207"/>
                  </a:cubicBezTo>
                  <a:lnTo>
                    <a:pt x="2406" y="794"/>
                  </a:lnTo>
                  <a:lnTo>
                    <a:pt x="2380" y="0"/>
                  </a:lnTo>
                  <a:lnTo>
                    <a:pt x="714" y="1413"/>
                  </a:lnTo>
                  <a:lnTo>
                    <a:pt x="714" y="1413"/>
                  </a:lnTo>
                  <a:cubicBezTo>
                    <a:pt x="665" y="1454"/>
                    <a:pt x="619" y="1497"/>
                    <a:pt x="575" y="1541"/>
                  </a:cubicBezTo>
                  <a:lnTo>
                    <a:pt x="575" y="1541"/>
                  </a:lnTo>
                  <a:cubicBezTo>
                    <a:pt x="569" y="1548"/>
                    <a:pt x="562" y="1554"/>
                    <a:pt x="555" y="1561"/>
                  </a:cubicBezTo>
                </a:path>
              </a:pathLst>
            </a:custGeom>
            <a:solidFill>
              <a:schemeClr val="accent1">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6147" name="Freeform 3">
              <a:extLst>
                <a:ext uri="{FF2B5EF4-FFF2-40B4-BE49-F238E27FC236}">
                  <a16:creationId xmlns:a16="http://schemas.microsoft.com/office/drawing/2014/main" id="{93F6324D-F60F-AC4E-A04E-4FB303238CF1}"/>
                </a:ext>
              </a:extLst>
            </p:cNvPr>
            <p:cNvSpPr>
              <a:spLocks noChangeArrowheads="1"/>
            </p:cNvSpPr>
            <p:nvPr/>
          </p:nvSpPr>
          <p:spPr bwMode="auto">
            <a:xfrm>
              <a:off x="8295227" y="6811788"/>
              <a:ext cx="1550173" cy="2461506"/>
            </a:xfrm>
            <a:custGeom>
              <a:avLst/>
              <a:gdLst>
                <a:gd name="T0" fmla="*/ 26 w 2257"/>
                <a:gd name="T1" fmla="*/ 794 h 3587"/>
                <a:gd name="T2" fmla="*/ 1618 w 2257"/>
                <a:gd name="T3" fmla="*/ 2248 h 3587"/>
                <a:gd name="T4" fmla="*/ 1618 w 2257"/>
                <a:gd name="T5" fmla="*/ 2248 h 3587"/>
                <a:gd name="T6" fmla="*/ 2256 w 2257"/>
                <a:gd name="T7" fmla="*/ 3586 h 3587"/>
                <a:gd name="T8" fmla="*/ 2230 w 2257"/>
                <a:gd name="T9" fmla="*/ 2791 h 3587"/>
                <a:gd name="T10" fmla="*/ 2230 w 2257"/>
                <a:gd name="T11" fmla="*/ 2791 h 3587"/>
                <a:gd name="T12" fmla="*/ 1592 w 2257"/>
                <a:gd name="T13" fmla="*/ 1454 h 3587"/>
                <a:gd name="T14" fmla="*/ 0 w 2257"/>
                <a:gd name="T15" fmla="*/ 0 h 3587"/>
                <a:gd name="T16" fmla="*/ 26 w 2257"/>
                <a:gd name="T17" fmla="*/ 794 h 3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7" h="3587">
                  <a:moveTo>
                    <a:pt x="26" y="794"/>
                  </a:moveTo>
                  <a:lnTo>
                    <a:pt x="1618" y="2248"/>
                  </a:lnTo>
                  <a:lnTo>
                    <a:pt x="1618" y="2248"/>
                  </a:lnTo>
                  <a:cubicBezTo>
                    <a:pt x="2028" y="2622"/>
                    <a:pt x="2240" y="3102"/>
                    <a:pt x="2256" y="3586"/>
                  </a:cubicBezTo>
                  <a:lnTo>
                    <a:pt x="2230" y="2791"/>
                  </a:lnTo>
                  <a:lnTo>
                    <a:pt x="2230" y="2791"/>
                  </a:lnTo>
                  <a:cubicBezTo>
                    <a:pt x="2214" y="2308"/>
                    <a:pt x="2002" y="1828"/>
                    <a:pt x="1592" y="1454"/>
                  </a:cubicBezTo>
                  <a:lnTo>
                    <a:pt x="0" y="0"/>
                  </a:lnTo>
                  <a:lnTo>
                    <a:pt x="26" y="794"/>
                  </a:lnTo>
                </a:path>
              </a:pathLst>
            </a:custGeom>
            <a:solidFill>
              <a:schemeClr val="accent1">
                <a:lumMod val="75000"/>
              </a:schemeClr>
            </a:solidFill>
            <a:ln>
              <a:noFill/>
            </a:ln>
            <a:effectLst/>
          </p:spPr>
          <p:txBody>
            <a:bodyPr wrap="none" anchor="ctr"/>
            <a:lstStyle/>
            <a:p>
              <a:endParaRPr lang="en-US" sz="3216" dirty="0">
                <a:latin typeface="Lato Light" panose="020F0502020204030203" pitchFamily="34" charset="0"/>
              </a:endParaRPr>
            </a:p>
          </p:txBody>
        </p:sp>
      </p:grpSp>
      <p:grpSp>
        <p:nvGrpSpPr>
          <p:cNvPr id="7" name="Group 6">
            <a:extLst>
              <a:ext uri="{FF2B5EF4-FFF2-40B4-BE49-F238E27FC236}">
                <a16:creationId xmlns:a16="http://schemas.microsoft.com/office/drawing/2014/main" id="{B05EF88A-C879-3243-8AB4-3BB186032229}"/>
              </a:ext>
            </a:extLst>
          </p:cNvPr>
          <p:cNvGrpSpPr/>
          <p:nvPr/>
        </p:nvGrpSpPr>
        <p:grpSpPr>
          <a:xfrm>
            <a:off x="8553055" y="3788936"/>
            <a:ext cx="1950027" cy="2257305"/>
            <a:chOff x="14365728" y="6811788"/>
            <a:chExt cx="3496970" cy="4048011"/>
          </a:xfrm>
        </p:grpSpPr>
        <p:sp>
          <p:nvSpPr>
            <p:cNvPr id="6148" name="Freeform 4">
              <a:extLst>
                <a:ext uri="{FF2B5EF4-FFF2-40B4-BE49-F238E27FC236}">
                  <a16:creationId xmlns:a16="http://schemas.microsoft.com/office/drawing/2014/main" id="{577592FA-C59B-2244-8C49-7A18C166398B}"/>
                </a:ext>
              </a:extLst>
            </p:cNvPr>
            <p:cNvSpPr>
              <a:spLocks noChangeArrowheads="1"/>
            </p:cNvSpPr>
            <p:nvPr/>
          </p:nvSpPr>
          <p:spPr bwMode="auto">
            <a:xfrm>
              <a:off x="14365728" y="7356771"/>
              <a:ext cx="3496970" cy="3503028"/>
            </a:xfrm>
            <a:custGeom>
              <a:avLst/>
              <a:gdLst>
                <a:gd name="T0" fmla="*/ 879 w 5093"/>
                <a:gd name="T1" fmla="*/ 4281 h 5104"/>
                <a:gd name="T2" fmla="*/ 879 w 5093"/>
                <a:gd name="T3" fmla="*/ 4281 h 5104"/>
                <a:gd name="T4" fmla="*/ 953 w 5093"/>
                <a:gd name="T5" fmla="*/ 1413 h 5104"/>
                <a:gd name="T6" fmla="*/ 2619 w 5093"/>
                <a:gd name="T7" fmla="*/ 0 h 5104"/>
                <a:gd name="T8" fmla="*/ 4212 w 5093"/>
                <a:gd name="T9" fmla="*/ 1454 h 5104"/>
                <a:gd name="T10" fmla="*/ 4212 w 5093"/>
                <a:gd name="T11" fmla="*/ 1454 h 5104"/>
                <a:gd name="T12" fmla="*/ 4138 w 5093"/>
                <a:gd name="T13" fmla="*/ 4322 h 5104"/>
                <a:gd name="T14" fmla="*/ 4138 w 5093"/>
                <a:gd name="T15" fmla="*/ 4322 h 5104"/>
                <a:gd name="T16" fmla="*/ 879 w 5093"/>
                <a:gd name="T17" fmla="*/ 4281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3" h="5104">
                  <a:moveTo>
                    <a:pt x="879" y="4281"/>
                  </a:moveTo>
                  <a:lnTo>
                    <a:pt x="879" y="4281"/>
                  </a:lnTo>
                  <a:cubicBezTo>
                    <a:pt x="0" y="3478"/>
                    <a:pt x="33" y="2194"/>
                    <a:pt x="953" y="1413"/>
                  </a:cubicBezTo>
                  <a:lnTo>
                    <a:pt x="2619" y="0"/>
                  </a:lnTo>
                  <a:lnTo>
                    <a:pt x="4212" y="1454"/>
                  </a:lnTo>
                  <a:lnTo>
                    <a:pt x="4212" y="1454"/>
                  </a:lnTo>
                  <a:cubicBezTo>
                    <a:pt x="5092" y="2258"/>
                    <a:pt x="5059" y="3542"/>
                    <a:pt x="4138" y="4322"/>
                  </a:cubicBezTo>
                  <a:lnTo>
                    <a:pt x="4138" y="4322"/>
                  </a:lnTo>
                  <a:cubicBezTo>
                    <a:pt x="3218" y="5103"/>
                    <a:pt x="1759" y="5085"/>
                    <a:pt x="879" y="4281"/>
                  </a:cubicBezTo>
                </a:path>
              </a:pathLst>
            </a:custGeom>
            <a:solidFill>
              <a:schemeClr val="accent5"/>
            </a:solidFill>
            <a:ln>
              <a:noFill/>
            </a:ln>
            <a:effectLst/>
          </p:spPr>
          <p:txBody>
            <a:bodyPr wrap="none" anchor="ctr"/>
            <a:lstStyle/>
            <a:p>
              <a:endParaRPr lang="en-US" sz="3216" dirty="0">
                <a:latin typeface="Lato Light" panose="020F0502020204030203" pitchFamily="34" charset="0"/>
              </a:endParaRPr>
            </a:p>
          </p:txBody>
        </p:sp>
        <p:sp>
          <p:nvSpPr>
            <p:cNvPr id="6149" name="Freeform 5">
              <a:extLst>
                <a:ext uri="{FF2B5EF4-FFF2-40B4-BE49-F238E27FC236}">
                  <a16:creationId xmlns:a16="http://schemas.microsoft.com/office/drawing/2014/main" id="{B26E746C-0CC9-854E-927B-2DA6026E8245}"/>
                </a:ext>
              </a:extLst>
            </p:cNvPr>
            <p:cNvSpPr>
              <a:spLocks noChangeArrowheads="1"/>
            </p:cNvSpPr>
            <p:nvPr/>
          </p:nvSpPr>
          <p:spPr bwMode="auto">
            <a:xfrm>
              <a:off x="14511057" y="6811789"/>
              <a:ext cx="1650085" cy="2567473"/>
            </a:xfrm>
            <a:custGeom>
              <a:avLst/>
              <a:gdLst>
                <a:gd name="T0" fmla="*/ 555 w 2405"/>
                <a:gd name="T1" fmla="*/ 1561 h 3739"/>
                <a:gd name="T2" fmla="*/ 439 w 2405"/>
                <a:gd name="T3" fmla="*/ 1691 h 3739"/>
                <a:gd name="T4" fmla="*/ 418 w 2405"/>
                <a:gd name="T5" fmla="*/ 1716 h 3739"/>
                <a:gd name="T6" fmla="*/ 318 w 2405"/>
                <a:gd name="T7" fmla="*/ 1854 h 3739"/>
                <a:gd name="T8" fmla="*/ 305 w 2405"/>
                <a:gd name="T9" fmla="*/ 1874 h 3739"/>
                <a:gd name="T10" fmla="*/ 220 w 2405"/>
                <a:gd name="T11" fmla="*/ 2018 h 3739"/>
                <a:gd name="T12" fmla="*/ 216 w 2405"/>
                <a:gd name="T13" fmla="*/ 2024 h 3739"/>
                <a:gd name="T14" fmla="*/ 215 w 2405"/>
                <a:gd name="T15" fmla="*/ 2026 h 3739"/>
                <a:gd name="T16" fmla="*/ 159 w 2405"/>
                <a:gd name="T17" fmla="*/ 2142 h 3739"/>
                <a:gd name="T18" fmla="*/ 145 w 2405"/>
                <a:gd name="T19" fmla="*/ 2175 h 3739"/>
                <a:gd name="T20" fmla="*/ 111 w 2405"/>
                <a:gd name="T21" fmla="*/ 2262 h 3739"/>
                <a:gd name="T22" fmla="*/ 103 w 2405"/>
                <a:gd name="T23" fmla="*/ 2283 h 3739"/>
                <a:gd name="T24" fmla="*/ 96 w 2405"/>
                <a:gd name="T25" fmla="*/ 2304 h 3739"/>
                <a:gd name="T26" fmla="*/ 79 w 2405"/>
                <a:gd name="T27" fmla="*/ 2358 h 3739"/>
                <a:gd name="T28" fmla="*/ 64 w 2405"/>
                <a:gd name="T29" fmla="*/ 2407 h 3739"/>
                <a:gd name="T30" fmla="*/ 51 w 2405"/>
                <a:gd name="T31" fmla="*/ 2463 h 3739"/>
                <a:gd name="T32" fmla="*/ 42 w 2405"/>
                <a:gd name="T33" fmla="*/ 2494 h 3739"/>
                <a:gd name="T34" fmla="*/ 41 w 2405"/>
                <a:gd name="T35" fmla="*/ 2505 h 3739"/>
                <a:gd name="T36" fmla="*/ 13 w 2405"/>
                <a:gd name="T37" fmla="*/ 2671 h 3739"/>
                <a:gd name="T38" fmla="*/ 11 w 2405"/>
                <a:gd name="T39" fmla="*/ 2685 h 3739"/>
                <a:gd name="T40" fmla="*/ 10 w 2405"/>
                <a:gd name="T41" fmla="*/ 2700 h 3739"/>
                <a:gd name="T42" fmla="*/ 1 w 2405"/>
                <a:gd name="T43" fmla="*/ 2856 h 3739"/>
                <a:gd name="T44" fmla="*/ 0 w 2405"/>
                <a:gd name="T45" fmla="*/ 2864 h 3739"/>
                <a:gd name="T46" fmla="*/ 27 w 2405"/>
                <a:gd name="T47" fmla="*/ 3738 h 3739"/>
                <a:gd name="T48" fmla="*/ 26 w 2405"/>
                <a:gd name="T49" fmla="*/ 3650 h 3739"/>
                <a:gd name="T50" fmla="*/ 36 w 2405"/>
                <a:gd name="T51" fmla="*/ 3495 h 3739"/>
                <a:gd name="T52" fmla="*/ 39 w 2405"/>
                <a:gd name="T53" fmla="*/ 3466 h 3739"/>
                <a:gd name="T54" fmla="*/ 67 w 2405"/>
                <a:gd name="T55" fmla="*/ 3299 h 3739"/>
                <a:gd name="T56" fmla="*/ 76 w 2405"/>
                <a:gd name="T57" fmla="*/ 3257 h 3739"/>
                <a:gd name="T58" fmla="*/ 91 w 2405"/>
                <a:gd name="T59" fmla="*/ 3201 h 3739"/>
                <a:gd name="T60" fmla="*/ 104 w 2405"/>
                <a:gd name="T61" fmla="*/ 3153 h 3739"/>
                <a:gd name="T62" fmla="*/ 122 w 2405"/>
                <a:gd name="T63" fmla="*/ 3098 h 3739"/>
                <a:gd name="T64" fmla="*/ 137 w 2405"/>
                <a:gd name="T65" fmla="*/ 3056 h 3739"/>
                <a:gd name="T66" fmla="*/ 171 w 2405"/>
                <a:gd name="T67" fmla="*/ 2969 h 3739"/>
                <a:gd name="T68" fmla="*/ 185 w 2405"/>
                <a:gd name="T69" fmla="*/ 2936 h 3739"/>
                <a:gd name="T70" fmla="*/ 241 w 2405"/>
                <a:gd name="T71" fmla="*/ 2821 h 3739"/>
                <a:gd name="T72" fmla="*/ 245 w 2405"/>
                <a:gd name="T73" fmla="*/ 2812 h 3739"/>
                <a:gd name="T74" fmla="*/ 331 w 2405"/>
                <a:gd name="T75" fmla="*/ 2668 h 3739"/>
                <a:gd name="T76" fmla="*/ 344 w 2405"/>
                <a:gd name="T77" fmla="*/ 2648 h 3739"/>
                <a:gd name="T78" fmla="*/ 444 w 2405"/>
                <a:gd name="T79" fmla="*/ 2511 h 3739"/>
                <a:gd name="T80" fmla="*/ 465 w 2405"/>
                <a:gd name="T81" fmla="*/ 2486 h 3739"/>
                <a:gd name="T82" fmla="*/ 580 w 2405"/>
                <a:gd name="T83" fmla="*/ 2355 h 3739"/>
                <a:gd name="T84" fmla="*/ 600 w 2405"/>
                <a:gd name="T85" fmla="*/ 2335 h 3739"/>
                <a:gd name="T86" fmla="*/ 738 w 2405"/>
                <a:gd name="T87" fmla="*/ 2207 h 3739"/>
                <a:gd name="T88" fmla="*/ 2379 w 2405"/>
                <a:gd name="T89" fmla="*/ 0 h 3739"/>
                <a:gd name="T90" fmla="*/ 712 w 2405"/>
                <a:gd name="T91" fmla="*/ 1413 h 3739"/>
                <a:gd name="T92" fmla="*/ 574 w 2405"/>
                <a:gd name="T93" fmla="*/ 154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5" h="3739">
                  <a:moveTo>
                    <a:pt x="555" y="1561"/>
                  </a:moveTo>
                  <a:lnTo>
                    <a:pt x="555" y="1561"/>
                  </a:lnTo>
                  <a:cubicBezTo>
                    <a:pt x="513" y="1604"/>
                    <a:pt x="475" y="1646"/>
                    <a:pt x="439" y="1691"/>
                  </a:cubicBezTo>
                  <a:lnTo>
                    <a:pt x="439" y="1691"/>
                  </a:lnTo>
                  <a:cubicBezTo>
                    <a:pt x="432" y="1699"/>
                    <a:pt x="425" y="1708"/>
                    <a:pt x="418" y="1716"/>
                  </a:cubicBezTo>
                  <a:lnTo>
                    <a:pt x="418" y="1716"/>
                  </a:lnTo>
                  <a:cubicBezTo>
                    <a:pt x="382" y="1761"/>
                    <a:pt x="349" y="1807"/>
                    <a:pt x="318" y="1854"/>
                  </a:cubicBezTo>
                  <a:lnTo>
                    <a:pt x="318" y="1854"/>
                  </a:lnTo>
                  <a:cubicBezTo>
                    <a:pt x="313" y="1860"/>
                    <a:pt x="310" y="1867"/>
                    <a:pt x="305" y="1874"/>
                  </a:cubicBezTo>
                  <a:lnTo>
                    <a:pt x="305" y="1874"/>
                  </a:lnTo>
                  <a:cubicBezTo>
                    <a:pt x="274" y="1921"/>
                    <a:pt x="245" y="1969"/>
                    <a:pt x="220" y="2018"/>
                  </a:cubicBezTo>
                  <a:lnTo>
                    <a:pt x="220" y="2018"/>
                  </a:lnTo>
                  <a:cubicBezTo>
                    <a:pt x="218" y="2020"/>
                    <a:pt x="217" y="2022"/>
                    <a:pt x="216" y="2024"/>
                  </a:cubicBezTo>
                  <a:lnTo>
                    <a:pt x="216" y="2024"/>
                  </a:lnTo>
                  <a:cubicBezTo>
                    <a:pt x="215" y="2025"/>
                    <a:pt x="215" y="2026"/>
                    <a:pt x="215" y="2026"/>
                  </a:cubicBezTo>
                  <a:lnTo>
                    <a:pt x="215" y="2026"/>
                  </a:lnTo>
                  <a:cubicBezTo>
                    <a:pt x="194" y="2064"/>
                    <a:pt x="176" y="2103"/>
                    <a:pt x="159" y="2142"/>
                  </a:cubicBezTo>
                  <a:lnTo>
                    <a:pt x="159" y="2142"/>
                  </a:lnTo>
                  <a:cubicBezTo>
                    <a:pt x="154" y="2153"/>
                    <a:pt x="150" y="2164"/>
                    <a:pt x="145" y="2175"/>
                  </a:cubicBezTo>
                  <a:lnTo>
                    <a:pt x="145" y="2175"/>
                  </a:lnTo>
                  <a:cubicBezTo>
                    <a:pt x="133" y="2204"/>
                    <a:pt x="122" y="2233"/>
                    <a:pt x="111" y="2262"/>
                  </a:cubicBezTo>
                  <a:lnTo>
                    <a:pt x="111" y="2262"/>
                  </a:lnTo>
                  <a:cubicBezTo>
                    <a:pt x="109" y="2269"/>
                    <a:pt x="105" y="2275"/>
                    <a:pt x="103" y="2283"/>
                  </a:cubicBezTo>
                  <a:lnTo>
                    <a:pt x="103" y="2283"/>
                  </a:lnTo>
                  <a:cubicBezTo>
                    <a:pt x="101" y="2290"/>
                    <a:pt x="99" y="2296"/>
                    <a:pt x="96" y="2304"/>
                  </a:cubicBezTo>
                  <a:lnTo>
                    <a:pt x="96" y="2304"/>
                  </a:lnTo>
                  <a:cubicBezTo>
                    <a:pt x="90" y="2322"/>
                    <a:pt x="84" y="2340"/>
                    <a:pt x="79" y="2358"/>
                  </a:cubicBezTo>
                  <a:lnTo>
                    <a:pt x="79" y="2358"/>
                  </a:lnTo>
                  <a:cubicBezTo>
                    <a:pt x="74" y="2375"/>
                    <a:pt x="69" y="2391"/>
                    <a:pt x="64" y="2407"/>
                  </a:cubicBezTo>
                  <a:lnTo>
                    <a:pt x="64" y="2407"/>
                  </a:lnTo>
                  <a:cubicBezTo>
                    <a:pt x="59" y="2425"/>
                    <a:pt x="55" y="2444"/>
                    <a:pt x="51" y="2463"/>
                  </a:cubicBezTo>
                  <a:lnTo>
                    <a:pt x="51" y="2463"/>
                  </a:lnTo>
                  <a:cubicBezTo>
                    <a:pt x="48" y="2473"/>
                    <a:pt x="45" y="2483"/>
                    <a:pt x="42" y="2494"/>
                  </a:cubicBezTo>
                  <a:lnTo>
                    <a:pt x="42" y="2494"/>
                  </a:lnTo>
                  <a:cubicBezTo>
                    <a:pt x="42" y="2497"/>
                    <a:pt x="42" y="2502"/>
                    <a:pt x="41" y="2505"/>
                  </a:cubicBezTo>
                  <a:lnTo>
                    <a:pt x="41" y="2505"/>
                  </a:lnTo>
                  <a:cubicBezTo>
                    <a:pt x="29" y="2560"/>
                    <a:pt x="20" y="2616"/>
                    <a:pt x="13" y="2671"/>
                  </a:cubicBezTo>
                  <a:lnTo>
                    <a:pt x="13" y="2671"/>
                  </a:lnTo>
                  <a:cubicBezTo>
                    <a:pt x="12" y="2676"/>
                    <a:pt x="11" y="2681"/>
                    <a:pt x="11" y="2685"/>
                  </a:cubicBezTo>
                  <a:lnTo>
                    <a:pt x="11" y="2685"/>
                  </a:lnTo>
                  <a:cubicBezTo>
                    <a:pt x="11" y="2690"/>
                    <a:pt x="11" y="2695"/>
                    <a:pt x="10" y="2700"/>
                  </a:cubicBezTo>
                  <a:lnTo>
                    <a:pt x="10" y="2700"/>
                  </a:lnTo>
                  <a:cubicBezTo>
                    <a:pt x="5" y="2752"/>
                    <a:pt x="1" y="2804"/>
                    <a:pt x="1" y="2856"/>
                  </a:cubicBezTo>
                  <a:lnTo>
                    <a:pt x="1" y="2856"/>
                  </a:lnTo>
                  <a:cubicBezTo>
                    <a:pt x="1" y="2859"/>
                    <a:pt x="0" y="2861"/>
                    <a:pt x="0" y="2864"/>
                  </a:cubicBezTo>
                  <a:lnTo>
                    <a:pt x="0" y="2864"/>
                  </a:lnTo>
                  <a:cubicBezTo>
                    <a:pt x="0" y="2890"/>
                    <a:pt x="0" y="2917"/>
                    <a:pt x="1" y="2943"/>
                  </a:cubicBezTo>
                  <a:lnTo>
                    <a:pt x="27" y="3738"/>
                  </a:lnTo>
                  <a:lnTo>
                    <a:pt x="27" y="3738"/>
                  </a:lnTo>
                  <a:cubicBezTo>
                    <a:pt x="26" y="3709"/>
                    <a:pt x="26" y="3679"/>
                    <a:pt x="26" y="3650"/>
                  </a:cubicBezTo>
                  <a:lnTo>
                    <a:pt x="26" y="3650"/>
                  </a:lnTo>
                  <a:cubicBezTo>
                    <a:pt x="27" y="3598"/>
                    <a:pt x="31" y="3546"/>
                    <a:pt x="36" y="3495"/>
                  </a:cubicBezTo>
                  <a:lnTo>
                    <a:pt x="36" y="3495"/>
                  </a:lnTo>
                  <a:cubicBezTo>
                    <a:pt x="37" y="3485"/>
                    <a:pt x="38" y="3475"/>
                    <a:pt x="39" y="3466"/>
                  </a:cubicBezTo>
                  <a:lnTo>
                    <a:pt x="39" y="3466"/>
                  </a:lnTo>
                  <a:cubicBezTo>
                    <a:pt x="46" y="3410"/>
                    <a:pt x="55" y="3354"/>
                    <a:pt x="67" y="3299"/>
                  </a:cubicBezTo>
                  <a:lnTo>
                    <a:pt x="67" y="3299"/>
                  </a:lnTo>
                  <a:cubicBezTo>
                    <a:pt x="70" y="3285"/>
                    <a:pt x="73" y="3271"/>
                    <a:pt x="76" y="3257"/>
                  </a:cubicBezTo>
                  <a:lnTo>
                    <a:pt x="76" y="3257"/>
                  </a:lnTo>
                  <a:cubicBezTo>
                    <a:pt x="81" y="3238"/>
                    <a:pt x="86" y="3220"/>
                    <a:pt x="91" y="3201"/>
                  </a:cubicBezTo>
                  <a:lnTo>
                    <a:pt x="91" y="3201"/>
                  </a:lnTo>
                  <a:cubicBezTo>
                    <a:pt x="95" y="3185"/>
                    <a:pt x="100" y="3169"/>
                    <a:pt x="104" y="3153"/>
                  </a:cubicBezTo>
                  <a:lnTo>
                    <a:pt x="104" y="3153"/>
                  </a:lnTo>
                  <a:cubicBezTo>
                    <a:pt x="111" y="3135"/>
                    <a:pt x="116" y="3116"/>
                    <a:pt x="122" y="3098"/>
                  </a:cubicBezTo>
                  <a:lnTo>
                    <a:pt x="122" y="3098"/>
                  </a:lnTo>
                  <a:cubicBezTo>
                    <a:pt x="127" y="3084"/>
                    <a:pt x="132" y="3070"/>
                    <a:pt x="137" y="3056"/>
                  </a:cubicBezTo>
                  <a:lnTo>
                    <a:pt x="137" y="3056"/>
                  </a:lnTo>
                  <a:cubicBezTo>
                    <a:pt x="147" y="3027"/>
                    <a:pt x="159" y="2998"/>
                    <a:pt x="171" y="2969"/>
                  </a:cubicBezTo>
                  <a:lnTo>
                    <a:pt x="171" y="2969"/>
                  </a:lnTo>
                  <a:cubicBezTo>
                    <a:pt x="175" y="2958"/>
                    <a:pt x="180" y="2947"/>
                    <a:pt x="185" y="2936"/>
                  </a:cubicBezTo>
                  <a:lnTo>
                    <a:pt x="185" y="2936"/>
                  </a:lnTo>
                  <a:cubicBezTo>
                    <a:pt x="203" y="2897"/>
                    <a:pt x="221" y="2859"/>
                    <a:pt x="241" y="2821"/>
                  </a:cubicBezTo>
                  <a:lnTo>
                    <a:pt x="241" y="2821"/>
                  </a:lnTo>
                  <a:cubicBezTo>
                    <a:pt x="242" y="2818"/>
                    <a:pt x="244" y="2815"/>
                    <a:pt x="245" y="2812"/>
                  </a:cubicBezTo>
                  <a:lnTo>
                    <a:pt x="245" y="2812"/>
                  </a:lnTo>
                  <a:cubicBezTo>
                    <a:pt x="271" y="2763"/>
                    <a:pt x="300" y="2715"/>
                    <a:pt x="331" y="2668"/>
                  </a:cubicBezTo>
                  <a:lnTo>
                    <a:pt x="331" y="2668"/>
                  </a:lnTo>
                  <a:cubicBezTo>
                    <a:pt x="335" y="2661"/>
                    <a:pt x="339" y="2655"/>
                    <a:pt x="344" y="2648"/>
                  </a:cubicBezTo>
                  <a:lnTo>
                    <a:pt x="344" y="2648"/>
                  </a:lnTo>
                  <a:cubicBezTo>
                    <a:pt x="375" y="2601"/>
                    <a:pt x="409" y="2556"/>
                    <a:pt x="444" y="2511"/>
                  </a:cubicBezTo>
                  <a:lnTo>
                    <a:pt x="444" y="2511"/>
                  </a:lnTo>
                  <a:cubicBezTo>
                    <a:pt x="451" y="2502"/>
                    <a:pt x="457" y="2494"/>
                    <a:pt x="465" y="2486"/>
                  </a:cubicBezTo>
                  <a:lnTo>
                    <a:pt x="465" y="2486"/>
                  </a:lnTo>
                  <a:cubicBezTo>
                    <a:pt x="501" y="2441"/>
                    <a:pt x="539" y="2397"/>
                    <a:pt x="580" y="2355"/>
                  </a:cubicBezTo>
                  <a:lnTo>
                    <a:pt x="580" y="2355"/>
                  </a:lnTo>
                  <a:cubicBezTo>
                    <a:pt x="587" y="2349"/>
                    <a:pt x="594" y="2342"/>
                    <a:pt x="600" y="2335"/>
                  </a:cubicBezTo>
                  <a:lnTo>
                    <a:pt x="600" y="2335"/>
                  </a:lnTo>
                  <a:cubicBezTo>
                    <a:pt x="644" y="2291"/>
                    <a:pt x="690" y="2248"/>
                    <a:pt x="738" y="2207"/>
                  </a:cubicBezTo>
                  <a:lnTo>
                    <a:pt x="2404" y="794"/>
                  </a:lnTo>
                  <a:lnTo>
                    <a:pt x="2379" y="0"/>
                  </a:lnTo>
                  <a:lnTo>
                    <a:pt x="712" y="1413"/>
                  </a:lnTo>
                  <a:lnTo>
                    <a:pt x="712" y="1413"/>
                  </a:lnTo>
                  <a:cubicBezTo>
                    <a:pt x="664" y="1454"/>
                    <a:pt x="618" y="1497"/>
                    <a:pt x="574" y="1541"/>
                  </a:cubicBezTo>
                  <a:lnTo>
                    <a:pt x="574" y="1541"/>
                  </a:lnTo>
                  <a:cubicBezTo>
                    <a:pt x="568" y="1548"/>
                    <a:pt x="561" y="1554"/>
                    <a:pt x="555" y="1561"/>
                  </a:cubicBezTo>
                </a:path>
              </a:pathLst>
            </a:custGeom>
            <a:solidFill>
              <a:schemeClr val="accent5">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6150" name="Freeform 6">
              <a:extLst>
                <a:ext uri="{FF2B5EF4-FFF2-40B4-BE49-F238E27FC236}">
                  <a16:creationId xmlns:a16="http://schemas.microsoft.com/office/drawing/2014/main" id="{6040F1D9-1514-B244-B415-0CB148DC33AC}"/>
                </a:ext>
              </a:extLst>
            </p:cNvPr>
            <p:cNvSpPr>
              <a:spLocks noChangeArrowheads="1"/>
            </p:cNvSpPr>
            <p:nvPr/>
          </p:nvSpPr>
          <p:spPr bwMode="auto">
            <a:xfrm>
              <a:off x="16146005" y="6811788"/>
              <a:ext cx="1550173" cy="2461506"/>
            </a:xfrm>
            <a:custGeom>
              <a:avLst/>
              <a:gdLst>
                <a:gd name="T0" fmla="*/ 25 w 2257"/>
                <a:gd name="T1" fmla="*/ 794 h 3587"/>
                <a:gd name="T2" fmla="*/ 1618 w 2257"/>
                <a:gd name="T3" fmla="*/ 2248 h 3587"/>
                <a:gd name="T4" fmla="*/ 1618 w 2257"/>
                <a:gd name="T5" fmla="*/ 2248 h 3587"/>
                <a:gd name="T6" fmla="*/ 2256 w 2257"/>
                <a:gd name="T7" fmla="*/ 3586 h 3587"/>
                <a:gd name="T8" fmla="*/ 2230 w 2257"/>
                <a:gd name="T9" fmla="*/ 2791 h 3587"/>
                <a:gd name="T10" fmla="*/ 2230 w 2257"/>
                <a:gd name="T11" fmla="*/ 2791 h 3587"/>
                <a:gd name="T12" fmla="*/ 1592 w 2257"/>
                <a:gd name="T13" fmla="*/ 1454 h 3587"/>
                <a:gd name="T14" fmla="*/ 0 w 2257"/>
                <a:gd name="T15" fmla="*/ 0 h 3587"/>
                <a:gd name="T16" fmla="*/ 25 w 2257"/>
                <a:gd name="T17" fmla="*/ 794 h 3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7" h="3587">
                  <a:moveTo>
                    <a:pt x="25" y="794"/>
                  </a:moveTo>
                  <a:lnTo>
                    <a:pt x="1618" y="2248"/>
                  </a:lnTo>
                  <a:lnTo>
                    <a:pt x="1618" y="2248"/>
                  </a:lnTo>
                  <a:cubicBezTo>
                    <a:pt x="2028" y="2622"/>
                    <a:pt x="2240" y="3102"/>
                    <a:pt x="2256" y="3586"/>
                  </a:cubicBezTo>
                  <a:lnTo>
                    <a:pt x="2230" y="2791"/>
                  </a:lnTo>
                  <a:lnTo>
                    <a:pt x="2230" y="2791"/>
                  </a:lnTo>
                  <a:cubicBezTo>
                    <a:pt x="2214" y="2308"/>
                    <a:pt x="2003" y="1828"/>
                    <a:pt x="1592" y="1454"/>
                  </a:cubicBezTo>
                  <a:lnTo>
                    <a:pt x="0" y="0"/>
                  </a:lnTo>
                  <a:lnTo>
                    <a:pt x="25" y="794"/>
                  </a:lnTo>
                </a:path>
              </a:pathLst>
            </a:custGeom>
            <a:solidFill>
              <a:schemeClr val="accent5">
                <a:lumMod val="75000"/>
              </a:schemeClr>
            </a:solidFill>
            <a:ln>
              <a:noFill/>
            </a:ln>
            <a:effectLst/>
          </p:spPr>
          <p:txBody>
            <a:bodyPr wrap="none" anchor="ctr"/>
            <a:lstStyle/>
            <a:p>
              <a:endParaRPr lang="en-US" sz="3216" dirty="0">
                <a:latin typeface="Lato Light" panose="020F0502020204030203" pitchFamily="34" charset="0"/>
              </a:endParaRPr>
            </a:p>
          </p:txBody>
        </p:sp>
      </p:grpSp>
      <p:grpSp>
        <p:nvGrpSpPr>
          <p:cNvPr id="4" name="Group 3">
            <a:extLst>
              <a:ext uri="{FF2B5EF4-FFF2-40B4-BE49-F238E27FC236}">
                <a16:creationId xmlns:a16="http://schemas.microsoft.com/office/drawing/2014/main" id="{81E8B131-1903-5B49-8ACF-3DA6B274CC7A}"/>
              </a:ext>
            </a:extLst>
          </p:cNvPr>
          <p:cNvGrpSpPr/>
          <p:nvPr/>
        </p:nvGrpSpPr>
        <p:grpSpPr>
          <a:xfrm>
            <a:off x="3424288" y="2536145"/>
            <a:ext cx="1950027" cy="2258993"/>
            <a:chOff x="8558636" y="3729609"/>
            <a:chExt cx="3496970" cy="4051037"/>
          </a:xfrm>
        </p:grpSpPr>
        <p:sp>
          <p:nvSpPr>
            <p:cNvPr id="6151" name="Freeform 7">
              <a:extLst>
                <a:ext uri="{FF2B5EF4-FFF2-40B4-BE49-F238E27FC236}">
                  <a16:creationId xmlns:a16="http://schemas.microsoft.com/office/drawing/2014/main" id="{52EDFBE4-D94D-E648-8BF1-1E9B8558FE97}"/>
                </a:ext>
              </a:extLst>
            </p:cNvPr>
            <p:cNvSpPr>
              <a:spLocks noChangeArrowheads="1"/>
            </p:cNvSpPr>
            <p:nvPr/>
          </p:nvSpPr>
          <p:spPr bwMode="auto">
            <a:xfrm>
              <a:off x="8558636" y="3729609"/>
              <a:ext cx="3496970" cy="3503028"/>
            </a:xfrm>
            <a:custGeom>
              <a:avLst/>
              <a:gdLst>
                <a:gd name="T0" fmla="*/ 4213 w 5093"/>
                <a:gd name="T1" fmla="*/ 821 h 5104"/>
                <a:gd name="T2" fmla="*/ 4213 w 5093"/>
                <a:gd name="T3" fmla="*/ 821 h 5104"/>
                <a:gd name="T4" fmla="*/ 4139 w 5093"/>
                <a:gd name="T5" fmla="*/ 3690 h 5104"/>
                <a:gd name="T6" fmla="*/ 2473 w 5093"/>
                <a:gd name="T7" fmla="*/ 5103 h 5104"/>
                <a:gd name="T8" fmla="*/ 881 w 5093"/>
                <a:gd name="T9" fmla="*/ 3649 h 5104"/>
                <a:gd name="T10" fmla="*/ 881 w 5093"/>
                <a:gd name="T11" fmla="*/ 3649 h 5104"/>
                <a:gd name="T12" fmla="*/ 954 w 5093"/>
                <a:gd name="T13" fmla="*/ 780 h 5104"/>
                <a:gd name="T14" fmla="*/ 954 w 5093"/>
                <a:gd name="T15" fmla="*/ 780 h 5104"/>
                <a:gd name="T16" fmla="*/ 4213 w 5093"/>
                <a:gd name="T17" fmla="*/ 821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3" h="5104">
                  <a:moveTo>
                    <a:pt x="4213" y="821"/>
                  </a:moveTo>
                  <a:lnTo>
                    <a:pt x="4213" y="821"/>
                  </a:lnTo>
                  <a:cubicBezTo>
                    <a:pt x="5092" y="1625"/>
                    <a:pt x="5059" y="2909"/>
                    <a:pt x="4139" y="3690"/>
                  </a:cubicBezTo>
                  <a:lnTo>
                    <a:pt x="2473" y="5103"/>
                  </a:lnTo>
                  <a:lnTo>
                    <a:pt x="881" y="3649"/>
                  </a:lnTo>
                  <a:lnTo>
                    <a:pt x="881" y="3649"/>
                  </a:lnTo>
                  <a:cubicBezTo>
                    <a:pt x="0" y="2845"/>
                    <a:pt x="34" y="1561"/>
                    <a:pt x="954" y="780"/>
                  </a:cubicBezTo>
                  <a:lnTo>
                    <a:pt x="954" y="780"/>
                  </a:lnTo>
                  <a:cubicBezTo>
                    <a:pt x="1874" y="0"/>
                    <a:pt x="3333" y="18"/>
                    <a:pt x="4213" y="821"/>
                  </a:cubicBezTo>
                </a:path>
              </a:pathLst>
            </a:custGeom>
            <a:solidFill>
              <a:schemeClr val="accent2"/>
            </a:solidFill>
            <a:ln>
              <a:noFill/>
            </a:ln>
            <a:effectLst/>
          </p:spPr>
          <p:txBody>
            <a:bodyPr wrap="none" anchor="ctr"/>
            <a:lstStyle/>
            <a:p>
              <a:endParaRPr lang="en-US" sz="3216" dirty="0">
                <a:latin typeface="Lato Light" panose="020F0502020204030203" pitchFamily="34" charset="0"/>
              </a:endParaRPr>
            </a:p>
          </p:txBody>
        </p:sp>
        <p:sp>
          <p:nvSpPr>
            <p:cNvPr id="6152" name="Freeform 8">
              <a:extLst>
                <a:ext uri="{FF2B5EF4-FFF2-40B4-BE49-F238E27FC236}">
                  <a16:creationId xmlns:a16="http://schemas.microsoft.com/office/drawing/2014/main" id="{CB5A76E2-93E2-A447-90BE-6C1F5EB64B08}"/>
                </a:ext>
              </a:extLst>
            </p:cNvPr>
            <p:cNvSpPr>
              <a:spLocks noChangeArrowheads="1"/>
            </p:cNvSpPr>
            <p:nvPr/>
          </p:nvSpPr>
          <p:spPr bwMode="auto">
            <a:xfrm>
              <a:off x="10257166" y="5213173"/>
              <a:ext cx="1653114" cy="2567473"/>
            </a:xfrm>
            <a:custGeom>
              <a:avLst/>
              <a:gdLst>
                <a:gd name="T0" fmla="*/ 1850 w 2406"/>
                <a:gd name="T1" fmla="*/ 2177 h 3739"/>
                <a:gd name="T2" fmla="*/ 1966 w 2406"/>
                <a:gd name="T3" fmla="*/ 2047 h 3739"/>
                <a:gd name="T4" fmla="*/ 1986 w 2406"/>
                <a:gd name="T5" fmla="*/ 2022 h 3739"/>
                <a:gd name="T6" fmla="*/ 2087 w 2406"/>
                <a:gd name="T7" fmla="*/ 1884 h 3739"/>
                <a:gd name="T8" fmla="*/ 2100 w 2406"/>
                <a:gd name="T9" fmla="*/ 1864 h 3739"/>
                <a:gd name="T10" fmla="*/ 2185 w 2406"/>
                <a:gd name="T11" fmla="*/ 1720 h 3739"/>
                <a:gd name="T12" fmla="*/ 2189 w 2406"/>
                <a:gd name="T13" fmla="*/ 1714 h 3739"/>
                <a:gd name="T14" fmla="*/ 2190 w 2406"/>
                <a:gd name="T15" fmla="*/ 1711 h 3739"/>
                <a:gd name="T16" fmla="*/ 2245 w 2406"/>
                <a:gd name="T17" fmla="*/ 1596 h 3739"/>
                <a:gd name="T18" fmla="*/ 2259 w 2406"/>
                <a:gd name="T19" fmla="*/ 1563 h 3739"/>
                <a:gd name="T20" fmla="*/ 2293 w 2406"/>
                <a:gd name="T21" fmla="*/ 1476 h 3739"/>
                <a:gd name="T22" fmla="*/ 2302 w 2406"/>
                <a:gd name="T23" fmla="*/ 1455 h 3739"/>
                <a:gd name="T24" fmla="*/ 2308 w 2406"/>
                <a:gd name="T25" fmla="*/ 1435 h 3739"/>
                <a:gd name="T26" fmla="*/ 2326 w 2406"/>
                <a:gd name="T27" fmla="*/ 1380 h 3739"/>
                <a:gd name="T28" fmla="*/ 2340 w 2406"/>
                <a:gd name="T29" fmla="*/ 1331 h 3739"/>
                <a:gd name="T30" fmla="*/ 2354 w 2406"/>
                <a:gd name="T31" fmla="*/ 1276 h 3739"/>
                <a:gd name="T32" fmla="*/ 2362 w 2406"/>
                <a:gd name="T33" fmla="*/ 1244 h 3739"/>
                <a:gd name="T34" fmla="*/ 2364 w 2406"/>
                <a:gd name="T35" fmla="*/ 1233 h 3739"/>
                <a:gd name="T36" fmla="*/ 2392 w 2406"/>
                <a:gd name="T37" fmla="*/ 1067 h 3739"/>
                <a:gd name="T38" fmla="*/ 2394 w 2406"/>
                <a:gd name="T39" fmla="*/ 1053 h 3739"/>
                <a:gd name="T40" fmla="*/ 2394 w 2406"/>
                <a:gd name="T41" fmla="*/ 1038 h 3739"/>
                <a:gd name="T42" fmla="*/ 2404 w 2406"/>
                <a:gd name="T43" fmla="*/ 882 h 3739"/>
                <a:gd name="T44" fmla="*/ 2404 w 2406"/>
                <a:gd name="T45" fmla="*/ 874 h 3739"/>
                <a:gd name="T46" fmla="*/ 2378 w 2406"/>
                <a:gd name="T47" fmla="*/ 0 h 3739"/>
                <a:gd name="T48" fmla="*/ 2378 w 2406"/>
                <a:gd name="T49" fmla="*/ 87 h 3739"/>
                <a:gd name="T50" fmla="*/ 2369 w 2406"/>
                <a:gd name="T51" fmla="*/ 244 h 3739"/>
                <a:gd name="T52" fmla="*/ 2366 w 2406"/>
                <a:gd name="T53" fmla="*/ 272 h 3739"/>
                <a:gd name="T54" fmla="*/ 2337 w 2406"/>
                <a:gd name="T55" fmla="*/ 439 h 3739"/>
                <a:gd name="T56" fmla="*/ 2328 w 2406"/>
                <a:gd name="T57" fmla="*/ 481 h 3739"/>
                <a:gd name="T58" fmla="*/ 2314 w 2406"/>
                <a:gd name="T59" fmla="*/ 537 h 3739"/>
                <a:gd name="T60" fmla="*/ 2300 w 2406"/>
                <a:gd name="T61" fmla="*/ 585 h 3739"/>
                <a:gd name="T62" fmla="*/ 2282 w 2406"/>
                <a:gd name="T63" fmla="*/ 640 h 3739"/>
                <a:gd name="T64" fmla="*/ 2268 w 2406"/>
                <a:gd name="T65" fmla="*/ 682 h 3739"/>
                <a:gd name="T66" fmla="*/ 2233 w 2406"/>
                <a:gd name="T67" fmla="*/ 769 h 3739"/>
                <a:gd name="T68" fmla="*/ 2219 w 2406"/>
                <a:gd name="T69" fmla="*/ 802 h 3739"/>
                <a:gd name="T70" fmla="*/ 2163 w 2406"/>
                <a:gd name="T71" fmla="*/ 917 h 3739"/>
                <a:gd name="T72" fmla="*/ 2159 w 2406"/>
                <a:gd name="T73" fmla="*/ 926 h 3739"/>
                <a:gd name="T74" fmla="*/ 2074 w 2406"/>
                <a:gd name="T75" fmla="*/ 1070 h 3739"/>
                <a:gd name="T76" fmla="*/ 2061 w 2406"/>
                <a:gd name="T77" fmla="*/ 1090 h 3739"/>
                <a:gd name="T78" fmla="*/ 1960 w 2406"/>
                <a:gd name="T79" fmla="*/ 1228 h 3739"/>
                <a:gd name="T80" fmla="*/ 1940 w 2406"/>
                <a:gd name="T81" fmla="*/ 1253 h 3739"/>
                <a:gd name="T82" fmla="*/ 1824 w 2406"/>
                <a:gd name="T83" fmla="*/ 1383 h 3739"/>
                <a:gd name="T84" fmla="*/ 1804 w 2406"/>
                <a:gd name="T85" fmla="*/ 1403 h 3739"/>
                <a:gd name="T86" fmla="*/ 1666 w 2406"/>
                <a:gd name="T87" fmla="*/ 1531 h 3739"/>
                <a:gd name="T88" fmla="*/ 26 w 2406"/>
                <a:gd name="T89" fmla="*/ 3738 h 3739"/>
                <a:gd name="T90" fmla="*/ 1693 w 2406"/>
                <a:gd name="T91" fmla="*/ 2325 h 3739"/>
                <a:gd name="T92" fmla="*/ 1830 w 2406"/>
                <a:gd name="T93" fmla="*/ 2197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6" h="3739">
                  <a:moveTo>
                    <a:pt x="1850" y="2177"/>
                  </a:moveTo>
                  <a:lnTo>
                    <a:pt x="1850" y="2177"/>
                  </a:lnTo>
                  <a:cubicBezTo>
                    <a:pt x="1891" y="2135"/>
                    <a:pt x="1929" y="2091"/>
                    <a:pt x="1966" y="2047"/>
                  </a:cubicBezTo>
                  <a:lnTo>
                    <a:pt x="1966" y="2047"/>
                  </a:lnTo>
                  <a:cubicBezTo>
                    <a:pt x="1973" y="2039"/>
                    <a:pt x="1980" y="2030"/>
                    <a:pt x="1986" y="2022"/>
                  </a:cubicBezTo>
                  <a:lnTo>
                    <a:pt x="1986" y="2022"/>
                  </a:lnTo>
                  <a:cubicBezTo>
                    <a:pt x="2022" y="1977"/>
                    <a:pt x="2056" y="1931"/>
                    <a:pt x="2087" y="1884"/>
                  </a:cubicBezTo>
                  <a:lnTo>
                    <a:pt x="2087" y="1884"/>
                  </a:lnTo>
                  <a:cubicBezTo>
                    <a:pt x="2091" y="1878"/>
                    <a:pt x="2095" y="1871"/>
                    <a:pt x="2100" y="1864"/>
                  </a:cubicBezTo>
                  <a:lnTo>
                    <a:pt x="2100" y="1864"/>
                  </a:lnTo>
                  <a:cubicBezTo>
                    <a:pt x="2130" y="1817"/>
                    <a:pt x="2159" y="1769"/>
                    <a:pt x="2185" y="1720"/>
                  </a:cubicBezTo>
                  <a:lnTo>
                    <a:pt x="2185" y="1720"/>
                  </a:lnTo>
                  <a:cubicBezTo>
                    <a:pt x="2186" y="1718"/>
                    <a:pt x="2188" y="1716"/>
                    <a:pt x="2189" y="1714"/>
                  </a:cubicBezTo>
                  <a:lnTo>
                    <a:pt x="2189" y="1714"/>
                  </a:lnTo>
                  <a:cubicBezTo>
                    <a:pt x="2189" y="1713"/>
                    <a:pt x="2190" y="1713"/>
                    <a:pt x="2190" y="1711"/>
                  </a:cubicBezTo>
                  <a:lnTo>
                    <a:pt x="2190" y="1711"/>
                  </a:lnTo>
                  <a:cubicBezTo>
                    <a:pt x="2210" y="1674"/>
                    <a:pt x="2228" y="1635"/>
                    <a:pt x="2245" y="1596"/>
                  </a:cubicBezTo>
                  <a:lnTo>
                    <a:pt x="2245" y="1596"/>
                  </a:lnTo>
                  <a:cubicBezTo>
                    <a:pt x="2250" y="1585"/>
                    <a:pt x="2254" y="1574"/>
                    <a:pt x="2259" y="1563"/>
                  </a:cubicBezTo>
                  <a:lnTo>
                    <a:pt x="2259" y="1563"/>
                  </a:lnTo>
                  <a:cubicBezTo>
                    <a:pt x="2272" y="1534"/>
                    <a:pt x="2283" y="1505"/>
                    <a:pt x="2293" y="1476"/>
                  </a:cubicBezTo>
                  <a:lnTo>
                    <a:pt x="2293" y="1476"/>
                  </a:lnTo>
                  <a:cubicBezTo>
                    <a:pt x="2296" y="1469"/>
                    <a:pt x="2299" y="1463"/>
                    <a:pt x="2302" y="1455"/>
                  </a:cubicBezTo>
                  <a:lnTo>
                    <a:pt x="2302" y="1455"/>
                  </a:lnTo>
                  <a:cubicBezTo>
                    <a:pt x="2304" y="1448"/>
                    <a:pt x="2306" y="1442"/>
                    <a:pt x="2308" y="1435"/>
                  </a:cubicBezTo>
                  <a:lnTo>
                    <a:pt x="2308" y="1435"/>
                  </a:lnTo>
                  <a:cubicBezTo>
                    <a:pt x="2314" y="1416"/>
                    <a:pt x="2321" y="1398"/>
                    <a:pt x="2326" y="1380"/>
                  </a:cubicBezTo>
                  <a:lnTo>
                    <a:pt x="2326" y="1380"/>
                  </a:lnTo>
                  <a:cubicBezTo>
                    <a:pt x="2331" y="1363"/>
                    <a:pt x="2336" y="1347"/>
                    <a:pt x="2340" y="1331"/>
                  </a:cubicBezTo>
                  <a:lnTo>
                    <a:pt x="2340" y="1331"/>
                  </a:lnTo>
                  <a:cubicBezTo>
                    <a:pt x="2345" y="1313"/>
                    <a:pt x="2350" y="1294"/>
                    <a:pt x="2354" y="1276"/>
                  </a:cubicBezTo>
                  <a:lnTo>
                    <a:pt x="2354" y="1276"/>
                  </a:lnTo>
                  <a:cubicBezTo>
                    <a:pt x="2356" y="1265"/>
                    <a:pt x="2360" y="1254"/>
                    <a:pt x="2362" y="1244"/>
                  </a:cubicBezTo>
                  <a:lnTo>
                    <a:pt x="2362" y="1244"/>
                  </a:lnTo>
                  <a:cubicBezTo>
                    <a:pt x="2363" y="1240"/>
                    <a:pt x="2363" y="1237"/>
                    <a:pt x="2364" y="1233"/>
                  </a:cubicBezTo>
                  <a:lnTo>
                    <a:pt x="2364" y="1233"/>
                  </a:lnTo>
                  <a:cubicBezTo>
                    <a:pt x="2376" y="1178"/>
                    <a:pt x="2384" y="1122"/>
                    <a:pt x="2392" y="1067"/>
                  </a:cubicBezTo>
                  <a:lnTo>
                    <a:pt x="2392" y="1067"/>
                  </a:lnTo>
                  <a:cubicBezTo>
                    <a:pt x="2392" y="1062"/>
                    <a:pt x="2393" y="1057"/>
                    <a:pt x="2394" y="1053"/>
                  </a:cubicBezTo>
                  <a:lnTo>
                    <a:pt x="2394" y="1053"/>
                  </a:lnTo>
                  <a:cubicBezTo>
                    <a:pt x="2394" y="1048"/>
                    <a:pt x="2394" y="1043"/>
                    <a:pt x="2394" y="1038"/>
                  </a:cubicBezTo>
                  <a:lnTo>
                    <a:pt x="2394" y="1038"/>
                  </a:lnTo>
                  <a:cubicBezTo>
                    <a:pt x="2400" y="986"/>
                    <a:pt x="2403" y="934"/>
                    <a:pt x="2404" y="882"/>
                  </a:cubicBezTo>
                  <a:lnTo>
                    <a:pt x="2404" y="882"/>
                  </a:lnTo>
                  <a:cubicBezTo>
                    <a:pt x="2404" y="880"/>
                    <a:pt x="2404" y="877"/>
                    <a:pt x="2404" y="874"/>
                  </a:cubicBezTo>
                  <a:lnTo>
                    <a:pt x="2404" y="874"/>
                  </a:lnTo>
                  <a:cubicBezTo>
                    <a:pt x="2405" y="847"/>
                    <a:pt x="2404" y="821"/>
                    <a:pt x="2404" y="795"/>
                  </a:cubicBezTo>
                  <a:lnTo>
                    <a:pt x="2378" y="0"/>
                  </a:lnTo>
                  <a:lnTo>
                    <a:pt x="2378" y="0"/>
                  </a:lnTo>
                  <a:cubicBezTo>
                    <a:pt x="2379" y="29"/>
                    <a:pt x="2379" y="59"/>
                    <a:pt x="2378" y="87"/>
                  </a:cubicBezTo>
                  <a:lnTo>
                    <a:pt x="2378" y="87"/>
                  </a:lnTo>
                  <a:cubicBezTo>
                    <a:pt x="2377" y="140"/>
                    <a:pt x="2374" y="191"/>
                    <a:pt x="2369" y="244"/>
                  </a:cubicBezTo>
                  <a:lnTo>
                    <a:pt x="2369" y="244"/>
                  </a:lnTo>
                  <a:cubicBezTo>
                    <a:pt x="2367" y="253"/>
                    <a:pt x="2366" y="262"/>
                    <a:pt x="2366" y="272"/>
                  </a:cubicBezTo>
                  <a:lnTo>
                    <a:pt x="2366" y="272"/>
                  </a:lnTo>
                  <a:cubicBezTo>
                    <a:pt x="2359" y="328"/>
                    <a:pt x="2350" y="383"/>
                    <a:pt x="2337" y="439"/>
                  </a:cubicBezTo>
                  <a:lnTo>
                    <a:pt x="2337" y="439"/>
                  </a:lnTo>
                  <a:cubicBezTo>
                    <a:pt x="2334" y="453"/>
                    <a:pt x="2332" y="467"/>
                    <a:pt x="2328" y="481"/>
                  </a:cubicBezTo>
                  <a:lnTo>
                    <a:pt x="2328" y="481"/>
                  </a:lnTo>
                  <a:cubicBezTo>
                    <a:pt x="2323" y="499"/>
                    <a:pt x="2319" y="518"/>
                    <a:pt x="2314" y="537"/>
                  </a:cubicBezTo>
                  <a:lnTo>
                    <a:pt x="2314" y="537"/>
                  </a:lnTo>
                  <a:cubicBezTo>
                    <a:pt x="2309" y="553"/>
                    <a:pt x="2304" y="569"/>
                    <a:pt x="2300" y="585"/>
                  </a:cubicBezTo>
                  <a:lnTo>
                    <a:pt x="2300" y="585"/>
                  </a:lnTo>
                  <a:cubicBezTo>
                    <a:pt x="2294" y="603"/>
                    <a:pt x="2289" y="622"/>
                    <a:pt x="2282" y="640"/>
                  </a:cubicBezTo>
                  <a:lnTo>
                    <a:pt x="2282" y="640"/>
                  </a:lnTo>
                  <a:cubicBezTo>
                    <a:pt x="2278" y="654"/>
                    <a:pt x="2273" y="668"/>
                    <a:pt x="2268" y="682"/>
                  </a:cubicBezTo>
                  <a:lnTo>
                    <a:pt x="2268" y="682"/>
                  </a:lnTo>
                  <a:cubicBezTo>
                    <a:pt x="2257" y="711"/>
                    <a:pt x="2245" y="740"/>
                    <a:pt x="2233" y="769"/>
                  </a:cubicBezTo>
                  <a:lnTo>
                    <a:pt x="2233" y="769"/>
                  </a:lnTo>
                  <a:cubicBezTo>
                    <a:pt x="2229" y="780"/>
                    <a:pt x="2224" y="791"/>
                    <a:pt x="2219" y="802"/>
                  </a:cubicBezTo>
                  <a:lnTo>
                    <a:pt x="2219" y="802"/>
                  </a:lnTo>
                  <a:cubicBezTo>
                    <a:pt x="2202" y="840"/>
                    <a:pt x="2183" y="879"/>
                    <a:pt x="2163" y="917"/>
                  </a:cubicBezTo>
                  <a:lnTo>
                    <a:pt x="2163" y="917"/>
                  </a:lnTo>
                  <a:cubicBezTo>
                    <a:pt x="2162" y="920"/>
                    <a:pt x="2161" y="923"/>
                    <a:pt x="2159" y="926"/>
                  </a:cubicBezTo>
                  <a:lnTo>
                    <a:pt x="2159" y="926"/>
                  </a:lnTo>
                  <a:cubicBezTo>
                    <a:pt x="2133" y="974"/>
                    <a:pt x="2104" y="1022"/>
                    <a:pt x="2074" y="1070"/>
                  </a:cubicBezTo>
                  <a:lnTo>
                    <a:pt x="2074" y="1070"/>
                  </a:lnTo>
                  <a:cubicBezTo>
                    <a:pt x="2069" y="1077"/>
                    <a:pt x="2065" y="1083"/>
                    <a:pt x="2061" y="1090"/>
                  </a:cubicBezTo>
                  <a:lnTo>
                    <a:pt x="2061" y="1090"/>
                  </a:lnTo>
                  <a:cubicBezTo>
                    <a:pt x="2030" y="1136"/>
                    <a:pt x="1996" y="1182"/>
                    <a:pt x="1960" y="1228"/>
                  </a:cubicBezTo>
                  <a:lnTo>
                    <a:pt x="1960" y="1228"/>
                  </a:lnTo>
                  <a:cubicBezTo>
                    <a:pt x="1953" y="1236"/>
                    <a:pt x="1947" y="1244"/>
                    <a:pt x="1940" y="1253"/>
                  </a:cubicBezTo>
                  <a:lnTo>
                    <a:pt x="1940" y="1253"/>
                  </a:lnTo>
                  <a:cubicBezTo>
                    <a:pt x="1903" y="1297"/>
                    <a:pt x="1865" y="1340"/>
                    <a:pt x="1824" y="1383"/>
                  </a:cubicBezTo>
                  <a:lnTo>
                    <a:pt x="1824" y="1383"/>
                  </a:lnTo>
                  <a:cubicBezTo>
                    <a:pt x="1818" y="1389"/>
                    <a:pt x="1811" y="1396"/>
                    <a:pt x="1804" y="1403"/>
                  </a:cubicBezTo>
                  <a:lnTo>
                    <a:pt x="1804" y="1403"/>
                  </a:lnTo>
                  <a:cubicBezTo>
                    <a:pt x="1760" y="1446"/>
                    <a:pt x="1715" y="1489"/>
                    <a:pt x="1666" y="1531"/>
                  </a:cubicBezTo>
                  <a:lnTo>
                    <a:pt x="0" y="2944"/>
                  </a:lnTo>
                  <a:lnTo>
                    <a:pt x="26" y="3738"/>
                  </a:lnTo>
                  <a:lnTo>
                    <a:pt x="1693" y="2325"/>
                  </a:lnTo>
                  <a:lnTo>
                    <a:pt x="1693" y="2325"/>
                  </a:lnTo>
                  <a:cubicBezTo>
                    <a:pt x="1741" y="2284"/>
                    <a:pt x="1787" y="2241"/>
                    <a:pt x="1830" y="2197"/>
                  </a:cubicBezTo>
                  <a:lnTo>
                    <a:pt x="1830" y="2197"/>
                  </a:lnTo>
                  <a:cubicBezTo>
                    <a:pt x="1836" y="2190"/>
                    <a:pt x="1844" y="2184"/>
                    <a:pt x="1850" y="2177"/>
                  </a:cubicBezTo>
                </a:path>
              </a:pathLst>
            </a:custGeom>
            <a:solidFill>
              <a:schemeClr val="accent2">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6153" name="Freeform 9">
              <a:extLst>
                <a:ext uri="{FF2B5EF4-FFF2-40B4-BE49-F238E27FC236}">
                  <a16:creationId xmlns:a16="http://schemas.microsoft.com/office/drawing/2014/main" id="{62EEA2D9-B79D-FF4A-AEE0-E9C9EF9301D4}"/>
                </a:ext>
              </a:extLst>
            </p:cNvPr>
            <p:cNvSpPr>
              <a:spLocks noChangeArrowheads="1"/>
            </p:cNvSpPr>
            <p:nvPr/>
          </p:nvSpPr>
          <p:spPr bwMode="auto">
            <a:xfrm>
              <a:off x="8725158" y="5316114"/>
              <a:ext cx="1550173" cy="2461506"/>
            </a:xfrm>
            <a:custGeom>
              <a:avLst/>
              <a:gdLst>
                <a:gd name="T0" fmla="*/ 2230 w 2257"/>
                <a:gd name="T1" fmla="*/ 2792 h 3587"/>
                <a:gd name="T2" fmla="*/ 638 w 2257"/>
                <a:gd name="T3" fmla="*/ 1338 h 3587"/>
                <a:gd name="T4" fmla="*/ 638 w 2257"/>
                <a:gd name="T5" fmla="*/ 1338 h 3587"/>
                <a:gd name="T6" fmla="*/ 0 w 2257"/>
                <a:gd name="T7" fmla="*/ 0 h 3587"/>
                <a:gd name="T8" fmla="*/ 26 w 2257"/>
                <a:gd name="T9" fmla="*/ 795 h 3587"/>
                <a:gd name="T10" fmla="*/ 26 w 2257"/>
                <a:gd name="T11" fmla="*/ 795 h 3587"/>
                <a:gd name="T12" fmla="*/ 664 w 2257"/>
                <a:gd name="T13" fmla="*/ 2132 h 3587"/>
                <a:gd name="T14" fmla="*/ 2256 w 2257"/>
                <a:gd name="T15" fmla="*/ 3586 h 3587"/>
                <a:gd name="T16" fmla="*/ 2230 w 2257"/>
                <a:gd name="T17" fmla="*/ 2792 h 3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7" h="3587">
                  <a:moveTo>
                    <a:pt x="2230" y="2792"/>
                  </a:moveTo>
                  <a:lnTo>
                    <a:pt x="638" y="1338"/>
                  </a:lnTo>
                  <a:lnTo>
                    <a:pt x="638" y="1338"/>
                  </a:lnTo>
                  <a:cubicBezTo>
                    <a:pt x="227" y="963"/>
                    <a:pt x="16" y="484"/>
                    <a:pt x="0" y="0"/>
                  </a:cubicBezTo>
                  <a:lnTo>
                    <a:pt x="26" y="795"/>
                  </a:lnTo>
                  <a:lnTo>
                    <a:pt x="26" y="795"/>
                  </a:lnTo>
                  <a:cubicBezTo>
                    <a:pt x="41" y="1279"/>
                    <a:pt x="253" y="1757"/>
                    <a:pt x="664" y="2132"/>
                  </a:cubicBezTo>
                  <a:lnTo>
                    <a:pt x="2256" y="3586"/>
                  </a:lnTo>
                  <a:lnTo>
                    <a:pt x="2230" y="2792"/>
                  </a:lnTo>
                </a:path>
              </a:pathLst>
            </a:custGeom>
            <a:solidFill>
              <a:schemeClr val="accent2">
                <a:lumMod val="50000"/>
              </a:schemeClr>
            </a:solidFill>
            <a:ln>
              <a:noFill/>
            </a:ln>
            <a:effectLst/>
          </p:spPr>
          <p:txBody>
            <a:bodyPr wrap="none" anchor="ctr"/>
            <a:lstStyle/>
            <a:p>
              <a:endParaRPr lang="en-US" sz="3216" dirty="0">
                <a:latin typeface="Lato Light" panose="020F0502020204030203" pitchFamily="34" charset="0"/>
              </a:endParaRPr>
            </a:p>
          </p:txBody>
        </p:sp>
      </p:grpSp>
      <p:grpSp>
        <p:nvGrpSpPr>
          <p:cNvPr id="5" name="Group 4">
            <a:extLst>
              <a:ext uri="{FF2B5EF4-FFF2-40B4-BE49-F238E27FC236}">
                <a16:creationId xmlns:a16="http://schemas.microsoft.com/office/drawing/2014/main" id="{AF609F79-BC29-1C45-A6F6-0D9649872539}"/>
              </a:ext>
            </a:extLst>
          </p:cNvPr>
          <p:cNvGrpSpPr/>
          <p:nvPr/>
        </p:nvGrpSpPr>
        <p:grpSpPr>
          <a:xfrm>
            <a:off x="5150484" y="3765654"/>
            <a:ext cx="1950028" cy="2257305"/>
            <a:chOff x="10499380" y="6811788"/>
            <a:chExt cx="3496972" cy="4048011"/>
          </a:xfrm>
        </p:grpSpPr>
        <p:sp>
          <p:nvSpPr>
            <p:cNvPr id="6154" name="Freeform 10">
              <a:extLst>
                <a:ext uri="{FF2B5EF4-FFF2-40B4-BE49-F238E27FC236}">
                  <a16:creationId xmlns:a16="http://schemas.microsoft.com/office/drawing/2014/main" id="{3B909476-2C71-DF45-B3F8-1AECDBF91066}"/>
                </a:ext>
              </a:extLst>
            </p:cNvPr>
            <p:cNvSpPr>
              <a:spLocks noChangeArrowheads="1"/>
            </p:cNvSpPr>
            <p:nvPr/>
          </p:nvSpPr>
          <p:spPr bwMode="auto">
            <a:xfrm>
              <a:off x="10499380" y="7356771"/>
              <a:ext cx="3496972" cy="3503028"/>
            </a:xfrm>
            <a:custGeom>
              <a:avLst/>
              <a:gdLst>
                <a:gd name="T0" fmla="*/ 879 w 5092"/>
                <a:gd name="T1" fmla="*/ 4281 h 5104"/>
                <a:gd name="T2" fmla="*/ 879 w 5092"/>
                <a:gd name="T3" fmla="*/ 4281 h 5104"/>
                <a:gd name="T4" fmla="*/ 953 w 5092"/>
                <a:gd name="T5" fmla="*/ 1413 h 5104"/>
                <a:gd name="T6" fmla="*/ 2618 w 5092"/>
                <a:gd name="T7" fmla="*/ 0 h 5104"/>
                <a:gd name="T8" fmla="*/ 4211 w 5092"/>
                <a:gd name="T9" fmla="*/ 1454 h 5104"/>
                <a:gd name="T10" fmla="*/ 4211 w 5092"/>
                <a:gd name="T11" fmla="*/ 1454 h 5104"/>
                <a:gd name="T12" fmla="*/ 4137 w 5092"/>
                <a:gd name="T13" fmla="*/ 4322 h 5104"/>
                <a:gd name="T14" fmla="*/ 4137 w 5092"/>
                <a:gd name="T15" fmla="*/ 4322 h 5104"/>
                <a:gd name="T16" fmla="*/ 879 w 5092"/>
                <a:gd name="T17" fmla="*/ 4281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2" h="5104">
                  <a:moveTo>
                    <a:pt x="879" y="4281"/>
                  </a:moveTo>
                  <a:lnTo>
                    <a:pt x="879" y="4281"/>
                  </a:lnTo>
                  <a:cubicBezTo>
                    <a:pt x="0" y="3478"/>
                    <a:pt x="33" y="2194"/>
                    <a:pt x="953" y="1413"/>
                  </a:cubicBezTo>
                  <a:lnTo>
                    <a:pt x="2618" y="0"/>
                  </a:lnTo>
                  <a:lnTo>
                    <a:pt x="4211" y="1454"/>
                  </a:lnTo>
                  <a:lnTo>
                    <a:pt x="4211" y="1454"/>
                  </a:lnTo>
                  <a:cubicBezTo>
                    <a:pt x="5091" y="2258"/>
                    <a:pt x="5057" y="3542"/>
                    <a:pt x="4137" y="4322"/>
                  </a:cubicBezTo>
                  <a:lnTo>
                    <a:pt x="4137" y="4322"/>
                  </a:lnTo>
                  <a:cubicBezTo>
                    <a:pt x="3217" y="5103"/>
                    <a:pt x="1759" y="5085"/>
                    <a:pt x="879" y="4281"/>
                  </a:cubicBezTo>
                </a:path>
              </a:pathLst>
            </a:custGeom>
            <a:solidFill>
              <a:schemeClr val="accent3"/>
            </a:solidFill>
            <a:ln>
              <a:noFill/>
            </a:ln>
            <a:effectLst/>
          </p:spPr>
          <p:txBody>
            <a:bodyPr wrap="none" anchor="ctr"/>
            <a:lstStyle/>
            <a:p>
              <a:endParaRPr lang="en-US" sz="3216" dirty="0">
                <a:latin typeface="Lato Light" panose="020F0502020204030203" pitchFamily="34" charset="0"/>
              </a:endParaRPr>
            </a:p>
          </p:txBody>
        </p:sp>
        <p:sp>
          <p:nvSpPr>
            <p:cNvPr id="6155" name="Freeform 11">
              <a:extLst>
                <a:ext uri="{FF2B5EF4-FFF2-40B4-BE49-F238E27FC236}">
                  <a16:creationId xmlns:a16="http://schemas.microsoft.com/office/drawing/2014/main" id="{93089210-F46A-5447-8CD6-E6034E7F8717}"/>
                </a:ext>
              </a:extLst>
            </p:cNvPr>
            <p:cNvSpPr>
              <a:spLocks noChangeArrowheads="1"/>
            </p:cNvSpPr>
            <p:nvPr/>
          </p:nvSpPr>
          <p:spPr bwMode="auto">
            <a:xfrm>
              <a:off x="10647736" y="6811789"/>
              <a:ext cx="1650085" cy="2567473"/>
            </a:xfrm>
            <a:custGeom>
              <a:avLst/>
              <a:gdLst>
                <a:gd name="T0" fmla="*/ 555 w 2405"/>
                <a:gd name="T1" fmla="*/ 1561 h 3739"/>
                <a:gd name="T2" fmla="*/ 439 w 2405"/>
                <a:gd name="T3" fmla="*/ 1691 h 3739"/>
                <a:gd name="T4" fmla="*/ 419 w 2405"/>
                <a:gd name="T5" fmla="*/ 1716 h 3739"/>
                <a:gd name="T6" fmla="*/ 318 w 2405"/>
                <a:gd name="T7" fmla="*/ 1854 h 3739"/>
                <a:gd name="T8" fmla="*/ 305 w 2405"/>
                <a:gd name="T9" fmla="*/ 1874 h 3739"/>
                <a:gd name="T10" fmla="*/ 220 w 2405"/>
                <a:gd name="T11" fmla="*/ 2018 h 3739"/>
                <a:gd name="T12" fmla="*/ 216 w 2405"/>
                <a:gd name="T13" fmla="*/ 2024 h 3739"/>
                <a:gd name="T14" fmla="*/ 215 w 2405"/>
                <a:gd name="T15" fmla="*/ 2026 h 3739"/>
                <a:gd name="T16" fmla="*/ 160 w 2405"/>
                <a:gd name="T17" fmla="*/ 2142 h 3739"/>
                <a:gd name="T18" fmla="*/ 146 w 2405"/>
                <a:gd name="T19" fmla="*/ 2175 h 3739"/>
                <a:gd name="T20" fmla="*/ 112 w 2405"/>
                <a:gd name="T21" fmla="*/ 2262 h 3739"/>
                <a:gd name="T22" fmla="*/ 103 w 2405"/>
                <a:gd name="T23" fmla="*/ 2283 h 3739"/>
                <a:gd name="T24" fmla="*/ 97 w 2405"/>
                <a:gd name="T25" fmla="*/ 2304 h 3739"/>
                <a:gd name="T26" fmla="*/ 79 w 2405"/>
                <a:gd name="T27" fmla="*/ 2358 h 3739"/>
                <a:gd name="T28" fmla="*/ 65 w 2405"/>
                <a:gd name="T29" fmla="*/ 2407 h 3739"/>
                <a:gd name="T30" fmla="*/ 51 w 2405"/>
                <a:gd name="T31" fmla="*/ 2463 h 3739"/>
                <a:gd name="T32" fmla="*/ 43 w 2405"/>
                <a:gd name="T33" fmla="*/ 2494 h 3739"/>
                <a:gd name="T34" fmla="*/ 41 w 2405"/>
                <a:gd name="T35" fmla="*/ 2505 h 3739"/>
                <a:gd name="T36" fmla="*/ 13 w 2405"/>
                <a:gd name="T37" fmla="*/ 2671 h 3739"/>
                <a:gd name="T38" fmla="*/ 11 w 2405"/>
                <a:gd name="T39" fmla="*/ 2685 h 3739"/>
                <a:gd name="T40" fmla="*/ 11 w 2405"/>
                <a:gd name="T41" fmla="*/ 2700 h 3739"/>
                <a:gd name="T42" fmla="*/ 1 w 2405"/>
                <a:gd name="T43" fmla="*/ 2856 h 3739"/>
                <a:gd name="T44" fmla="*/ 1 w 2405"/>
                <a:gd name="T45" fmla="*/ 2864 h 3739"/>
                <a:gd name="T46" fmla="*/ 27 w 2405"/>
                <a:gd name="T47" fmla="*/ 3738 h 3739"/>
                <a:gd name="T48" fmla="*/ 27 w 2405"/>
                <a:gd name="T49" fmla="*/ 3650 h 3739"/>
                <a:gd name="T50" fmla="*/ 36 w 2405"/>
                <a:gd name="T51" fmla="*/ 3495 h 3739"/>
                <a:gd name="T52" fmla="*/ 40 w 2405"/>
                <a:gd name="T53" fmla="*/ 3466 h 3739"/>
                <a:gd name="T54" fmla="*/ 67 w 2405"/>
                <a:gd name="T55" fmla="*/ 3299 h 3739"/>
                <a:gd name="T56" fmla="*/ 77 w 2405"/>
                <a:gd name="T57" fmla="*/ 3257 h 3739"/>
                <a:gd name="T58" fmla="*/ 91 w 2405"/>
                <a:gd name="T59" fmla="*/ 3201 h 3739"/>
                <a:gd name="T60" fmla="*/ 105 w 2405"/>
                <a:gd name="T61" fmla="*/ 3153 h 3739"/>
                <a:gd name="T62" fmla="*/ 123 w 2405"/>
                <a:gd name="T63" fmla="*/ 3098 h 3739"/>
                <a:gd name="T64" fmla="*/ 137 w 2405"/>
                <a:gd name="T65" fmla="*/ 3056 h 3739"/>
                <a:gd name="T66" fmla="*/ 172 w 2405"/>
                <a:gd name="T67" fmla="*/ 2969 h 3739"/>
                <a:gd name="T68" fmla="*/ 186 w 2405"/>
                <a:gd name="T69" fmla="*/ 2936 h 3739"/>
                <a:gd name="T70" fmla="*/ 241 w 2405"/>
                <a:gd name="T71" fmla="*/ 2821 h 3739"/>
                <a:gd name="T72" fmla="*/ 246 w 2405"/>
                <a:gd name="T73" fmla="*/ 2812 h 3739"/>
                <a:gd name="T74" fmla="*/ 331 w 2405"/>
                <a:gd name="T75" fmla="*/ 2668 h 3739"/>
                <a:gd name="T76" fmla="*/ 344 w 2405"/>
                <a:gd name="T77" fmla="*/ 2648 h 3739"/>
                <a:gd name="T78" fmla="*/ 445 w 2405"/>
                <a:gd name="T79" fmla="*/ 2511 h 3739"/>
                <a:gd name="T80" fmla="*/ 465 w 2405"/>
                <a:gd name="T81" fmla="*/ 2486 h 3739"/>
                <a:gd name="T82" fmla="*/ 581 w 2405"/>
                <a:gd name="T83" fmla="*/ 2355 h 3739"/>
                <a:gd name="T84" fmla="*/ 601 w 2405"/>
                <a:gd name="T85" fmla="*/ 2335 h 3739"/>
                <a:gd name="T86" fmla="*/ 739 w 2405"/>
                <a:gd name="T87" fmla="*/ 2207 h 3739"/>
                <a:gd name="T88" fmla="*/ 2378 w 2405"/>
                <a:gd name="T89" fmla="*/ 0 h 3739"/>
                <a:gd name="T90" fmla="*/ 712 w 2405"/>
                <a:gd name="T91" fmla="*/ 1413 h 3739"/>
                <a:gd name="T92" fmla="*/ 575 w 2405"/>
                <a:gd name="T93" fmla="*/ 1541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5" h="3739">
                  <a:moveTo>
                    <a:pt x="555" y="1561"/>
                  </a:moveTo>
                  <a:lnTo>
                    <a:pt x="555" y="1561"/>
                  </a:lnTo>
                  <a:cubicBezTo>
                    <a:pt x="514" y="1604"/>
                    <a:pt x="476" y="1646"/>
                    <a:pt x="439" y="1691"/>
                  </a:cubicBezTo>
                  <a:lnTo>
                    <a:pt x="439" y="1691"/>
                  </a:lnTo>
                  <a:cubicBezTo>
                    <a:pt x="432" y="1699"/>
                    <a:pt x="426" y="1708"/>
                    <a:pt x="419" y="1716"/>
                  </a:cubicBezTo>
                  <a:lnTo>
                    <a:pt x="419" y="1716"/>
                  </a:lnTo>
                  <a:cubicBezTo>
                    <a:pt x="383" y="1761"/>
                    <a:pt x="349" y="1807"/>
                    <a:pt x="318" y="1854"/>
                  </a:cubicBezTo>
                  <a:lnTo>
                    <a:pt x="318" y="1854"/>
                  </a:lnTo>
                  <a:cubicBezTo>
                    <a:pt x="314" y="1860"/>
                    <a:pt x="310" y="1867"/>
                    <a:pt x="305" y="1874"/>
                  </a:cubicBezTo>
                  <a:lnTo>
                    <a:pt x="305" y="1874"/>
                  </a:lnTo>
                  <a:cubicBezTo>
                    <a:pt x="275" y="1921"/>
                    <a:pt x="246" y="1969"/>
                    <a:pt x="220" y="2018"/>
                  </a:cubicBezTo>
                  <a:lnTo>
                    <a:pt x="220" y="2018"/>
                  </a:lnTo>
                  <a:cubicBezTo>
                    <a:pt x="219" y="2020"/>
                    <a:pt x="217" y="2022"/>
                    <a:pt x="216" y="2024"/>
                  </a:cubicBezTo>
                  <a:lnTo>
                    <a:pt x="216" y="2024"/>
                  </a:lnTo>
                  <a:cubicBezTo>
                    <a:pt x="216" y="2025"/>
                    <a:pt x="216" y="2026"/>
                    <a:pt x="215" y="2026"/>
                  </a:cubicBezTo>
                  <a:lnTo>
                    <a:pt x="215" y="2026"/>
                  </a:lnTo>
                  <a:cubicBezTo>
                    <a:pt x="195" y="2064"/>
                    <a:pt x="177" y="2103"/>
                    <a:pt x="160" y="2142"/>
                  </a:cubicBezTo>
                  <a:lnTo>
                    <a:pt x="160" y="2142"/>
                  </a:lnTo>
                  <a:cubicBezTo>
                    <a:pt x="154" y="2153"/>
                    <a:pt x="150" y="2164"/>
                    <a:pt x="146" y="2175"/>
                  </a:cubicBezTo>
                  <a:lnTo>
                    <a:pt x="146" y="2175"/>
                  </a:lnTo>
                  <a:cubicBezTo>
                    <a:pt x="133" y="2204"/>
                    <a:pt x="122" y="2233"/>
                    <a:pt x="112" y="2262"/>
                  </a:cubicBezTo>
                  <a:lnTo>
                    <a:pt x="112" y="2262"/>
                  </a:lnTo>
                  <a:cubicBezTo>
                    <a:pt x="109" y="2269"/>
                    <a:pt x="106" y="2275"/>
                    <a:pt x="103" y="2283"/>
                  </a:cubicBezTo>
                  <a:lnTo>
                    <a:pt x="103" y="2283"/>
                  </a:lnTo>
                  <a:cubicBezTo>
                    <a:pt x="101" y="2290"/>
                    <a:pt x="99" y="2296"/>
                    <a:pt x="97" y="2304"/>
                  </a:cubicBezTo>
                  <a:lnTo>
                    <a:pt x="97" y="2304"/>
                  </a:lnTo>
                  <a:cubicBezTo>
                    <a:pt x="91" y="2322"/>
                    <a:pt x="85" y="2340"/>
                    <a:pt x="79" y="2358"/>
                  </a:cubicBezTo>
                  <a:lnTo>
                    <a:pt x="79" y="2358"/>
                  </a:lnTo>
                  <a:cubicBezTo>
                    <a:pt x="75" y="2375"/>
                    <a:pt x="69" y="2391"/>
                    <a:pt x="65" y="2407"/>
                  </a:cubicBezTo>
                  <a:lnTo>
                    <a:pt x="65" y="2407"/>
                  </a:lnTo>
                  <a:cubicBezTo>
                    <a:pt x="60" y="2425"/>
                    <a:pt x="55" y="2444"/>
                    <a:pt x="51" y="2463"/>
                  </a:cubicBezTo>
                  <a:lnTo>
                    <a:pt x="51" y="2463"/>
                  </a:lnTo>
                  <a:cubicBezTo>
                    <a:pt x="49" y="2473"/>
                    <a:pt x="45" y="2483"/>
                    <a:pt x="43" y="2494"/>
                  </a:cubicBezTo>
                  <a:lnTo>
                    <a:pt x="43" y="2494"/>
                  </a:lnTo>
                  <a:cubicBezTo>
                    <a:pt x="42" y="2497"/>
                    <a:pt x="42" y="2502"/>
                    <a:pt x="41" y="2505"/>
                  </a:cubicBezTo>
                  <a:lnTo>
                    <a:pt x="41" y="2505"/>
                  </a:lnTo>
                  <a:cubicBezTo>
                    <a:pt x="29" y="2560"/>
                    <a:pt x="21" y="2616"/>
                    <a:pt x="13" y="2671"/>
                  </a:cubicBezTo>
                  <a:lnTo>
                    <a:pt x="13" y="2671"/>
                  </a:lnTo>
                  <a:cubicBezTo>
                    <a:pt x="13" y="2676"/>
                    <a:pt x="12" y="2681"/>
                    <a:pt x="11" y="2685"/>
                  </a:cubicBezTo>
                  <a:lnTo>
                    <a:pt x="11" y="2685"/>
                  </a:lnTo>
                  <a:cubicBezTo>
                    <a:pt x="11" y="2690"/>
                    <a:pt x="11" y="2695"/>
                    <a:pt x="11" y="2700"/>
                  </a:cubicBezTo>
                  <a:lnTo>
                    <a:pt x="11" y="2700"/>
                  </a:lnTo>
                  <a:cubicBezTo>
                    <a:pt x="5" y="2752"/>
                    <a:pt x="2" y="2804"/>
                    <a:pt x="1" y="2856"/>
                  </a:cubicBezTo>
                  <a:lnTo>
                    <a:pt x="1" y="2856"/>
                  </a:lnTo>
                  <a:cubicBezTo>
                    <a:pt x="1" y="2859"/>
                    <a:pt x="1" y="2861"/>
                    <a:pt x="1" y="2864"/>
                  </a:cubicBezTo>
                  <a:lnTo>
                    <a:pt x="1" y="2864"/>
                  </a:lnTo>
                  <a:cubicBezTo>
                    <a:pt x="0" y="2890"/>
                    <a:pt x="1" y="2917"/>
                    <a:pt x="1" y="2943"/>
                  </a:cubicBezTo>
                  <a:lnTo>
                    <a:pt x="27" y="3738"/>
                  </a:lnTo>
                  <a:lnTo>
                    <a:pt x="27" y="3738"/>
                  </a:lnTo>
                  <a:cubicBezTo>
                    <a:pt x="26" y="3709"/>
                    <a:pt x="26" y="3679"/>
                    <a:pt x="27" y="3650"/>
                  </a:cubicBezTo>
                  <a:lnTo>
                    <a:pt x="27" y="3650"/>
                  </a:lnTo>
                  <a:cubicBezTo>
                    <a:pt x="28" y="3598"/>
                    <a:pt x="31" y="3546"/>
                    <a:pt x="36" y="3495"/>
                  </a:cubicBezTo>
                  <a:lnTo>
                    <a:pt x="36" y="3495"/>
                  </a:lnTo>
                  <a:cubicBezTo>
                    <a:pt x="38" y="3485"/>
                    <a:pt x="39" y="3475"/>
                    <a:pt x="40" y="3466"/>
                  </a:cubicBezTo>
                  <a:lnTo>
                    <a:pt x="40" y="3466"/>
                  </a:lnTo>
                  <a:cubicBezTo>
                    <a:pt x="46" y="3410"/>
                    <a:pt x="55" y="3354"/>
                    <a:pt x="67" y="3299"/>
                  </a:cubicBezTo>
                  <a:lnTo>
                    <a:pt x="67" y="3299"/>
                  </a:lnTo>
                  <a:cubicBezTo>
                    <a:pt x="71" y="3285"/>
                    <a:pt x="73" y="3271"/>
                    <a:pt x="77" y="3257"/>
                  </a:cubicBezTo>
                  <a:lnTo>
                    <a:pt x="77" y="3257"/>
                  </a:lnTo>
                  <a:cubicBezTo>
                    <a:pt x="82" y="3238"/>
                    <a:pt x="86" y="3220"/>
                    <a:pt x="91" y="3201"/>
                  </a:cubicBezTo>
                  <a:lnTo>
                    <a:pt x="91" y="3201"/>
                  </a:lnTo>
                  <a:cubicBezTo>
                    <a:pt x="96" y="3185"/>
                    <a:pt x="101" y="3169"/>
                    <a:pt x="105" y="3153"/>
                  </a:cubicBezTo>
                  <a:lnTo>
                    <a:pt x="105" y="3153"/>
                  </a:lnTo>
                  <a:cubicBezTo>
                    <a:pt x="111" y="3135"/>
                    <a:pt x="117" y="3116"/>
                    <a:pt x="123" y="3098"/>
                  </a:cubicBezTo>
                  <a:lnTo>
                    <a:pt x="123" y="3098"/>
                  </a:lnTo>
                  <a:cubicBezTo>
                    <a:pt x="127" y="3084"/>
                    <a:pt x="133" y="3070"/>
                    <a:pt x="137" y="3056"/>
                  </a:cubicBezTo>
                  <a:lnTo>
                    <a:pt x="137" y="3056"/>
                  </a:lnTo>
                  <a:cubicBezTo>
                    <a:pt x="148" y="3027"/>
                    <a:pt x="160" y="2998"/>
                    <a:pt x="172" y="2969"/>
                  </a:cubicBezTo>
                  <a:lnTo>
                    <a:pt x="172" y="2969"/>
                  </a:lnTo>
                  <a:cubicBezTo>
                    <a:pt x="176" y="2958"/>
                    <a:pt x="181" y="2947"/>
                    <a:pt x="186" y="2936"/>
                  </a:cubicBezTo>
                  <a:lnTo>
                    <a:pt x="186" y="2936"/>
                  </a:lnTo>
                  <a:cubicBezTo>
                    <a:pt x="203" y="2897"/>
                    <a:pt x="221" y="2859"/>
                    <a:pt x="241" y="2821"/>
                  </a:cubicBezTo>
                  <a:lnTo>
                    <a:pt x="241" y="2821"/>
                  </a:lnTo>
                  <a:cubicBezTo>
                    <a:pt x="243" y="2818"/>
                    <a:pt x="244" y="2815"/>
                    <a:pt x="246" y="2812"/>
                  </a:cubicBezTo>
                  <a:lnTo>
                    <a:pt x="246" y="2812"/>
                  </a:lnTo>
                  <a:cubicBezTo>
                    <a:pt x="272" y="2763"/>
                    <a:pt x="301" y="2715"/>
                    <a:pt x="331" y="2668"/>
                  </a:cubicBezTo>
                  <a:lnTo>
                    <a:pt x="331" y="2668"/>
                  </a:lnTo>
                  <a:cubicBezTo>
                    <a:pt x="336" y="2661"/>
                    <a:pt x="340" y="2655"/>
                    <a:pt x="344" y="2648"/>
                  </a:cubicBezTo>
                  <a:lnTo>
                    <a:pt x="344" y="2648"/>
                  </a:lnTo>
                  <a:cubicBezTo>
                    <a:pt x="375" y="2601"/>
                    <a:pt x="409" y="2556"/>
                    <a:pt x="445" y="2511"/>
                  </a:cubicBezTo>
                  <a:lnTo>
                    <a:pt x="445" y="2511"/>
                  </a:lnTo>
                  <a:cubicBezTo>
                    <a:pt x="452" y="2502"/>
                    <a:pt x="458" y="2494"/>
                    <a:pt x="465" y="2486"/>
                  </a:cubicBezTo>
                  <a:lnTo>
                    <a:pt x="465" y="2486"/>
                  </a:lnTo>
                  <a:cubicBezTo>
                    <a:pt x="501" y="2441"/>
                    <a:pt x="540" y="2397"/>
                    <a:pt x="581" y="2355"/>
                  </a:cubicBezTo>
                  <a:lnTo>
                    <a:pt x="581" y="2355"/>
                  </a:lnTo>
                  <a:cubicBezTo>
                    <a:pt x="587" y="2349"/>
                    <a:pt x="594" y="2342"/>
                    <a:pt x="601" y="2335"/>
                  </a:cubicBezTo>
                  <a:lnTo>
                    <a:pt x="601" y="2335"/>
                  </a:lnTo>
                  <a:cubicBezTo>
                    <a:pt x="645" y="2291"/>
                    <a:pt x="690" y="2248"/>
                    <a:pt x="739" y="2207"/>
                  </a:cubicBezTo>
                  <a:lnTo>
                    <a:pt x="2404" y="794"/>
                  </a:lnTo>
                  <a:lnTo>
                    <a:pt x="2378" y="0"/>
                  </a:lnTo>
                  <a:lnTo>
                    <a:pt x="712" y="1413"/>
                  </a:lnTo>
                  <a:lnTo>
                    <a:pt x="712" y="1413"/>
                  </a:lnTo>
                  <a:cubicBezTo>
                    <a:pt x="664" y="1454"/>
                    <a:pt x="619" y="1497"/>
                    <a:pt x="575" y="1541"/>
                  </a:cubicBezTo>
                  <a:lnTo>
                    <a:pt x="575" y="1541"/>
                  </a:lnTo>
                  <a:cubicBezTo>
                    <a:pt x="569" y="1548"/>
                    <a:pt x="561" y="1554"/>
                    <a:pt x="555" y="1561"/>
                  </a:cubicBezTo>
                </a:path>
              </a:pathLst>
            </a:custGeom>
            <a:solidFill>
              <a:schemeClr val="accent3">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6156" name="Freeform 12">
              <a:extLst>
                <a:ext uri="{FF2B5EF4-FFF2-40B4-BE49-F238E27FC236}">
                  <a16:creationId xmlns:a16="http://schemas.microsoft.com/office/drawing/2014/main" id="{374E496A-652B-9D4E-879F-7A1EDF9B63B8}"/>
                </a:ext>
              </a:extLst>
            </p:cNvPr>
            <p:cNvSpPr>
              <a:spLocks noChangeArrowheads="1"/>
            </p:cNvSpPr>
            <p:nvPr/>
          </p:nvSpPr>
          <p:spPr bwMode="auto">
            <a:xfrm>
              <a:off x="12279655" y="6811788"/>
              <a:ext cx="1550173" cy="2461506"/>
            </a:xfrm>
            <a:custGeom>
              <a:avLst/>
              <a:gdLst>
                <a:gd name="T0" fmla="*/ 26 w 2257"/>
                <a:gd name="T1" fmla="*/ 794 h 3587"/>
                <a:gd name="T2" fmla="*/ 1619 w 2257"/>
                <a:gd name="T3" fmla="*/ 2248 h 3587"/>
                <a:gd name="T4" fmla="*/ 1619 w 2257"/>
                <a:gd name="T5" fmla="*/ 2248 h 3587"/>
                <a:gd name="T6" fmla="*/ 2256 w 2257"/>
                <a:gd name="T7" fmla="*/ 3586 h 3587"/>
                <a:gd name="T8" fmla="*/ 2230 w 2257"/>
                <a:gd name="T9" fmla="*/ 2791 h 3587"/>
                <a:gd name="T10" fmla="*/ 2230 w 2257"/>
                <a:gd name="T11" fmla="*/ 2791 h 3587"/>
                <a:gd name="T12" fmla="*/ 1592 w 2257"/>
                <a:gd name="T13" fmla="*/ 1454 h 3587"/>
                <a:gd name="T14" fmla="*/ 0 w 2257"/>
                <a:gd name="T15" fmla="*/ 0 h 3587"/>
                <a:gd name="T16" fmla="*/ 26 w 2257"/>
                <a:gd name="T17" fmla="*/ 794 h 3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7" h="3587">
                  <a:moveTo>
                    <a:pt x="26" y="794"/>
                  </a:moveTo>
                  <a:lnTo>
                    <a:pt x="1619" y="2248"/>
                  </a:lnTo>
                  <a:lnTo>
                    <a:pt x="1619" y="2248"/>
                  </a:lnTo>
                  <a:cubicBezTo>
                    <a:pt x="2029" y="2622"/>
                    <a:pt x="2240" y="3102"/>
                    <a:pt x="2256" y="3586"/>
                  </a:cubicBezTo>
                  <a:lnTo>
                    <a:pt x="2230" y="2791"/>
                  </a:lnTo>
                  <a:lnTo>
                    <a:pt x="2230" y="2791"/>
                  </a:lnTo>
                  <a:cubicBezTo>
                    <a:pt x="2214" y="2308"/>
                    <a:pt x="2003" y="1828"/>
                    <a:pt x="1592" y="1454"/>
                  </a:cubicBezTo>
                  <a:lnTo>
                    <a:pt x="0" y="0"/>
                  </a:lnTo>
                  <a:lnTo>
                    <a:pt x="26" y="794"/>
                  </a:lnTo>
                </a:path>
              </a:pathLst>
            </a:custGeom>
            <a:solidFill>
              <a:schemeClr val="accent3">
                <a:lumMod val="75000"/>
              </a:schemeClr>
            </a:solidFill>
            <a:ln>
              <a:noFill/>
            </a:ln>
            <a:effectLst/>
          </p:spPr>
          <p:txBody>
            <a:bodyPr wrap="none" anchor="ctr"/>
            <a:lstStyle/>
            <a:p>
              <a:endParaRPr lang="en-US" sz="3216" dirty="0">
                <a:latin typeface="Lato Light" panose="020F0502020204030203" pitchFamily="34" charset="0"/>
              </a:endParaRPr>
            </a:p>
          </p:txBody>
        </p:sp>
      </p:grpSp>
      <p:grpSp>
        <p:nvGrpSpPr>
          <p:cNvPr id="6" name="Group 5">
            <a:extLst>
              <a:ext uri="{FF2B5EF4-FFF2-40B4-BE49-F238E27FC236}">
                <a16:creationId xmlns:a16="http://schemas.microsoft.com/office/drawing/2014/main" id="{316D3581-B9D7-A748-BB55-0F1B5BD0E1E0}"/>
              </a:ext>
            </a:extLst>
          </p:cNvPr>
          <p:cNvGrpSpPr/>
          <p:nvPr/>
        </p:nvGrpSpPr>
        <p:grpSpPr>
          <a:xfrm>
            <a:off x="6878190" y="2536146"/>
            <a:ext cx="1950028" cy="2258992"/>
            <a:chOff x="12546092" y="3729609"/>
            <a:chExt cx="3496972" cy="4051037"/>
          </a:xfrm>
        </p:grpSpPr>
        <p:sp>
          <p:nvSpPr>
            <p:cNvPr id="6157" name="Freeform 13">
              <a:extLst>
                <a:ext uri="{FF2B5EF4-FFF2-40B4-BE49-F238E27FC236}">
                  <a16:creationId xmlns:a16="http://schemas.microsoft.com/office/drawing/2014/main" id="{CB0EC382-C2A5-D847-81F3-AA1452A14C5A}"/>
                </a:ext>
              </a:extLst>
            </p:cNvPr>
            <p:cNvSpPr>
              <a:spLocks noChangeArrowheads="1"/>
            </p:cNvSpPr>
            <p:nvPr/>
          </p:nvSpPr>
          <p:spPr bwMode="auto">
            <a:xfrm>
              <a:off x="12546092" y="3729609"/>
              <a:ext cx="3496972" cy="3503028"/>
            </a:xfrm>
            <a:custGeom>
              <a:avLst/>
              <a:gdLst>
                <a:gd name="T0" fmla="*/ 4213 w 5093"/>
                <a:gd name="T1" fmla="*/ 821 h 5104"/>
                <a:gd name="T2" fmla="*/ 4213 w 5093"/>
                <a:gd name="T3" fmla="*/ 821 h 5104"/>
                <a:gd name="T4" fmla="*/ 4139 w 5093"/>
                <a:gd name="T5" fmla="*/ 3690 h 5104"/>
                <a:gd name="T6" fmla="*/ 2473 w 5093"/>
                <a:gd name="T7" fmla="*/ 5103 h 5104"/>
                <a:gd name="T8" fmla="*/ 880 w 5093"/>
                <a:gd name="T9" fmla="*/ 3649 h 5104"/>
                <a:gd name="T10" fmla="*/ 880 w 5093"/>
                <a:gd name="T11" fmla="*/ 3649 h 5104"/>
                <a:gd name="T12" fmla="*/ 954 w 5093"/>
                <a:gd name="T13" fmla="*/ 780 h 5104"/>
                <a:gd name="T14" fmla="*/ 954 w 5093"/>
                <a:gd name="T15" fmla="*/ 780 h 5104"/>
                <a:gd name="T16" fmla="*/ 4213 w 5093"/>
                <a:gd name="T17" fmla="*/ 821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3" h="5104">
                  <a:moveTo>
                    <a:pt x="4213" y="821"/>
                  </a:moveTo>
                  <a:lnTo>
                    <a:pt x="4213" y="821"/>
                  </a:lnTo>
                  <a:cubicBezTo>
                    <a:pt x="5092" y="1625"/>
                    <a:pt x="5059" y="2909"/>
                    <a:pt x="4139" y="3690"/>
                  </a:cubicBezTo>
                  <a:lnTo>
                    <a:pt x="2473" y="5103"/>
                  </a:lnTo>
                  <a:lnTo>
                    <a:pt x="880" y="3649"/>
                  </a:lnTo>
                  <a:lnTo>
                    <a:pt x="880" y="3649"/>
                  </a:lnTo>
                  <a:cubicBezTo>
                    <a:pt x="0" y="2845"/>
                    <a:pt x="33" y="1561"/>
                    <a:pt x="954" y="780"/>
                  </a:cubicBezTo>
                  <a:lnTo>
                    <a:pt x="954" y="780"/>
                  </a:lnTo>
                  <a:cubicBezTo>
                    <a:pt x="1874" y="0"/>
                    <a:pt x="3332" y="18"/>
                    <a:pt x="4213" y="821"/>
                  </a:cubicBezTo>
                </a:path>
              </a:pathLst>
            </a:custGeom>
            <a:solidFill>
              <a:schemeClr val="accent4"/>
            </a:solidFill>
            <a:ln>
              <a:noFill/>
            </a:ln>
            <a:effectLst/>
          </p:spPr>
          <p:txBody>
            <a:bodyPr wrap="none" anchor="ctr"/>
            <a:lstStyle/>
            <a:p>
              <a:endParaRPr lang="en-US" sz="3216" dirty="0">
                <a:latin typeface="Lato Light" panose="020F0502020204030203" pitchFamily="34" charset="0"/>
              </a:endParaRPr>
            </a:p>
          </p:txBody>
        </p:sp>
        <p:sp>
          <p:nvSpPr>
            <p:cNvPr id="6158" name="Freeform 14">
              <a:extLst>
                <a:ext uri="{FF2B5EF4-FFF2-40B4-BE49-F238E27FC236}">
                  <a16:creationId xmlns:a16="http://schemas.microsoft.com/office/drawing/2014/main" id="{50FC7953-3581-EF4E-811E-AB1D42E76BDA}"/>
                </a:ext>
              </a:extLst>
            </p:cNvPr>
            <p:cNvSpPr>
              <a:spLocks noChangeArrowheads="1"/>
            </p:cNvSpPr>
            <p:nvPr/>
          </p:nvSpPr>
          <p:spPr bwMode="auto">
            <a:xfrm>
              <a:off x="14241594" y="5213173"/>
              <a:ext cx="1653114" cy="2567473"/>
            </a:xfrm>
            <a:custGeom>
              <a:avLst/>
              <a:gdLst>
                <a:gd name="T0" fmla="*/ 1850 w 2406"/>
                <a:gd name="T1" fmla="*/ 2177 h 3739"/>
                <a:gd name="T2" fmla="*/ 1965 w 2406"/>
                <a:gd name="T3" fmla="*/ 2047 h 3739"/>
                <a:gd name="T4" fmla="*/ 1986 w 2406"/>
                <a:gd name="T5" fmla="*/ 2022 h 3739"/>
                <a:gd name="T6" fmla="*/ 2086 w 2406"/>
                <a:gd name="T7" fmla="*/ 1884 h 3739"/>
                <a:gd name="T8" fmla="*/ 2099 w 2406"/>
                <a:gd name="T9" fmla="*/ 1864 h 3739"/>
                <a:gd name="T10" fmla="*/ 2184 w 2406"/>
                <a:gd name="T11" fmla="*/ 1720 h 3739"/>
                <a:gd name="T12" fmla="*/ 2188 w 2406"/>
                <a:gd name="T13" fmla="*/ 1714 h 3739"/>
                <a:gd name="T14" fmla="*/ 2189 w 2406"/>
                <a:gd name="T15" fmla="*/ 1711 h 3739"/>
                <a:gd name="T16" fmla="*/ 2245 w 2406"/>
                <a:gd name="T17" fmla="*/ 1596 h 3739"/>
                <a:gd name="T18" fmla="*/ 2259 w 2406"/>
                <a:gd name="T19" fmla="*/ 1563 h 3739"/>
                <a:gd name="T20" fmla="*/ 2293 w 2406"/>
                <a:gd name="T21" fmla="*/ 1476 h 3739"/>
                <a:gd name="T22" fmla="*/ 2301 w 2406"/>
                <a:gd name="T23" fmla="*/ 1455 h 3739"/>
                <a:gd name="T24" fmla="*/ 2308 w 2406"/>
                <a:gd name="T25" fmla="*/ 1435 h 3739"/>
                <a:gd name="T26" fmla="*/ 2325 w 2406"/>
                <a:gd name="T27" fmla="*/ 1380 h 3739"/>
                <a:gd name="T28" fmla="*/ 2339 w 2406"/>
                <a:gd name="T29" fmla="*/ 1331 h 3739"/>
                <a:gd name="T30" fmla="*/ 2354 w 2406"/>
                <a:gd name="T31" fmla="*/ 1276 h 3739"/>
                <a:gd name="T32" fmla="*/ 2361 w 2406"/>
                <a:gd name="T33" fmla="*/ 1244 h 3739"/>
                <a:gd name="T34" fmla="*/ 2363 w 2406"/>
                <a:gd name="T35" fmla="*/ 1233 h 3739"/>
                <a:gd name="T36" fmla="*/ 2390 w 2406"/>
                <a:gd name="T37" fmla="*/ 1067 h 3739"/>
                <a:gd name="T38" fmla="*/ 2393 w 2406"/>
                <a:gd name="T39" fmla="*/ 1053 h 3739"/>
                <a:gd name="T40" fmla="*/ 2394 w 2406"/>
                <a:gd name="T41" fmla="*/ 1038 h 3739"/>
                <a:gd name="T42" fmla="*/ 2403 w 2406"/>
                <a:gd name="T43" fmla="*/ 882 h 3739"/>
                <a:gd name="T44" fmla="*/ 2404 w 2406"/>
                <a:gd name="T45" fmla="*/ 874 h 3739"/>
                <a:gd name="T46" fmla="*/ 2377 w 2406"/>
                <a:gd name="T47" fmla="*/ 0 h 3739"/>
                <a:gd name="T48" fmla="*/ 2378 w 2406"/>
                <a:gd name="T49" fmla="*/ 87 h 3739"/>
                <a:gd name="T50" fmla="*/ 2368 w 2406"/>
                <a:gd name="T51" fmla="*/ 244 h 3739"/>
                <a:gd name="T52" fmla="*/ 2365 w 2406"/>
                <a:gd name="T53" fmla="*/ 272 h 3739"/>
                <a:gd name="T54" fmla="*/ 2337 w 2406"/>
                <a:gd name="T55" fmla="*/ 439 h 3739"/>
                <a:gd name="T56" fmla="*/ 2328 w 2406"/>
                <a:gd name="T57" fmla="*/ 481 h 3739"/>
                <a:gd name="T58" fmla="*/ 2313 w 2406"/>
                <a:gd name="T59" fmla="*/ 537 h 3739"/>
                <a:gd name="T60" fmla="*/ 2299 w 2406"/>
                <a:gd name="T61" fmla="*/ 585 h 3739"/>
                <a:gd name="T62" fmla="*/ 2282 w 2406"/>
                <a:gd name="T63" fmla="*/ 640 h 3739"/>
                <a:gd name="T64" fmla="*/ 2267 w 2406"/>
                <a:gd name="T65" fmla="*/ 682 h 3739"/>
                <a:gd name="T66" fmla="*/ 2233 w 2406"/>
                <a:gd name="T67" fmla="*/ 769 h 3739"/>
                <a:gd name="T68" fmla="*/ 2219 w 2406"/>
                <a:gd name="T69" fmla="*/ 802 h 3739"/>
                <a:gd name="T70" fmla="*/ 2163 w 2406"/>
                <a:gd name="T71" fmla="*/ 917 h 3739"/>
                <a:gd name="T72" fmla="*/ 2158 w 2406"/>
                <a:gd name="T73" fmla="*/ 926 h 3739"/>
                <a:gd name="T74" fmla="*/ 2073 w 2406"/>
                <a:gd name="T75" fmla="*/ 1070 h 3739"/>
                <a:gd name="T76" fmla="*/ 2060 w 2406"/>
                <a:gd name="T77" fmla="*/ 1090 h 3739"/>
                <a:gd name="T78" fmla="*/ 1959 w 2406"/>
                <a:gd name="T79" fmla="*/ 1228 h 3739"/>
                <a:gd name="T80" fmla="*/ 1940 w 2406"/>
                <a:gd name="T81" fmla="*/ 1253 h 3739"/>
                <a:gd name="T82" fmla="*/ 1824 w 2406"/>
                <a:gd name="T83" fmla="*/ 1383 h 3739"/>
                <a:gd name="T84" fmla="*/ 1803 w 2406"/>
                <a:gd name="T85" fmla="*/ 1403 h 3739"/>
                <a:gd name="T86" fmla="*/ 1666 w 2406"/>
                <a:gd name="T87" fmla="*/ 1531 h 3739"/>
                <a:gd name="T88" fmla="*/ 25 w 2406"/>
                <a:gd name="T89" fmla="*/ 3738 h 3739"/>
                <a:gd name="T90" fmla="*/ 1691 w 2406"/>
                <a:gd name="T91" fmla="*/ 2325 h 3739"/>
                <a:gd name="T92" fmla="*/ 1830 w 2406"/>
                <a:gd name="T93" fmla="*/ 2197 h 3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6" h="3739">
                  <a:moveTo>
                    <a:pt x="1850" y="2177"/>
                  </a:moveTo>
                  <a:lnTo>
                    <a:pt x="1850" y="2177"/>
                  </a:lnTo>
                  <a:cubicBezTo>
                    <a:pt x="1891" y="2135"/>
                    <a:pt x="1929" y="2091"/>
                    <a:pt x="1965" y="2047"/>
                  </a:cubicBezTo>
                  <a:lnTo>
                    <a:pt x="1965" y="2047"/>
                  </a:lnTo>
                  <a:cubicBezTo>
                    <a:pt x="1972" y="2039"/>
                    <a:pt x="1979" y="2030"/>
                    <a:pt x="1986" y="2022"/>
                  </a:cubicBezTo>
                  <a:lnTo>
                    <a:pt x="1986" y="2022"/>
                  </a:lnTo>
                  <a:cubicBezTo>
                    <a:pt x="2021" y="1977"/>
                    <a:pt x="2055" y="1931"/>
                    <a:pt x="2086" y="1884"/>
                  </a:cubicBezTo>
                  <a:lnTo>
                    <a:pt x="2086" y="1884"/>
                  </a:lnTo>
                  <a:cubicBezTo>
                    <a:pt x="2090" y="1878"/>
                    <a:pt x="2094" y="1871"/>
                    <a:pt x="2099" y="1864"/>
                  </a:cubicBezTo>
                  <a:lnTo>
                    <a:pt x="2099" y="1864"/>
                  </a:lnTo>
                  <a:cubicBezTo>
                    <a:pt x="2130" y="1817"/>
                    <a:pt x="2158" y="1769"/>
                    <a:pt x="2184" y="1720"/>
                  </a:cubicBezTo>
                  <a:lnTo>
                    <a:pt x="2184" y="1720"/>
                  </a:lnTo>
                  <a:cubicBezTo>
                    <a:pt x="2186" y="1718"/>
                    <a:pt x="2187" y="1716"/>
                    <a:pt x="2188" y="1714"/>
                  </a:cubicBezTo>
                  <a:lnTo>
                    <a:pt x="2188" y="1714"/>
                  </a:lnTo>
                  <a:cubicBezTo>
                    <a:pt x="2188" y="1713"/>
                    <a:pt x="2189" y="1713"/>
                    <a:pt x="2189" y="1711"/>
                  </a:cubicBezTo>
                  <a:lnTo>
                    <a:pt x="2189" y="1711"/>
                  </a:lnTo>
                  <a:cubicBezTo>
                    <a:pt x="2209" y="1674"/>
                    <a:pt x="2227" y="1635"/>
                    <a:pt x="2245" y="1596"/>
                  </a:cubicBezTo>
                  <a:lnTo>
                    <a:pt x="2245" y="1596"/>
                  </a:lnTo>
                  <a:cubicBezTo>
                    <a:pt x="2249" y="1585"/>
                    <a:pt x="2254" y="1574"/>
                    <a:pt x="2259" y="1563"/>
                  </a:cubicBezTo>
                  <a:lnTo>
                    <a:pt x="2259" y="1563"/>
                  </a:lnTo>
                  <a:cubicBezTo>
                    <a:pt x="2271" y="1534"/>
                    <a:pt x="2282" y="1505"/>
                    <a:pt x="2293" y="1476"/>
                  </a:cubicBezTo>
                  <a:lnTo>
                    <a:pt x="2293" y="1476"/>
                  </a:lnTo>
                  <a:cubicBezTo>
                    <a:pt x="2295" y="1469"/>
                    <a:pt x="2299" y="1463"/>
                    <a:pt x="2301" y="1455"/>
                  </a:cubicBezTo>
                  <a:lnTo>
                    <a:pt x="2301" y="1455"/>
                  </a:lnTo>
                  <a:cubicBezTo>
                    <a:pt x="2304" y="1448"/>
                    <a:pt x="2305" y="1442"/>
                    <a:pt x="2308" y="1435"/>
                  </a:cubicBezTo>
                  <a:lnTo>
                    <a:pt x="2308" y="1435"/>
                  </a:lnTo>
                  <a:cubicBezTo>
                    <a:pt x="2314" y="1416"/>
                    <a:pt x="2319" y="1398"/>
                    <a:pt x="2325" y="1380"/>
                  </a:cubicBezTo>
                  <a:lnTo>
                    <a:pt x="2325" y="1380"/>
                  </a:lnTo>
                  <a:cubicBezTo>
                    <a:pt x="2330" y="1363"/>
                    <a:pt x="2335" y="1347"/>
                    <a:pt x="2339" y="1331"/>
                  </a:cubicBezTo>
                  <a:lnTo>
                    <a:pt x="2339" y="1331"/>
                  </a:lnTo>
                  <a:cubicBezTo>
                    <a:pt x="2344" y="1313"/>
                    <a:pt x="2349" y="1294"/>
                    <a:pt x="2354" y="1276"/>
                  </a:cubicBezTo>
                  <a:lnTo>
                    <a:pt x="2354" y="1276"/>
                  </a:lnTo>
                  <a:cubicBezTo>
                    <a:pt x="2356" y="1265"/>
                    <a:pt x="2359" y="1254"/>
                    <a:pt x="2361" y="1244"/>
                  </a:cubicBezTo>
                  <a:lnTo>
                    <a:pt x="2361" y="1244"/>
                  </a:lnTo>
                  <a:cubicBezTo>
                    <a:pt x="2362" y="1240"/>
                    <a:pt x="2362" y="1237"/>
                    <a:pt x="2363" y="1233"/>
                  </a:cubicBezTo>
                  <a:lnTo>
                    <a:pt x="2363" y="1233"/>
                  </a:lnTo>
                  <a:cubicBezTo>
                    <a:pt x="2375" y="1178"/>
                    <a:pt x="2384" y="1122"/>
                    <a:pt x="2390" y="1067"/>
                  </a:cubicBezTo>
                  <a:lnTo>
                    <a:pt x="2390" y="1067"/>
                  </a:lnTo>
                  <a:cubicBezTo>
                    <a:pt x="2391" y="1062"/>
                    <a:pt x="2392" y="1057"/>
                    <a:pt x="2393" y="1053"/>
                  </a:cubicBezTo>
                  <a:lnTo>
                    <a:pt x="2393" y="1053"/>
                  </a:lnTo>
                  <a:cubicBezTo>
                    <a:pt x="2393" y="1048"/>
                    <a:pt x="2393" y="1043"/>
                    <a:pt x="2394" y="1038"/>
                  </a:cubicBezTo>
                  <a:lnTo>
                    <a:pt x="2394" y="1038"/>
                  </a:lnTo>
                  <a:cubicBezTo>
                    <a:pt x="2399" y="986"/>
                    <a:pt x="2403" y="934"/>
                    <a:pt x="2403" y="882"/>
                  </a:cubicBezTo>
                  <a:lnTo>
                    <a:pt x="2403" y="882"/>
                  </a:lnTo>
                  <a:cubicBezTo>
                    <a:pt x="2403" y="880"/>
                    <a:pt x="2404" y="877"/>
                    <a:pt x="2404" y="874"/>
                  </a:cubicBezTo>
                  <a:lnTo>
                    <a:pt x="2404" y="874"/>
                  </a:lnTo>
                  <a:cubicBezTo>
                    <a:pt x="2405" y="847"/>
                    <a:pt x="2404" y="821"/>
                    <a:pt x="2403" y="795"/>
                  </a:cubicBezTo>
                  <a:lnTo>
                    <a:pt x="2377" y="0"/>
                  </a:lnTo>
                  <a:lnTo>
                    <a:pt x="2377" y="0"/>
                  </a:lnTo>
                  <a:cubicBezTo>
                    <a:pt x="2378" y="29"/>
                    <a:pt x="2378" y="59"/>
                    <a:pt x="2378" y="87"/>
                  </a:cubicBezTo>
                  <a:lnTo>
                    <a:pt x="2378" y="87"/>
                  </a:lnTo>
                  <a:cubicBezTo>
                    <a:pt x="2376" y="140"/>
                    <a:pt x="2373" y="191"/>
                    <a:pt x="2368" y="244"/>
                  </a:cubicBezTo>
                  <a:lnTo>
                    <a:pt x="2368" y="244"/>
                  </a:lnTo>
                  <a:cubicBezTo>
                    <a:pt x="2367" y="253"/>
                    <a:pt x="2366" y="262"/>
                    <a:pt x="2365" y="272"/>
                  </a:cubicBezTo>
                  <a:lnTo>
                    <a:pt x="2365" y="272"/>
                  </a:lnTo>
                  <a:cubicBezTo>
                    <a:pt x="2358" y="328"/>
                    <a:pt x="2349" y="383"/>
                    <a:pt x="2337" y="439"/>
                  </a:cubicBezTo>
                  <a:lnTo>
                    <a:pt x="2337" y="439"/>
                  </a:lnTo>
                  <a:cubicBezTo>
                    <a:pt x="2334" y="453"/>
                    <a:pt x="2330" y="467"/>
                    <a:pt x="2328" y="481"/>
                  </a:cubicBezTo>
                  <a:lnTo>
                    <a:pt x="2328" y="481"/>
                  </a:lnTo>
                  <a:cubicBezTo>
                    <a:pt x="2323" y="499"/>
                    <a:pt x="2318" y="518"/>
                    <a:pt x="2313" y="537"/>
                  </a:cubicBezTo>
                  <a:lnTo>
                    <a:pt x="2313" y="537"/>
                  </a:lnTo>
                  <a:cubicBezTo>
                    <a:pt x="2309" y="553"/>
                    <a:pt x="2304" y="569"/>
                    <a:pt x="2299" y="585"/>
                  </a:cubicBezTo>
                  <a:lnTo>
                    <a:pt x="2299" y="585"/>
                  </a:lnTo>
                  <a:cubicBezTo>
                    <a:pt x="2294" y="603"/>
                    <a:pt x="2288" y="622"/>
                    <a:pt x="2282" y="640"/>
                  </a:cubicBezTo>
                  <a:lnTo>
                    <a:pt x="2282" y="640"/>
                  </a:lnTo>
                  <a:cubicBezTo>
                    <a:pt x="2277" y="654"/>
                    <a:pt x="2272" y="668"/>
                    <a:pt x="2267" y="682"/>
                  </a:cubicBezTo>
                  <a:lnTo>
                    <a:pt x="2267" y="682"/>
                  </a:lnTo>
                  <a:cubicBezTo>
                    <a:pt x="2257" y="711"/>
                    <a:pt x="2245" y="740"/>
                    <a:pt x="2233" y="769"/>
                  </a:cubicBezTo>
                  <a:lnTo>
                    <a:pt x="2233" y="769"/>
                  </a:lnTo>
                  <a:cubicBezTo>
                    <a:pt x="2228" y="780"/>
                    <a:pt x="2224" y="791"/>
                    <a:pt x="2219" y="802"/>
                  </a:cubicBezTo>
                  <a:lnTo>
                    <a:pt x="2219" y="802"/>
                  </a:lnTo>
                  <a:cubicBezTo>
                    <a:pt x="2201" y="840"/>
                    <a:pt x="2183" y="879"/>
                    <a:pt x="2163" y="917"/>
                  </a:cubicBezTo>
                  <a:lnTo>
                    <a:pt x="2163" y="917"/>
                  </a:lnTo>
                  <a:cubicBezTo>
                    <a:pt x="2161" y="920"/>
                    <a:pt x="2160" y="923"/>
                    <a:pt x="2158" y="926"/>
                  </a:cubicBezTo>
                  <a:lnTo>
                    <a:pt x="2158" y="926"/>
                  </a:lnTo>
                  <a:cubicBezTo>
                    <a:pt x="2133" y="974"/>
                    <a:pt x="2103" y="1022"/>
                    <a:pt x="2073" y="1070"/>
                  </a:cubicBezTo>
                  <a:lnTo>
                    <a:pt x="2073" y="1070"/>
                  </a:lnTo>
                  <a:cubicBezTo>
                    <a:pt x="2069" y="1077"/>
                    <a:pt x="2065" y="1083"/>
                    <a:pt x="2060" y="1090"/>
                  </a:cubicBezTo>
                  <a:lnTo>
                    <a:pt x="2060" y="1090"/>
                  </a:lnTo>
                  <a:cubicBezTo>
                    <a:pt x="2029" y="1136"/>
                    <a:pt x="1995" y="1182"/>
                    <a:pt x="1959" y="1228"/>
                  </a:cubicBezTo>
                  <a:lnTo>
                    <a:pt x="1959" y="1228"/>
                  </a:lnTo>
                  <a:cubicBezTo>
                    <a:pt x="1953" y="1236"/>
                    <a:pt x="1946" y="1244"/>
                    <a:pt x="1940" y="1253"/>
                  </a:cubicBezTo>
                  <a:lnTo>
                    <a:pt x="1940" y="1253"/>
                  </a:lnTo>
                  <a:cubicBezTo>
                    <a:pt x="1903" y="1297"/>
                    <a:pt x="1864" y="1340"/>
                    <a:pt x="1824" y="1383"/>
                  </a:cubicBezTo>
                  <a:lnTo>
                    <a:pt x="1824" y="1383"/>
                  </a:lnTo>
                  <a:cubicBezTo>
                    <a:pt x="1817" y="1389"/>
                    <a:pt x="1810" y="1396"/>
                    <a:pt x="1803" y="1403"/>
                  </a:cubicBezTo>
                  <a:lnTo>
                    <a:pt x="1803" y="1403"/>
                  </a:lnTo>
                  <a:cubicBezTo>
                    <a:pt x="1760" y="1446"/>
                    <a:pt x="1714" y="1489"/>
                    <a:pt x="1666" y="1531"/>
                  </a:cubicBezTo>
                  <a:lnTo>
                    <a:pt x="0" y="2944"/>
                  </a:lnTo>
                  <a:lnTo>
                    <a:pt x="25" y="3738"/>
                  </a:lnTo>
                  <a:lnTo>
                    <a:pt x="1691" y="2325"/>
                  </a:lnTo>
                  <a:lnTo>
                    <a:pt x="1691" y="2325"/>
                  </a:lnTo>
                  <a:cubicBezTo>
                    <a:pt x="1740" y="2284"/>
                    <a:pt x="1786" y="2241"/>
                    <a:pt x="1830" y="2197"/>
                  </a:cubicBezTo>
                  <a:lnTo>
                    <a:pt x="1830" y="2197"/>
                  </a:lnTo>
                  <a:cubicBezTo>
                    <a:pt x="1836" y="2190"/>
                    <a:pt x="1843" y="2184"/>
                    <a:pt x="1850" y="2177"/>
                  </a:cubicBezTo>
                </a:path>
              </a:pathLst>
            </a:custGeom>
            <a:solidFill>
              <a:schemeClr val="accent4">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6159" name="Freeform 15">
              <a:extLst>
                <a:ext uri="{FF2B5EF4-FFF2-40B4-BE49-F238E27FC236}">
                  <a16:creationId xmlns:a16="http://schemas.microsoft.com/office/drawing/2014/main" id="{520525A5-35BA-3E4E-9B4B-67DE7338BCE7}"/>
                </a:ext>
              </a:extLst>
            </p:cNvPr>
            <p:cNvSpPr>
              <a:spLocks noChangeArrowheads="1"/>
            </p:cNvSpPr>
            <p:nvPr/>
          </p:nvSpPr>
          <p:spPr bwMode="auto">
            <a:xfrm>
              <a:off x="12709586" y="5316114"/>
              <a:ext cx="1550173" cy="2461506"/>
            </a:xfrm>
            <a:custGeom>
              <a:avLst/>
              <a:gdLst>
                <a:gd name="T0" fmla="*/ 2231 w 2257"/>
                <a:gd name="T1" fmla="*/ 2792 h 3587"/>
                <a:gd name="T2" fmla="*/ 638 w 2257"/>
                <a:gd name="T3" fmla="*/ 1338 h 3587"/>
                <a:gd name="T4" fmla="*/ 638 w 2257"/>
                <a:gd name="T5" fmla="*/ 1338 h 3587"/>
                <a:gd name="T6" fmla="*/ 0 w 2257"/>
                <a:gd name="T7" fmla="*/ 0 h 3587"/>
                <a:gd name="T8" fmla="*/ 26 w 2257"/>
                <a:gd name="T9" fmla="*/ 795 h 3587"/>
                <a:gd name="T10" fmla="*/ 26 w 2257"/>
                <a:gd name="T11" fmla="*/ 795 h 3587"/>
                <a:gd name="T12" fmla="*/ 663 w 2257"/>
                <a:gd name="T13" fmla="*/ 2132 h 3587"/>
                <a:gd name="T14" fmla="*/ 2256 w 2257"/>
                <a:gd name="T15" fmla="*/ 3586 h 3587"/>
                <a:gd name="T16" fmla="*/ 2231 w 2257"/>
                <a:gd name="T17" fmla="*/ 2792 h 3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7" h="3587">
                  <a:moveTo>
                    <a:pt x="2231" y="2792"/>
                  </a:moveTo>
                  <a:lnTo>
                    <a:pt x="638" y="1338"/>
                  </a:lnTo>
                  <a:lnTo>
                    <a:pt x="638" y="1338"/>
                  </a:lnTo>
                  <a:cubicBezTo>
                    <a:pt x="228" y="963"/>
                    <a:pt x="16" y="484"/>
                    <a:pt x="0" y="0"/>
                  </a:cubicBezTo>
                  <a:lnTo>
                    <a:pt x="26" y="795"/>
                  </a:lnTo>
                  <a:lnTo>
                    <a:pt x="26" y="795"/>
                  </a:lnTo>
                  <a:cubicBezTo>
                    <a:pt x="42" y="1279"/>
                    <a:pt x="254" y="1757"/>
                    <a:pt x="663" y="2132"/>
                  </a:cubicBezTo>
                  <a:lnTo>
                    <a:pt x="2256" y="3586"/>
                  </a:lnTo>
                  <a:lnTo>
                    <a:pt x="2231" y="2792"/>
                  </a:lnTo>
                </a:path>
              </a:pathLst>
            </a:custGeom>
            <a:solidFill>
              <a:schemeClr val="accent4">
                <a:lumMod val="50000"/>
              </a:schemeClr>
            </a:solidFill>
            <a:ln>
              <a:noFill/>
            </a:ln>
            <a:effectLst/>
          </p:spPr>
          <p:txBody>
            <a:bodyPr wrap="none" anchor="ctr"/>
            <a:lstStyle/>
            <a:p>
              <a:endParaRPr lang="en-US" sz="3216" dirty="0">
                <a:latin typeface="Lato Light" panose="020F0502020204030203" pitchFamily="34" charset="0"/>
              </a:endParaRPr>
            </a:p>
          </p:txBody>
        </p:sp>
      </p:grpSp>
      <p:sp>
        <p:nvSpPr>
          <p:cNvPr id="17" name="TextBox 16">
            <a:extLst>
              <a:ext uri="{FF2B5EF4-FFF2-40B4-BE49-F238E27FC236}">
                <a16:creationId xmlns:a16="http://schemas.microsoft.com/office/drawing/2014/main" id="{AE64623A-FBAD-8241-B60F-E186D02B2D49}"/>
              </a:ext>
            </a:extLst>
          </p:cNvPr>
          <p:cNvSpPr txBox="1"/>
          <p:nvPr/>
        </p:nvSpPr>
        <p:spPr>
          <a:xfrm>
            <a:off x="5097488" y="81245"/>
            <a:ext cx="1877437"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CHANNELS</a:t>
            </a:r>
          </a:p>
        </p:txBody>
      </p:sp>
      <p:sp>
        <p:nvSpPr>
          <p:cNvPr id="18" name="TextBox 17">
            <a:extLst>
              <a:ext uri="{FF2B5EF4-FFF2-40B4-BE49-F238E27FC236}">
                <a16:creationId xmlns:a16="http://schemas.microsoft.com/office/drawing/2014/main" id="{F2EBCFE8-A024-AB41-83A1-EBB9A4F97580}"/>
              </a:ext>
            </a:extLst>
          </p:cNvPr>
          <p:cNvSpPr txBox="1"/>
          <p:nvPr/>
        </p:nvSpPr>
        <p:spPr>
          <a:xfrm>
            <a:off x="2973062" y="588187"/>
            <a:ext cx="6245877" cy="274242"/>
          </a:xfrm>
          <a:prstGeom prst="rect">
            <a:avLst/>
          </a:prstGeom>
          <a:noFill/>
        </p:spPr>
        <p:txBody>
          <a:bodyPr wrap="none" rtlCol="0">
            <a:spAutoFit/>
          </a:bodyPr>
          <a:lstStyle/>
          <a:p>
            <a:pPr algn="ctr"/>
            <a:r>
              <a:rPr lang="en-US" sz="1182" spc="148" dirty="0">
                <a:latin typeface="Poppins Light" pitchFamily="2" charset="77"/>
                <a:cs typeface="Poppins Light" pitchFamily="2" charset="77"/>
              </a:rPr>
              <a:t>Which touch point we are interacting with customers and delivering values </a:t>
            </a:r>
          </a:p>
        </p:txBody>
      </p:sp>
      <p:sp>
        <p:nvSpPr>
          <p:cNvPr id="25" name="Freeform 78">
            <a:extLst>
              <a:ext uri="{FF2B5EF4-FFF2-40B4-BE49-F238E27FC236}">
                <a16:creationId xmlns:a16="http://schemas.microsoft.com/office/drawing/2014/main" id="{D96EEE5F-B84C-C54D-AC14-6EE6AFC87161}"/>
              </a:ext>
            </a:extLst>
          </p:cNvPr>
          <p:cNvSpPr>
            <a:spLocks noChangeArrowheads="1"/>
          </p:cNvSpPr>
          <p:nvPr/>
        </p:nvSpPr>
        <p:spPr bwMode="auto">
          <a:xfrm>
            <a:off x="5959407" y="4604915"/>
            <a:ext cx="321248" cy="432238"/>
          </a:xfrm>
          <a:custGeom>
            <a:avLst/>
            <a:gdLst>
              <a:gd name="T0" fmla="*/ 266225 w 652601"/>
              <a:gd name="T1" fmla="*/ 95393 h 878134"/>
              <a:gd name="T2" fmla="*/ 380990 w 652601"/>
              <a:gd name="T3" fmla="*/ 134280 h 878134"/>
              <a:gd name="T4" fmla="*/ 391423 w 652601"/>
              <a:gd name="T5" fmla="*/ 143282 h 878134"/>
              <a:gd name="T6" fmla="*/ 648294 w 652601"/>
              <a:gd name="T7" fmla="*/ 660698 h 878134"/>
              <a:gd name="T8" fmla="*/ 651172 w 652601"/>
              <a:gd name="T9" fmla="*/ 690223 h 878134"/>
              <a:gd name="T10" fmla="*/ 632464 w 652601"/>
              <a:gd name="T11" fmla="*/ 713627 h 878134"/>
              <a:gd name="T12" fmla="*/ 309397 w 652601"/>
              <a:gd name="T13" fmla="*/ 874577 h 878134"/>
              <a:gd name="T14" fmla="*/ 279177 w 652601"/>
              <a:gd name="T15" fmla="*/ 874937 h 878134"/>
              <a:gd name="T16" fmla="*/ 257591 w 652601"/>
              <a:gd name="T17" fmla="*/ 854774 h 878134"/>
              <a:gd name="T18" fmla="*/ 1079 w 652601"/>
              <a:gd name="T19" fmla="*/ 337358 h 878134"/>
              <a:gd name="T20" fmla="*/ 0 w 652601"/>
              <a:gd name="T21" fmla="*/ 323315 h 878134"/>
              <a:gd name="T22" fmla="*/ 38495 w 652601"/>
              <a:gd name="T23" fmla="*/ 208814 h 878134"/>
              <a:gd name="T24" fmla="*/ 40653 w 652601"/>
              <a:gd name="T25" fmla="*/ 201613 h 878134"/>
              <a:gd name="T26" fmla="*/ 47489 w 652601"/>
              <a:gd name="T27" fmla="*/ 198012 h 878134"/>
              <a:gd name="T28" fmla="*/ 103252 w 652601"/>
              <a:gd name="T29" fmla="*/ 170287 h 878134"/>
              <a:gd name="T30" fmla="*/ 105771 w 652601"/>
              <a:gd name="T31" fmla="*/ 174248 h 878134"/>
              <a:gd name="T32" fmla="*/ 136350 w 652601"/>
              <a:gd name="T33" fmla="*/ 158765 h 878134"/>
              <a:gd name="T34" fmla="*/ 133832 w 652601"/>
              <a:gd name="T35" fmla="*/ 155164 h 878134"/>
              <a:gd name="T36" fmla="*/ 198230 w 652601"/>
              <a:gd name="T37" fmla="*/ 123118 h 878134"/>
              <a:gd name="T38" fmla="*/ 209382 w 652601"/>
              <a:gd name="T39" fmla="*/ 174608 h 878134"/>
              <a:gd name="T40" fmla="*/ 199669 w 652601"/>
              <a:gd name="T41" fmla="*/ 206654 h 878134"/>
              <a:gd name="T42" fmla="*/ 168369 w 652601"/>
              <a:gd name="T43" fmla="*/ 194771 h 878134"/>
              <a:gd name="T44" fmla="*/ 160095 w 652601"/>
              <a:gd name="T45" fmla="*/ 187570 h 878134"/>
              <a:gd name="T46" fmla="*/ 155418 w 652601"/>
              <a:gd name="T47" fmla="*/ 183249 h 878134"/>
              <a:gd name="T48" fmla="*/ 123759 w 652601"/>
              <a:gd name="T49" fmla="*/ 199092 h 878134"/>
              <a:gd name="T50" fmla="*/ 132033 w 652601"/>
              <a:gd name="T51" fmla="*/ 207374 h 878134"/>
              <a:gd name="T52" fmla="*/ 147143 w 652601"/>
              <a:gd name="T53" fmla="*/ 221416 h 878134"/>
              <a:gd name="T54" fmla="*/ 214779 w 652601"/>
              <a:gd name="T55" fmla="*/ 237259 h 878134"/>
              <a:gd name="T56" fmla="*/ 243200 w 652601"/>
              <a:gd name="T57" fmla="*/ 173527 h 878134"/>
              <a:gd name="T58" fmla="*/ 228810 w 652601"/>
              <a:gd name="T59" fmla="*/ 107995 h 878134"/>
              <a:gd name="T60" fmla="*/ 252554 w 652601"/>
              <a:gd name="T61" fmla="*/ 96113 h 878134"/>
              <a:gd name="T62" fmla="*/ 128211 w 652601"/>
              <a:gd name="T63" fmla="*/ 1560 h 878134"/>
              <a:gd name="T64" fmla="*/ 159059 w 652601"/>
              <a:gd name="T65" fmla="*/ 18117 h 878134"/>
              <a:gd name="T66" fmla="*/ 212146 w 652601"/>
              <a:gd name="T67" fmla="*/ 88493 h 878134"/>
              <a:gd name="T68" fmla="*/ 235461 w 652601"/>
              <a:gd name="T69" fmla="*/ 173666 h 878134"/>
              <a:gd name="T70" fmla="*/ 211787 w 652601"/>
              <a:gd name="T71" fmla="*/ 229245 h 878134"/>
              <a:gd name="T72" fmla="*/ 153678 w 652601"/>
              <a:gd name="T73" fmla="*/ 214809 h 878134"/>
              <a:gd name="T74" fmla="*/ 139331 w 652601"/>
              <a:gd name="T75" fmla="*/ 201456 h 878134"/>
              <a:gd name="T76" fmla="*/ 155113 w 652601"/>
              <a:gd name="T77" fmla="*/ 193516 h 878134"/>
              <a:gd name="T78" fmla="*/ 164081 w 652601"/>
              <a:gd name="T79" fmla="*/ 201456 h 878134"/>
              <a:gd name="T80" fmla="*/ 204613 w 652601"/>
              <a:gd name="T81" fmla="*/ 214088 h 878134"/>
              <a:gd name="T82" fmla="*/ 218961 w 652601"/>
              <a:gd name="T83" fmla="*/ 174388 h 878134"/>
              <a:gd name="T84" fmla="*/ 197081 w 652601"/>
              <a:gd name="T85" fmla="*/ 96072 h 878134"/>
              <a:gd name="T86" fmla="*/ 148298 w 652601"/>
              <a:gd name="T87" fmla="*/ 31470 h 878134"/>
              <a:gd name="T88" fmla="*/ 108124 w 652601"/>
              <a:gd name="T89" fmla="*/ 18478 h 878134"/>
              <a:gd name="T90" fmla="*/ 93776 w 652601"/>
              <a:gd name="T91" fmla="*/ 58899 h 878134"/>
              <a:gd name="T92" fmla="*/ 115298 w 652601"/>
              <a:gd name="T93" fmla="*/ 136854 h 878134"/>
              <a:gd name="T94" fmla="*/ 125341 w 652601"/>
              <a:gd name="T95" fmla="*/ 155260 h 878134"/>
              <a:gd name="T96" fmla="*/ 110276 w 652601"/>
              <a:gd name="T97" fmla="*/ 162839 h 878134"/>
              <a:gd name="T98" fmla="*/ 100233 w 652601"/>
              <a:gd name="T99" fmla="*/ 144433 h 878134"/>
              <a:gd name="T100" fmla="*/ 76918 w 652601"/>
              <a:gd name="T101" fmla="*/ 59260 h 878134"/>
              <a:gd name="T102" fmla="*/ 100591 w 652601"/>
              <a:gd name="T103" fmla="*/ 3681 h 878134"/>
              <a:gd name="T104" fmla="*/ 128211 w 652601"/>
              <a:gd name="T105" fmla="*/ 1560 h 878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52601" h="878134">
                <a:moveTo>
                  <a:pt x="266225" y="95393"/>
                </a:moveTo>
                <a:lnTo>
                  <a:pt x="380990" y="134280"/>
                </a:lnTo>
                <a:lnTo>
                  <a:pt x="391423" y="143282"/>
                </a:lnTo>
                <a:lnTo>
                  <a:pt x="648294" y="660698"/>
                </a:lnTo>
                <a:cubicBezTo>
                  <a:pt x="652971" y="670419"/>
                  <a:pt x="653690" y="680861"/>
                  <a:pt x="651172" y="690223"/>
                </a:cubicBezTo>
                <a:cubicBezTo>
                  <a:pt x="648654" y="700305"/>
                  <a:pt x="642178" y="708946"/>
                  <a:pt x="632464" y="713627"/>
                </a:cubicBezTo>
                <a:lnTo>
                  <a:pt x="309397" y="874577"/>
                </a:lnTo>
                <a:cubicBezTo>
                  <a:pt x="299683" y="879258"/>
                  <a:pt x="288890" y="879258"/>
                  <a:pt x="279177" y="874937"/>
                </a:cubicBezTo>
                <a:cubicBezTo>
                  <a:pt x="270183" y="871337"/>
                  <a:pt x="262268" y="864495"/>
                  <a:pt x="257591" y="854774"/>
                </a:cubicBezTo>
                <a:lnTo>
                  <a:pt x="1079" y="337358"/>
                </a:lnTo>
                <a:lnTo>
                  <a:pt x="0" y="323315"/>
                </a:lnTo>
                <a:lnTo>
                  <a:pt x="38495" y="208814"/>
                </a:lnTo>
                <a:lnTo>
                  <a:pt x="40653" y="201613"/>
                </a:lnTo>
                <a:lnTo>
                  <a:pt x="47489" y="198012"/>
                </a:lnTo>
                <a:lnTo>
                  <a:pt x="103252" y="170287"/>
                </a:lnTo>
                <a:lnTo>
                  <a:pt x="105771" y="174248"/>
                </a:lnTo>
                <a:lnTo>
                  <a:pt x="136350" y="158765"/>
                </a:lnTo>
                <a:lnTo>
                  <a:pt x="133832" y="155164"/>
                </a:lnTo>
                <a:lnTo>
                  <a:pt x="198230" y="123118"/>
                </a:lnTo>
                <a:cubicBezTo>
                  <a:pt x="204346" y="140041"/>
                  <a:pt x="208663" y="157685"/>
                  <a:pt x="209382" y="174608"/>
                </a:cubicBezTo>
                <a:cubicBezTo>
                  <a:pt x="209382" y="182889"/>
                  <a:pt x="208663" y="201973"/>
                  <a:pt x="199669" y="206654"/>
                </a:cubicBezTo>
                <a:cubicBezTo>
                  <a:pt x="190675" y="211334"/>
                  <a:pt x="174845" y="200172"/>
                  <a:pt x="168369" y="194771"/>
                </a:cubicBezTo>
                <a:cubicBezTo>
                  <a:pt x="165491" y="192611"/>
                  <a:pt x="162613" y="190091"/>
                  <a:pt x="160095" y="187570"/>
                </a:cubicBezTo>
                <a:lnTo>
                  <a:pt x="155418" y="183249"/>
                </a:lnTo>
                <a:lnTo>
                  <a:pt x="123759" y="199092"/>
                </a:lnTo>
                <a:lnTo>
                  <a:pt x="132033" y="207374"/>
                </a:lnTo>
                <a:cubicBezTo>
                  <a:pt x="136710" y="212415"/>
                  <a:pt x="141747" y="217096"/>
                  <a:pt x="147143" y="221416"/>
                </a:cubicBezTo>
                <a:cubicBezTo>
                  <a:pt x="165491" y="236539"/>
                  <a:pt x="191394" y="248781"/>
                  <a:pt x="214779" y="237259"/>
                </a:cubicBezTo>
                <a:cubicBezTo>
                  <a:pt x="238164" y="225737"/>
                  <a:pt x="243920" y="197292"/>
                  <a:pt x="243200" y="173527"/>
                </a:cubicBezTo>
                <a:cubicBezTo>
                  <a:pt x="242481" y="151923"/>
                  <a:pt x="236725" y="129239"/>
                  <a:pt x="228810" y="107995"/>
                </a:cubicBezTo>
                <a:lnTo>
                  <a:pt x="252554" y="96113"/>
                </a:lnTo>
                <a:lnTo>
                  <a:pt x="266225" y="95393"/>
                </a:lnTo>
                <a:close/>
                <a:moveTo>
                  <a:pt x="128211" y="1560"/>
                </a:moveTo>
                <a:cubicBezTo>
                  <a:pt x="138165" y="4132"/>
                  <a:pt x="148657" y="9816"/>
                  <a:pt x="159059" y="18117"/>
                </a:cubicBezTo>
                <a:cubicBezTo>
                  <a:pt x="178070" y="33636"/>
                  <a:pt x="197081" y="58538"/>
                  <a:pt x="212146" y="88493"/>
                </a:cubicBezTo>
                <a:cubicBezTo>
                  <a:pt x="226852" y="118448"/>
                  <a:pt x="234744" y="149125"/>
                  <a:pt x="235461" y="173666"/>
                </a:cubicBezTo>
                <a:cubicBezTo>
                  <a:pt x="236178" y="200373"/>
                  <a:pt x="228646" y="220945"/>
                  <a:pt x="211787" y="229245"/>
                </a:cubicBezTo>
                <a:cubicBezTo>
                  <a:pt x="195646" y="237907"/>
                  <a:pt x="174124" y="231411"/>
                  <a:pt x="153678" y="214809"/>
                </a:cubicBezTo>
                <a:cubicBezTo>
                  <a:pt x="148657" y="210839"/>
                  <a:pt x="143994" y="206509"/>
                  <a:pt x="139331" y="201456"/>
                </a:cubicBezTo>
                <a:lnTo>
                  <a:pt x="155113" y="193516"/>
                </a:lnTo>
                <a:cubicBezTo>
                  <a:pt x="157983" y="196403"/>
                  <a:pt x="161211" y="198930"/>
                  <a:pt x="164081" y="201456"/>
                </a:cubicBezTo>
                <a:cubicBezTo>
                  <a:pt x="179505" y="214088"/>
                  <a:pt x="194211" y="219501"/>
                  <a:pt x="204613" y="214088"/>
                </a:cubicBezTo>
                <a:cubicBezTo>
                  <a:pt x="214657" y="209035"/>
                  <a:pt x="219320" y="194238"/>
                  <a:pt x="218961" y="174388"/>
                </a:cubicBezTo>
                <a:cubicBezTo>
                  <a:pt x="218244" y="152012"/>
                  <a:pt x="210711" y="124223"/>
                  <a:pt x="197081" y="96072"/>
                </a:cubicBezTo>
                <a:cubicBezTo>
                  <a:pt x="183091" y="67922"/>
                  <a:pt x="165515" y="45546"/>
                  <a:pt x="148298" y="31470"/>
                </a:cubicBezTo>
                <a:cubicBezTo>
                  <a:pt x="132874" y="18839"/>
                  <a:pt x="118168" y="13786"/>
                  <a:pt x="108124" y="18478"/>
                </a:cubicBezTo>
                <a:cubicBezTo>
                  <a:pt x="98081" y="23531"/>
                  <a:pt x="93059" y="38688"/>
                  <a:pt x="93776" y="58899"/>
                </a:cubicBezTo>
                <a:cubicBezTo>
                  <a:pt x="94494" y="81275"/>
                  <a:pt x="101668" y="109065"/>
                  <a:pt x="115298" y="136854"/>
                </a:cubicBezTo>
                <a:cubicBezTo>
                  <a:pt x="118526" y="143350"/>
                  <a:pt x="121754" y="149486"/>
                  <a:pt x="125341" y="155260"/>
                </a:cubicBezTo>
                <a:lnTo>
                  <a:pt x="110276" y="162839"/>
                </a:lnTo>
                <a:cubicBezTo>
                  <a:pt x="106689" y="156704"/>
                  <a:pt x="103461" y="150568"/>
                  <a:pt x="100233" y="144433"/>
                </a:cubicBezTo>
                <a:cubicBezTo>
                  <a:pt x="85526" y="114117"/>
                  <a:pt x="77635" y="83801"/>
                  <a:pt x="76918" y="59260"/>
                </a:cubicBezTo>
                <a:cubicBezTo>
                  <a:pt x="76200" y="32553"/>
                  <a:pt x="84091" y="11621"/>
                  <a:pt x="100591" y="3681"/>
                </a:cubicBezTo>
                <a:cubicBezTo>
                  <a:pt x="108841" y="-470"/>
                  <a:pt x="118257" y="-1011"/>
                  <a:pt x="128211" y="1560"/>
                </a:cubicBezTo>
                <a:close/>
              </a:path>
            </a:pathLst>
          </a:custGeom>
          <a:solidFill>
            <a:schemeClr val="bg1"/>
          </a:solidFill>
          <a:ln>
            <a:noFill/>
          </a:ln>
          <a:effectLst/>
        </p:spPr>
        <p:txBody>
          <a:bodyPr anchor="ctr"/>
          <a:lstStyle/>
          <a:p>
            <a:endParaRPr lang="en-US" sz="886" dirty="0">
              <a:latin typeface="Lato Light" panose="020F0502020204030203" pitchFamily="34" charset="0"/>
            </a:endParaRPr>
          </a:p>
        </p:txBody>
      </p:sp>
      <p:sp>
        <p:nvSpPr>
          <p:cNvPr id="30" name="TextBox 29">
            <a:extLst>
              <a:ext uri="{FF2B5EF4-FFF2-40B4-BE49-F238E27FC236}">
                <a16:creationId xmlns:a16="http://schemas.microsoft.com/office/drawing/2014/main" id="{F7F0CA5A-0442-F24A-88A1-9CD1AA1A911E}"/>
              </a:ext>
            </a:extLst>
          </p:cNvPr>
          <p:cNvSpPr txBox="1"/>
          <p:nvPr/>
        </p:nvSpPr>
        <p:spPr>
          <a:xfrm>
            <a:off x="3814391" y="3533899"/>
            <a:ext cx="1120628" cy="304379"/>
          </a:xfrm>
          <a:prstGeom prst="rect">
            <a:avLst/>
          </a:prstGeom>
          <a:noFill/>
        </p:spPr>
        <p:txBody>
          <a:bodyPr wrap="none" rtlCol="0" anchor="t" anchorCtr="0">
            <a:spAutoFit/>
          </a:bodyPr>
          <a:lstStyle/>
          <a:p>
            <a:pPr algn="ctr"/>
            <a:r>
              <a:rPr lang="en-US" sz="1378" b="1" dirty="0">
                <a:solidFill>
                  <a:schemeClr val="bg1"/>
                </a:solidFill>
                <a:latin typeface="Poppins" pitchFamily="2" charset="77"/>
                <a:ea typeface="League Spartan" charset="0"/>
                <a:cs typeface="Poppins" pitchFamily="2" charset="77"/>
              </a:rPr>
              <a:t>EVALUATION</a:t>
            </a:r>
          </a:p>
        </p:txBody>
      </p:sp>
      <p:sp>
        <p:nvSpPr>
          <p:cNvPr id="31" name="TextBox 30">
            <a:extLst>
              <a:ext uri="{FF2B5EF4-FFF2-40B4-BE49-F238E27FC236}">
                <a16:creationId xmlns:a16="http://schemas.microsoft.com/office/drawing/2014/main" id="{378C484B-B592-184E-B301-F121D0D80A5E}"/>
              </a:ext>
            </a:extLst>
          </p:cNvPr>
          <p:cNvSpPr txBox="1"/>
          <p:nvPr/>
        </p:nvSpPr>
        <p:spPr>
          <a:xfrm>
            <a:off x="7395106" y="3533899"/>
            <a:ext cx="881908" cy="304379"/>
          </a:xfrm>
          <a:prstGeom prst="rect">
            <a:avLst/>
          </a:prstGeom>
          <a:noFill/>
        </p:spPr>
        <p:txBody>
          <a:bodyPr wrap="none" rtlCol="0" anchor="t" anchorCtr="0">
            <a:spAutoFit/>
          </a:bodyPr>
          <a:lstStyle/>
          <a:p>
            <a:pPr algn="ctr"/>
            <a:r>
              <a:rPr lang="en-US" sz="1378" b="1" dirty="0">
                <a:solidFill>
                  <a:schemeClr val="bg1"/>
                </a:solidFill>
                <a:latin typeface="Poppins" pitchFamily="2" charset="77"/>
                <a:ea typeface="League Spartan" charset="0"/>
                <a:cs typeface="Poppins" pitchFamily="2" charset="77"/>
              </a:rPr>
              <a:t>DELIVERY</a:t>
            </a:r>
          </a:p>
        </p:txBody>
      </p:sp>
      <p:sp>
        <p:nvSpPr>
          <p:cNvPr id="32" name="TextBox 31">
            <a:extLst>
              <a:ext uri="{FF2B5EF4-FFF2-40B4-BE49-F238E27FC236}">
                <a16:creationId xmlns:a16="http://schemas.microsoft.com/office/drawing/2014/main" id="{F7C8F3C9-211B-094A-98EC-25000729FFDF}"/>
              </a:ext>
            </a:extLst>
          </p:cNvPr>
          <p:cNvSpPr txBox="1"/>
          <p:nvPr/>
        </p:nvSpPr>
        <p:spPr>
          <a:xfrm>
            <a:off x="5608367" y="5222200"/>
            <a:ext cx="975267" cy="304379"/>
          </a:xfrm>
          <a:prstGeom prst="rect">
            <a:avLst/>
          </a:prstGeom>
          <a:noFill/>
        </p:spPr>
        <p:txBody>
          <a:bodyPr wrap="none" rtlCol="0" anchor="t" anchorCtr="0">
            <a:spAutoFit/>
          </a:bodyPr>
          <a:lstStyle/>
          <a:p>
            <a:pPr algn="ctr"/>
            <a:r>
              <a:rPr lang="en-US" sz="1378" b="1" dirty="0">
                <a:solidFill>
                  <a:schemeClr val="bg1"/>
                </a:solidFill>
                <a:latin typeface="Poppins" pitchFamily="2" charset="77"/>
                <a:ea typeface="League Spartan" charset="0"/>
                <a:cs typeface="Poppins" pitchFamily="2" charset="77"/>
              </a:rPr>
              <a:t>PURCHASE</a:t>
            </a:r>
          </a:p>
        </p:txBody>
      </p:sp>
      <p:sp>
        <p:nvSpPr>
          <p:cNvPr id="33" name="TextBox 32">
            <a:extLst>
              <a:ext uri="{FF2B5EF4-FFF2-40B4-BE49-F238E27FC236}">
                <a16:creationId xmlns:a16="http://schemas.microsoft.com/office/drawing/2014/main" id="{D073CD72-22C1-6A47-944E-A5FB1C5AA231}"/>
              </a:ext>
            </a:extLst>
          </p:cNvPr>
          <p:cNvSpPr txBox="1"/>
          <p:nvPr/>
        </p:nvSpPr>
        <p:spPr>
          <a:xfrm>
            <a:off x="8994461" y="5222200"/>
            <a:ext cx="1120115" cy="304379"/>
          </a:xfrm>
          <a:prstGeom prst="rect">
            <a:avLst/>
          </a:prstGeom>
          <a:noFill/>
        </p:spPr>
        <p:txBody>
          <a:bodyPr wrap="none" rtlCol="0" anchor="t" anchorCtr="0">
            <a:spAutoFit/>
          </a:bodyPr>
          <a:lstStyle/>
          <a:p>
            <a:pPr algn="ctr"/>
            <a:r>
              <a:rPr lang="en-US" sz="1378" b="1" dirty="0">
                <a:solidFill>
                  <a:schemeClr val="bg1"/>
                </a:solidFill>
                <a:latin typeface="Poppins" pitchFamily="2" charset="77"/>
                <a:ea typeface="League Spartan" charset="0"/>
                <a:cs typeface="Poppins" pitchFamily="2" charset="77"/>
              </a:rPr>
              <a:t>AFTER SALES</a:t>
            </a:r>
          </a:p>
        </p:txBody>
      </p:sp>
      <p:sp>
        <p:nvSpPr>
          <p:cNvPr id="34" name="TextBox 33">
            <a:extLst>
              <a:ext uri="{FF2B5EF4-FFF2-40B4-BE49-F238E27FC236}">
                <a16:creationId xmlns:a16="http://schemas.microsoft.com/office/drawing/2014/main" id="{67D86C28-77C1-F84C-8F97-662FF21EA419}"/>
              </a:ext>
            </a:extLst>
          </p:cNvPr>
          <p:cNvSpPr txBox="1"/>
          <p:nvPr/>
        </p:nvSpPr>
        <p:spPr>
          <a:xfrm>
            <a:off x="2052955" y="5222200"/>
            <a:ext cx="1099083" cy="304379"/>
          </a:xfrm>
          <a:prstGeom prst="rect">
            <a:avLst/>
          </a:prstGeom>
          <a:noFill/>
        </p:spPr>
        <p:txBody>
          <a:bodyPr wrap="none" rtlCol="0" anchor="t" anchorCtr="0">
            <a:spAutoFit/>
          </a:bodyPr>
          <a:lstStyle/>
          <a:p>
            <a:pPr algn="ctr"/>
            <a:r>
              <a:rPr lang="en-US" sz="1378" b="1" dirty="0">
                <a:solidFill>
                  <a:schemeClr val="bg1"/>
                </a:solidFill>
                <a:latin typeface="Poppins" pitchFamily="2" charset="77"/>
                <a:ea typeface="League Spartan" charset="0"/>
                <a:cs typeface="Poppins" pitchFamily="2" charset="77"/>
              </a:rPr>
              <a:t>AWARENESS</a:t>
            </a:r>
          </a:p>
        </p:txBody>
      </p:sp>
      <p:sp>
        <p:nvSpPr>
          <p:cNvPr id="35" name="Subtitle 2">
            <a:extLst>
              <a:ext uri="{FF2B5EF4-FFF2-40B4-BE49-F238E27FC236}">
                <a16:creationId xmlns:a16="http://schemas.microsoft.com/office/drawing/2014/main" id="{05E3A4EE-0F32-1D46-953B-0EA01DB3BEA3}"/>
              </a:ext>
            </a:extLst>
          </p:cNvPr>
          <p:cNvSpPr txBox="1">
            <a:spLocks/>
          </p:cNvSpPr>
          <p:nvPr/>
        </p:nvSpPr>
        <p:spPr>
          <a:xfrm>
            <a:off x="8450269" y="6046241"/>
            <a:ext cx="2254707" cy="461281"/>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 how do we provide post-purchase customer support?</a:t>
            </a:r>
          </a:p>
        </p:txBody>
      </p:sp>
      <p:sp>
        <p:nvSpPr>
          <p:cNvPr id="36" name="Subtitle 2">
            <a:extLst>
              <a:ext uri="{FF2B5EF4-FFF2-40B4-BE49-F238E27FC236}">
                <a16:creationId xmlns:a16="http://schemas.microsoft.com/office/drawing/2014/main" id="{2ED743AE-6B88-0C44-90D8-E0182C19F184}"/>
              </a:ext>
            </a:extLst>
          </p:cNvPr>
          <p:cNvSpPr txBox="1">
            <a:spLocks/>
          </p:cNvSpPr>
          <p:nvPr/>
        </p:nvSpPr>
        <p:spPr>
          <a:xfrm>
            <a:off x="5013796" y="6046241"/>
            <a:ext cx="2254707" cy="679290"/>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how do we allow customers to purchase specific products and services?</a:t>
            </a:r>
          </a:p>
        </p:txBody>
      </p:sp>
      <p:sp>
        <p:nvSpPr>
          <p:cNvPr id="37" name="Subtitle 2">
            <a:extLst>
              <a:ext uri="{FF2B5EF4-FFF2-40B4-BE49-F238E27FC236}">
                <a16:creationId xmlns:a16="http://schemas.microsoft.com/office/drawing/2014/main" id="{CDA76757-724E-264A-B425-3BE8CAA1059A}"/>
              </a:ext>
            </a:extLst>
          </p:cNvPr>
          <p:cNvSpPr txBox="1">
            <a:spLocks/>
          </p:cNvSpPr>
          <p:nvPr/>
        </p:nvSpPr>
        <p:spPr>
          <a:xfrm>
            <a:off x="1971375" y="5981398"/>
            <a:ext cx="2254707" cy="679290"/>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how do we raise awareness about our company’s products and services ?.</a:t>
            </a:r>
          </a:p>
        </p:txBody>
      </p:sp>
      <p:sp>
        <p:nvSpPr>
          <p:cNvPr id="38" name="Subtitle 2">
            <a:extLst>
              <a:ext uri="{FF2B5EF4-FFF2-40B4-BE49-F238E27FC236}">
                <a16:creationId xmlns:a16="http://schemas.microsoft.com/office/drawing/2014/main" id="{2314DF6E-00FF-2D4F-B8BC-EBE0F0180BF9}"/>
              </a:ext>
            </a:extLst>
          </p:cNvPr>
          <p:cNvSpPr txBox="1">
            <a:spLocks/>
          </p:cNvSpPr>
          <p:nvPr/>
        </p:nvSpPr>
        <p:spPr>
          <a:xfrm>
            <a:off x="3271947" y="1830619"/>
            <a:ext cx="2254707" cy="679290"/>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how do we help customers evaluate our organization’s Value Prop?</a:t>
            </a:r>
          </a:p>
        </p:txBody>
      </p:sp>
      <p:sp>
        <p:nvSpPr>
          <p:cNvPr id="39" name="Subtitle 2">
            <a:extLst>
              <a:ext uri="{FF2B5EF4-FFF2-40B4-BE49-F238E27FC236}">
                <a16:creationId xmlns:a16="http://schemas.microsoft.com/office/drawing/2014/main" id="{AC752F60-3073-5542-A67E-385EEF88D0B8}"/>
              </a:ext>
            </a:extLst>
          </p:cNvPr>
          <p:cNvSpPr txBox="1">
            <a:spLocks/>
          </p:cNvSpPr>
          <p:nvPr/>
        </p:nvSpPr>
        <p:spPr>
          <a:xfrm>
            <a:off x="6699762" y="1830619"/>
            <a:ext cx="2254707" cy="461281"/>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how do we deliver a Value Proposition to customers?.</a:t>
            </a:r>
          </a:p>
        </p:txBody>
      </p:sp>
      <p:sp>
        <p:nvSpPr>
          <p:cNvPr id="2" name="TextBox 1">
            <a:extLst>
              <a:ext uri="{FF2B5EF4-FFF2-40B4-BE49-F238E27FC236}">
                <a16:creationId xmlns:a16="http://schemas.microsoft.com/office/drawing/2014/main" id="{998DF73B-7DDF-4E9B-9469-ECC3B9CBC224}"/>
              </a:ext>
            </a:extLst>
          </p:cNvPr>
          <p:cNvSpPr txBox="1"/>
          <p:nvPr/>
        </p:nvSpPr>
        <p:spPr>
          <a:xfrm>
            <a:off x="743749" y="1002736"/>
            <a:ext cx="4364234" cy="356251"/>
          </a:xfrm>
          <a:prstGeom prst="rect">
            <a:avLst/>
          </a:prstGeom>
          <a:noFill/>
        </p:spPr>
        <p:txBody>
          <a:bodyPr wrap="square" rtlCol="0">
            <a:spAutoFit/>
          </a:bodyPr>
          <a:lstStyle/>
          <a:p>
            <a:r>
              <a:rPr lang="en-IN" sz="1715" b="1" dirty="0"/>
              <a:t>TYPES OF CHANNEL PHASES :-  </a:t>
            </a:r>
          </a:p>
        </p:txBody>
      </p:sp>
      <p:sp>
        <p:nvSpPr>
          <p:cNvPr id="40" name="Freeform 81">
            <a:extLst>
              <a:ext uri="{FF2B5EF4-FFF2-40B4-BE49-F238E27FC236}">
                <a16:creationId xmlns:a16="http://schemas.microsoft.com/office/drawing/2014/main" id="{ECA04C92-737E-46F8-BD88-724D06840D78}"/>
              </a:ext>
            </a:extLst>
          </p:cNvPr>
          <p:cNvSpPr>
            <a:spLocks noChangeArrowheads="1"/>
          </p:cNvSpPr>
          <p:nvPr/>
        </p:nvSpPr>
        <p:spPr bwMode="auto">
          <a:xfrm>
            <a:off x="2435393" y="4707284"/>
            <a:ext cx="432238" cy="326720"/>
          </a:xfrm>
          <a:custGeom>
            <a:avLst/>
            <a:gdLst>
              <a:gd name="T0" fmla="*/ 0 w 877526"/>
              <a:gd name="T1" fmla="*/ 449973 h 663926"/>
              <a:gd name="T2" fmla="*/ 11150 w 877526"/>
              <a:gd name="T3" fmla="*/ 454295 h 663926"/>
              <a:gd name="T4" fmla="*/ 137752 w 877526"/>
              <a:gd name="T5" fmla="*/ 482030 h 663926"/>
              <a:gd name="T6" fmla="*/ 137752 w 877526"/>
              <a:gd name="T7" fmla="*/ 645196 h 663926"/>
              <a:gd name="T8" fmla="*/ 118690 w 877526"/>
              <a:gd name="T9" fmla="*/ 663926 h 663926"/>
              <a:gd name="T10" fmla="*/ 19422 w 877526"/>
              <a:gd name="T11" fmla="*/ 663926 h 663926"/>
              <a:gd name="T12" fmla="*/ 0 w 877526"/>
              <a:gd name="T13" fmla="*/ 654561 h 663926"/>
              <a:gd name="T14" fmla="*/ 0 w 877526"/>
              <a:gd name="T15" fmla="*/ 645196 h 663926"/>
              <a:gd name="T16" fmla="*/ 720593 w 877526"/>
              <a:gd name="T17" fmla="*/ 410512 h 663926"/>
              <a:gd name="T18" fmla="*/ 847247 w 877526"/>
              <a:gd name="T19" fmla="*/ 431921 h 663926"/>
              <a:gd name="T20" fmla="*/ 863034 w 877526"/>
              <a:gd name="T21" fmla="*/ 454418 h 663926"/>
              <a:gd name="T22" fmla="*/ 841148 w 877526"/>
              <a:gd name="T23" fmla="*/ 470021 h 663926"/>
              <a:gd name="T24" fmla="*/ 714134 w 877526"/>
              <a:gd name="T25" fmla="*/ 448250 h 663926"/>
              <a:gd name="T26" fmla="*/ 698706 w 877526"/>
              <a:gd name="T27" fmla="*/ 426115 h 663926"/>
              <a:gd name="T28" fmla="*/ 720593 w 877526"/>
              <a:gd name="T29" fmla="*/ 410512 h 663926"/>
              <a:gd name="T30" fmla="*/ 858013 w 877526"/>
              <a:gd name="T31" fmla="*/ 237248 h 663926"/>
              <a:gd name="T32" fmla="*/ 877526 w 877526"/>
              <a:gd name="T33" fmla="*/ 256546 h 663926"/>
              <a:gd name="T34" fmla="*/ 858374 w 877526"/>
              <a:gd name="T35" fmla="*/ 275844 h 663926"/>
              <a:gd name="T36" fmla="*/ 711302 w 877526"/>
              <a:gd name="T37" fmla="*/ 276572 h 663926"/>
              <a:gd name="T38" fmla="*/ 692150 w 877526"/>
              <a:gd name="T39" fmla="*/ 257638 h 663926"/>
              <a:gd name="T40" fmla="*/ 711302 w 877526"/>
              <a:gd name="T41" fmla="*/ 237976 h 663926"/>
              <a:gd name="T42" fmla="*/ 841148 w 877526"/>
              <a:gd name="T43" fmla="*/ 65662 h 663926"/>
              <a:gd name="T44" fmla="*/ 863034 w 877526"/>
              <a:gd name="T45" fmla="*/ 81991 h 663926"/>
              <a:gd name="T46" fmla="*/ 847247 w 877526"/>
              <a:gd name="T47" fmla="*/ 103762 h 663926"/>
              <a:gd name="T48" fmla="*/ 720593 w 877526"/>
              <a:gd name="T49" fmla="*/ 125534 h 663926"/>
              <a:gd name="T50" fmla="*/ 698706 w 877526"/>
              <a:gd name="T51" fmla="*/ 109568 h 663926"/>
              <a:gd name="T52" fmla="*/ 714134 w 877526"/>
              <a:gd name="T53" fmla="*/ 87434 h 663926"/>
              <a:gd name="T54" fmla="*/ 500379 w 877526"/>
              <a:gd name="T55" fmla="*/ 47256 h 663926"/>
              <a:gd name="T56" fmla="*/ 461833 w 877526"/>
              <a:gd name="T57" fmla="*/ 58051 h 663926"/>
              <a:gd name="T58" fmla="*/ 461833 w 877526"/>
              <a:gd name="T59" fmla="*/ 507843 h 663926"/>
              <a:gd name="T60" fmla="*/ 500379 w 877526"/>
              <a:gd name="T61" fmla="*/ 507843 h 663926"/>
              <a:gd name="T62" fmla="*/ 565583 w 877526"/>
              <a:gd name="T63" fmla="*/ 838 h 663926"/>
              <a:gd name="T64" fmla="*/ 612415 w 877526"/>
              <a:gd name="T65" fmla="*/ 51574 h 663926"/>
              <a:gd name="T66" fmla="*/ 612415 w 877526"/>
              <a:gd name="T67" fmla="*/ 503525 h 663926"/>
              <a:gd name="T68" fmla="*/ 565583 w 877526"/>
              <a:gd name="T69" fmla="*/ 554261 h 663926"/>
              <a:gd name="T70" fmla="*/ 15490 w 877526"/>
              <a:gd name="T71" fmla="*/ 434437 h 663926"/>
              <a:gd name="T72" fmla="*/ 0 w 877526"/>
              <a:gd name="T73" fmla="*/ 415366 h 663926"/>
              <a:gd name="T74" fmla="*/ 0 w 877526"/>
              <a:gd name="T75" fmla="*/ 139014 h 663926"/>
              <a:gd name="T76" fmla="*/ 16211 w 877526"/>
              <a:gd name="T77" fmla="*/ 120302 h 6639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77526" h="663926">
                <a:moveTo>
                  <a:pt x="0" y="449973"/>
                </a:moveTo>
                <a:cubicBezTo>
                  <a:pt x="3597" y="451774"/>
                  <a:pt x="7193" y="453575"/>
                  <a:pt x="11150" y="454295"/>
                </a:cubicBezTo>
                <a:lnTo>
                  <a:pt x="137752" y="482030"/>
                </a:lnTo>
                <a:lnTo>
                  <a:pt x="137752" y="645196"/>
                </a:lnTo>
                <a:cubicBezTo>
                  <a:pt x="137752" y="655642"/>
                  <a:pt x="129120" y="663926"/>
                  <a:pt x="118690" y="663926"/>
                </a:cubicBezTo>
                <a:lnTo>
                  <a:pt x="19422" y="663926"/>
                </a:lnTo>
                <a:cubicBezTo>
                  <a:pt x="8632" y="663926"/>
                  <a:pt x="0" y="659604"/>
                  <a:pt x="0" y="654561"/>
                </a:cubicBezTo>
                <a:lnTo>
                  <a:pt x="0" y="645196"/>
                </a:lnTo>
                <a:lnTo>
                  <a:pt x="0" y="449973"/>
                </a:lnTo>
                <a:close/>
                <a:moveTo>
                  <a:pt x="720593" y="410512"/>
                </a:moveTo>
                <a:lnTo>
                  <a:pt x="847247" y="431921"/>
                </a:lnTo>
                <a:cubicBezTo>
                  <a:pt x="857653" y="433735"/>
                  <a:pt x="864828" y="443895"/>
                  <a:pt x="863034" y="454418"/>
                </a:cubicBezTo>
                <a:cubicBezTo>
                  <a:pt x="861240" y="464578"/>
                  <a:pt x="851553" y="471835"/>
                  <a:pt x="841148" y="470021"/>
                </a:cubicBezTo>
                <a:lnTo>
                  <a:pt x="714134" y="448250"/>
                </a:lnTo>
                <a:cubicBezTo>
                  <a:pt x="704088" y="446435"/>
                  <a:pt x="696912" y="436638"/>
                  <a:pt x="698706" y="426115"/>
                </a:cubicBezTo>
                <a:cubicBezTo>
                  <a:pt x="700500" y="415592"/>
                  <a:pt x="710188" y="408698"/>
                  <a:pt x="720593" y="410512"/>
                </a:cubicBezTo>
                <a:close/>
                <a:moveTo>
                  <a:pt x="858013" y="237248"/>
                </a:moveTo>
                <a:cubicBezTo>
                  <a:pt x="868853" y="237248"/>
                  <a:pt x="877526" y="245987"/>
                  <a:pt x="877526" y="256546"/>
                </a:cubicBezTo>
                <a:cubicBezTo>
                  <a:pt x="877526" y="267469"/>
                  <a:pt x="868853" y="275844"/>
                  <a:pt x="858374" y="275844"/>
                </a:cubicBezTo>
                <a:lnTo>
                  <a:pt x="711302" y="276572"/>
                </a:lnTo>
                <a:cubicBezTo>
                  <a:pt x="700823" y="276572"/>
                  <a:pt x="692150" y="268197"/>
                  <a:pt x="692150" y="257638"/>
                </a:cubicBezTo>
                <a:cubicBezTo>
                  <a:pt x="692150" y="246715"/>
                  <a:pt x="700461" y="237976"/>
                  <a:pt x="711302" y="237976"/>
                </a:cubicBezTo>
                <a:lnTo>
                  <a:pt x="858013" y="237248"/>
                </a:lnTo>
                <a:close/>
                <a:moveTo>
                  <a:pt x="841148" y="65662"/>
                </a:moveTo>
                <a:cubicBezTo>
                  <a:pt x="851553" y="64211"/>
                  <a:pt x="861240" y="71105"/>
                  <a:pt x="863034" y="81991"/>
                </a:cubicBezTo>
                <a:cubicBezTo>
                  <a:pt x="864828" y="92151"/>
                  <a:pt x="857653" y="101948"/>
                  <a:pt x="847247" y="103762"/>
                </a:cubicBezTo>
                <a:lnTo>
                  <a:pt x="720593" y="125534"/>
                </a:lnTo>
                <a:cubicBezTo>
                  <a:pt x="710188" y="127348"/>
                  <a:pt x="700500" y="120091"/>
                  <a:pt x="698706" y="109568"/>
                </a:cubicBezTo>
                <a:cubicBezTo>
                  <a:pt x="696912" y="99408"/>
                  <a:pt x="704088" y="89248"/>
                  <a:pt x="714134" y="87434"/>
                </a:cubicBezTo>
                <a:lnTo>
                  <a:pt x="841148" y="65662"/>
                </a:lnTo>
                <a:close/>
                <a:moveTo>
                  <a:pt x="500379" y="47256"/>
                </a:moveTo>
                <a:lnTo>
                  <a:pt x="461833" y="58051"/>
                </a:lnTo>
                <a:lnTo>
                  <a:pt x="461833" y="507843"/>
                </a:lnTo>
                <a:lnTo>
                  <a:pt x="500379" y="507843"/>
                </a:lnTo>
                <a:lnTo>
                  <a:pt x="500379" y="47256"/>
                </a:lnTo>
                <a:close/>
                <a:moveTo>
                  <a:pt x="565583" y="838"/>
                </a:moveTo>
                <a:cubicBezTo>
                  <a:pt x="594763" y="-5639"/>
                  <a:pt x="612415" y="26746"/>
                  <a:pt x="612415" y="51574"/>
                </a:cubicBezTo>
                <a:lnTo>
                  <a:pt x="612415" y="503525"/>
                </a:lnTo>
                <a:cubicBezTo>
                  <a:pt x="612415" y="528713"/>
                  <a:pt x="594402" y="560738"/>
                  <a:pt x="565583" y="554261"/>
                </a:cubicBezTo>
                <a:lnTo>
                  <a:pt x="15490" y="434437"/>
                </a:lnTo>
                <a:cubicBezTo>
                  <a:pt x="6124" y="432278"/>
                  <a:pt x="0" y="424362"/>
                  <a:pt x="0" y="415366"/>
                </a:cubicBezTo>
                <a:lnTo>
                  <a:pt x="0" y="139014"/>
                </a:lnTo>
                <a:cubicBezTo>
                  <a:pt x="0" y="129658"/>
                  <a:pt x="7205" y="121742"/>
                  <a:pt x="16211" y="120302"/>
                </a:cubicBezTo>
                <a:lnTo>
                  <a:pt x="565583" y="838"/>
                </a:lnTo>
                <a:close/>
              </a:path>
            </a:pathLst>
          </a:custGeom>
          <a:solidFill>
            <a:schemeClr val="bg1"/>
          </a:solidFill>
          <a:ln>
            <a:noFill/>
          </a:ln>
          <a:effectLst/>
        </p:spPr>
        <p:txBody>
          <a:bodyPr anchor="ctr"/>
          <a:lstStyle/>
          <a:p>
            <a:endParaRPr lang="en-US" sz="886" dirty="0">
              <a:latin typeface="Lato Light" panose="020F0502020204030203" pitchFamily="34" charset="0"/>
            </a:endParaRPr>
          </a:p>
        </p:txBody>
      </p:sp>
      <p:sp>
        <p:nvSpPr>
          <p:cNvPr id="41" name="Freeform 106">
            <a:extLst>
              <a:ext uri="{FF2B5EF4-FFF2-40B4-BE49-F238E27FC236}">
                <a16:creationId xmlns:a16="http://schemas.microsoft.com/office/drawing/2014/main" id="{071BC411-7672-4C1B-9CAB-E0EFB89BCD92}"/>
              </a:ext>
            </a:extLst>
          </p:cNvPr>
          <p:cNvSpPr>
            <a:spLocks noChangeArrowheads="1"/>
          </p:cNvSpPr>
          <p:nvPr/>
        </p:nvSpPr>
        <p:spPr bwMode="auto">
          <a:xfrm>
            <a:off x="4137265" y="3016532"/>
            <a:ext cx="438458" cy="402615"/>
          </a:xfrm>
          <a:custGeom>
            <a:avLst/>
            <a:gdLst>
              <a:gd name="T0" fmla="*/ 444150 w 877528"/>
              <a:gd name="T1" fmla="*/ 346858 h 748940"/>
              <a:gd name="T2" fmla="*/ 528917 w 877528"/>
              <a:gd name="T3" fmla="*/ 459527 h 748940"/>
              <a:gd name="T4" fmla="*/ 528917 w 877528"/>
              <a:gd name="T5" fmla="*/ 486438 h 748940"/>
              <a:gd name="T6" fmla="*/ 429424 w 877528"/>
              <a:gd name="T7" fmla="*/ 488591 h 748940"/>
              <a:gd name="T8" fmla="*/ 414338 w 877528"/>
              <a:gd name="T9" fmla="*/ 346858 h 748940"/>
              <a:gd name="T10" fmla="*/ 438764 w 877528"/>
              <a:gd name="T11" fmla="*/ 273741 h 748940"/>
              <a:gd name="T12" fmla="*/ 246917 w 877528"/>
              <a:gd name="T13" fmla="*/ 465406 h 748940"/>
              <a:gd name="T14" fmla="*/ 438764 w 877528"/>
              <a:gd name="T15" fmla="*/ 657431 h 748940"/>
              <a:gd name="T16" fmla="*/ 630611 w 877528"/>
              <a:gd name="T17" fmla="*/ 465406 h 748940"/>
              <a:gd name="T18" fmla="*/ 438764 w 877528"/>
              <a:gd name="T19" fmla="*/ 273741 h 748940"/>
              <a:gd name="T20" fmla="*/ 877528 w 877528"/>
              <a:gd name="T21" fmla="*/ 200606 h 748940"/>
              <a:gd name="T22" fmla="*/ 863131 w 877528"/>
              <a:gd name="T23" fmla="*/ 734529 h 748940"/>
              <a:gd name="T24" fmla="*/ 48231 w 877528"/>
              <a:gd name="T25" fmla="*/ 748940 h 748940"/>
              <a:gd name="T26" fmla="*/ 0 w 877528"/>
              <a:gd name="T27" fmla="*/ 701024 h 748940"/>
              <a:gd name="T28" fmla="*/ 48231 w 877528"/>
              <a:gd name="T29" fmla="*/ 53975 h 748940"/>
              <a:gd name="T30" fmla="*/ 73067 w 877528"/>
              <a:gd name="T31" fmla="*/ 145484 h 748940"/>
              <a:gd name="T32" fmla="*/ 146135 w 877528"/>
              <a:gd name="T33" fmla="*/ 53975 h 748940"/>
              <a:gd name="T34" fmla="*/ 182849 w 877528"/>
              <a:gd name="T35" fmla="*/ 145484 h 748940"/>
              <a:gd name="T36" fmla="*/ 255916 w 877528"/>
              <a:gd name="T37" fmla="*/ 53975 h 748940"/>
              <a:gd name="T38" fmla="*/ 292630 w 877528"/>
              <a:gd name="T39" fmla="*/ 145484 h 748940"/>
              <a:gd name="T40" fmla="*/ 365697 w 877528"/>
              <a:gd name="T41" fmla="*/ 53975 h 748940"/>
              <a:gd name="T42" fmla="*/ 402051 w 877528"/>
              <a:gd name="T43" fmla="*/ 145484 h 748940"/>
              <a:gd name="T44" fmla="*/ 475478 w 877528"/>
              <a:gd name="T45" fmla="*/ 53975 h 748940"/>
              <a:gd name="T46" fmla="*/ 511832 w 877528"/>
              <a:gd name="T47" fmla="*/ 145484 h 748940"/>
              <a:gd name="T48" fmla="*/ 584899 w 877528"/>
              <a:gd name="T49" fmla="*/ 53975 h 748940"/>
              <a:gd name="T50" fmla="*/ 621253 w 877528"/>
              <a:gd name="T51" fmla="*/ 145484 h 748940"/>
              <a:gd name="T52" fmla="*/ 694680 w 877528"/>
              <a:gd name="T53" fmla="*/ 53975 h 748940"/>
              <a:gd name="T54" fmla="*/ 731034 w 877528"/>
              <a:gd name="T55" fmla="*/ 145484 h 748940"/>
              <a:gd name="T56" fmla="*/ 804101 w 877528"/>
              <a:gd name="T57" fmla="*/ 53975 h 748940"/>
              <a:gd name="T58" fmla="*/ 863131 w 877528"/>
              <a:gd name="T59" fmla="*/ 68026 h 748940"/>
              <a:gd name="T60" fmla="*/ 877528 w 877528"/>
              <a:gd name="T61" fmla="*/ 163858 h 748940"/>
              <a:gd name="T62" fmla="*/ 0 w 877528"/>
              <a:gd name="T63" fmla="*/ 101891 h 748940"/>
              <a:gd name="T64" fmla="*/ 48231 w 877528"/>
              <a:gd name="T65" fmla="*/ 53975 h 748940"/>
              <a:gd name="T66" fmla="*/ 787040 w 877528"/>
              <a:gd name="T67" fmla="*/ 0 h 748940"/>
              <a:gd name="T68" fmla="*/ 750311 w 877528"/>
              <a:gd name="T69" fmla="*/ 128226 h 748940"/>
              <a:gd name="T70" fmla="*/ 640485 w 877528"/>
              <a:gd name="T71" fmla="*/ 0 h 748940"/>
              <a:gd name="T72" fmla="*/ 677214 w 877528"/>
              <a:gd name="T73" fmla="*/ 128226 h 748940"/>
              <a:gd name="T74" fmla="*/ 640485 w 877528"/>
              <a:gd name="T75" fmla="*/ 0 h 748940"/>
              <a:gd name="T76" fmla="*/ 567388 w 877528"/>
              <a:gd name="T77" fmla="*/ 0 h 748940"/>
              <a:gd name="T78" fmla="*/ 531019 w 877528"/>
              <a:gd name="T79" fmla="*/ 128226 h 748940"/>
              <a:gd name="T80" fmla="*/ 421193 w 877528"/>
              <a:gd name="T81" fmla="*/ 0 h 748940"/>
              <a:gd name="T82" fmla="*/ 457562 w 877528"/>
              <a:gd name="T83" fmla="*/ 128226 h 748940"/>
              <a:gd name="T84" fmla="*/ 421193 w 877528"/>
              <a:gd name="T85" fmla="*/ 0 h 748940"/>
              <a:gd name="T86" fmla="*/ 348096 w 877528"/>
              <a:gd name="T87" fmla="*/ 0 h 748940"/>
              <a:gd name="T88" fmla="*/ 311367 w 877528"/>
              <a:gd name="T89" fmla="*/ 128226 h 748940"/>
              <a:gd name="T90" fmla="*/ 201901 w 877528"/>
              <a:gd name="T91" fmla="*/ 0 h 748940"/>
              <a:gd name="T92" fmla="*/ 238630 w 877528"/>
              <a:gd name="T93" fmla="*/ 128226 h 748940"/>
              <a:gd name="T94" fmla="*/ 201901 w 877528"/>
              <a:gd name="T95" fmla="*/ 0 h 748940"/>
              <a:gd name="T96" fmla="*/ 128804 w 877528"/>
              <a:gd name="T97" fmla="*/ 0 h 748940"/>
              <a:gd name="T98" fmla="*/ 92075 w 877528"/>
              <a:gd name="T99" fmla="*/ 128226 h 748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77528" h="748940">
                <a:moveTo>
                  <a:pt x="429424" y="331787"/>
                </a:moveTo>
                <a:cubicBezTo>
                  <a:pt x="437326" y="331787"/>
                  <a:pt x="444150" y="338605"/>
                  <a:pt x="444150" y="346858"/>
                </a:cubicBezTo>
                <a:lnTo>
                  <a:pt x="444150" y="459527"/>
                </a:lnTo>
                <a:lnTo>
                  <a:pt x="528917" y="459527"/>
                </a:lnTo>
                <a:cubicBezTo>
                  <a:pt x="536460" y="459527"/>
                  <a:pt x="542566" y="465627"/>
                  <a:pt x="542566" y="473162"/>
                </a:cubicBezTo>
                <a:cubicBezTo>
                  <a:pt x="542566" y="480338"/>
                  <a:pt x="536460" y="486438"/>
                  <a:pt x="528917" y="486438"/>
                </a:cubicBezTo>
                <a:lnTo>
                  <a:pt x="436608" y="486438"/>
                </a:lnTo>
                <a:cubicBezTo>
                  <a:pt x="434812" y="487874"/>
                  <a:pt x="431938" y="488591"/>
                  <a:pt x="429424" y="488591"/>
                </a:cubicBezTo>
                <a:cubicBezTo>
                  <a:pt x="421163" y="488591"/>
                  <a:pt x="414338" y="482133"/>
                  <a:pt x="414338" y="473880"/>
                </a:cubicBezTo>
                <a:lnTo>
                  <a:pt x="414338" y="346858"/>
                </a:lnTo>
                <a:cubicBezTo>
                  <a:pt x="414338" y="338605"/>
                  <a:pt x="421163" y="331787"/>
                  <a:pt x="429424" y="331787"/>
                </a:cubicBezTo>
                <a:close/>
                <a:moveTo>
                  <a:pt x="438764" y="273741"/>
                </a:moveTo>
                <a:cubicBezTo>
                  <a:pt x="385853" y="273741"/>
                  <a:pt x="337622" y="294997"/>
                  <a:pt x="303068" y="329944"/>
                </a:cubicBezTo>
                <a:cubicBezTo>
                  <a:pt x="268154" y="364530"/>
                  <a:pt x="246917" y="412446"/>
                  <a:pt x="246917" y="465406"/>
                </a:cubicBezTo>
                <a:cubicBezTo>
                  <a:pt x="246917" y="518366"/>
                  <a:pt x="268154" y="566282"/>
                  <a:pt x="303068" y="601228"/>
                </a:cubicBezTo>
                <a:cubicBezTo>
                  <a:pt x="337622" y="635814"/>
                  <a:pt x="385853" y="657431"/>
                  <a:pt x="438764" y="657431"/>
                </a:cubicBezTo>
                <a:cubicBezTo>
                  <a:pt x="491675" y="657431"/>
                  <a:pt x="539547" y="635814"/>
                  <a:pt x="574461" y="601228"/>
                </a:cubicBezTo>
                <a:cubicBezTo>
                  <a:pt x="609015" y="566282"/>
                  <a:pt x="630611" y="518366"/>
                  <a:pt x="630611" y="465406"/>
                </a:cubicBezTo>
                <a:cubicBezTo>
                  <a:pt x="630611" y="412446"/>
                  <a:pt x="609015" y="364530"/>
                  <a:pt x="574461" y="329944"/>
                </a:cubicBezTo>
                <a:cubicBezTo>
                  <a:pt x="539547" y="294997"/>
                  <a:pt x="491675" y="273741"/>
                  <a:pt x="438764" y="273741"/>
                </a:cubicBezTo>
                <a:close/>
                <a:moveTo>
                  <a:pt x="0" y="200606"/>
                </a:moveTo>
                <a:lnTo>
                  <a:pt x="877528" y="200606"/>
                </a:lnTo>
                <a:lnTo>
                  <a:pt x="877528" y="701024"/>
                </a:lnTo>
                <a:cubicBezTo>
                  <a:pt x="877528" y="713993"/>
                  <a:pt x="871769" y="726243"/>
                  <a:pt x="863131" y="734529"/>
                </a:cubicBezTo>
                <a:cubicBezTo>
                  <a:pt x="854492" y="743536"/>
                  <a:pt x="842614" y="748940"/>
                  <a:pt x="829297" y="748940"/>
                </a:cubicBezTo>
                <a:lnTo>
                  <a:pt x="48231" y="748940"/>
                </a:lnTo>
                <a:cubicBezTo>
                  <a:pt x="34914" y="748940"/>
                  <a:pt x="22676" y="743536"/>
                  <a:pt x="14037" y="734529"/>
                </a:cubicBezTo>
                <a:cubicBezTo>
                  <a:pt x="5399" y="726243"/>
                  <a:pt x="0" y="713993"/>
                  <a:pt x="0" y="701024"/>
                </a:cubicBezTo>
                <a:lnTo>
                  <a:pt x="0" y="200606"/>
                </a:lnTo>
                <a:close/>
                <a:moveTo>
                  <a:pt x="48231" y="53975"/>
                </a:moveTo>
                <a:lnTo>
                  <a:pt x="73067" y="53975"/>
                </a:lnTo>
                <a:lnTo>
                  <a:pt x="73067" y="145484"/>
                </a:lnTo>
                <a:lnTo>
                  <a:pt x="146135" y="145484"/>
                </a:lnTo>
                <a:lnTo>
                  <a:pt x="146135" y="53975"/>
                </a:lnTo>
                <a:lnTo>
                  <a:pt x="182849" y="53975"/>
                </a:lnTo>
                <a:lnTo>
                  <a:pt x="182849" y="145484"/>
                </a:lnTo>
                <a:lnTo>
                  <a:pt x="255916" y="145484"/>
                </a:lnTo>
                <a:lnTo>
                  <a:pt x="255916" y="53975"/>
                </a:lnTo>
                <a:lnTo>
                  <a:pt x="292630" y="53975"/>
                </a:lnTo>
                <a:lnTo>
                  <a:pt x="292630" y="145484"/>
                </a:lnTo>
                <a:lnTo>
                  <a:pt x="365697" y="145484"/>
                </a:lnTo>
                <a:lnTo>
                  <a:pt x="365697" y="53975"/>
                </a:lnTo>
                <a:lnTo>
                  <a:pt x="402051" y="53975"/>
                </a:lnTo>
                <a:lnTo>
                  <a:pt x="402051" y="145484"/>
                </a:lnTo>
                <a:lnTo>
                  <a:pt x="475478" y="145484"/>
                </a:lnTo>
                <a:lnTo>
                  <a:pt x="475478" y="53975"/>
                </a:lnTo>
                <a:lnTo>
                  <a:pt x="511832" y="53975"/>
                </a:lnTo>
                <a:lnTo>
                  <a:pt x="511832" y="145484"/>
                </a:lnTo>
                <a:lnTo>
                  <a:pt x="584899" y="145484"/>
                </a:lnTo>
                <a:lnTo>
                  <a:pt x="584899" y="53975"/>
                </a:lnTo>
                <a:lnTo>
                  <a:pt x="621253" y="53975"/>
                </a:lnTo>
                <a:lnTo>
                  <a:pt x="621253" y="145484"/>
                </a:lnTo>
                <a:lnTo>
                  <a:pt x="694680" y="145484"/>
                </a:lnTo>
                <a:lnTo>
                  <a:pt x="694680" y="53975"/>
                </a:lnTo>
                <a:lnTo>
                  <a:pt x="731034" y="53975"/>
                </a:lnTo>
                <a:lnTo>
                  <a:pt x="731034" y="145484"/>
                </a:lnTo>
                <a:lnTo>
                  <a:pt x="804101" y="145484"/>
                </a:lnTo>
                <a:lnTo>
                  <a:pt x="804101" y="53975"/>
                </a:lnTo>
                <a:lnTo>
                  <a:pt x="829297" y="53975"/>
                </a:lnTo>
                <a:cubicBezTo>
                  <a:pt x="842614" y="53975"/>
                  <a:pt x="854492" y="59379"/>
                  <a:pt x="863131" y="68026"/>
                </a:cubicBezTo>
                <a:cubicBezTo>
                  <a:pt x="871769" y="76672"/>
                  <a:pt x="877528" y="88922"/>
                  <a:pt x="877528" y="101891"/>
                </a:cubicBezTo>
                <a:lnTo>
                  <a:pt x="877528" y="163858"/>
                </a:lnTo>
                <a:lnTo>
                  <a:pt x="0" y="163858"/>
                </a:lnTo>
                <a:lnTo>
                  <a:pt x="0" y="101891"/>
                </a:lnTo>
                <a:cubicBezTo>
                  <a:pt x="0" y="88922"/>
                  <a:pt x="5399" y="76672"/>
                  <a:pt x="14037" y="68026"/>
                </a:cubicBezTo>
                <a:cubicBezTo>
                  <a:pt x="22676" y="59379"/>
                  <a:pt x="34914" y="53975"/>
                  <a:pt x="48231" y="53975"/>
                </a:cubicBezTo>
                <a:close/>
                <a:moveTo>
                  <a:pt x="750311" y="0"/>
                </a:moveTo>
                <a:lnTo>
                  <a:pt x="787040" y="0"/>
                </a:lnTo>
                <a:lnTo>
                  <a:pt x="787040" y="128226"/>
                </a:lnTo>
                <a:lnTo>
                  <a:pt x="750311" y="128226"/>
                </a:lnTo>
                <a:lnTo>
                  <a:pt x="750311" y="0"/>
                </a:lnTo>
                <a:close/>
                <a:moveTo>
                  <a:pt x="640485" y="0"/>
                </a:moveTo>
                <a:lnTo>
                  <a:pt x="677214" y="0"/>
                </a:lnTo>
                <a:lnTo>
                  <a:pt x="677214" y="128226"/>
                </a:lnTo>
                <a:lnTo>
                  <a:pt x="640485" y="128226"/>
                </a:lnTo>
                <a:lnTo>
                  <a:pt x="640485" y="0"/>
                </a:lnTo>
                <a:close/>
                <a:moveTo>
                  <a:pt x="531019" y="0"/>
                </a:moveTo>
                <a:lnTo>
                  <a:pt x="567388" y="0"/>
                </a:lnTo>
                <a:lnTo>
                  <a:pt x="567388" y="128226"/>
                </a:lnTo>
                <a:lnTo>
                  <a:pt x="531019" y="128226"/>
                </a:lnTo>
                <a:lnTo>
                  <a:pt x="531019" y="0"/>
                </a:lnTo>
                <a:close/>
                <a:moveTo>
                  <a:pt x="421193" y="0"/>
                </a:moveTo>
                <a:lnTo>
                  <a:pt x="457562" y="0"/>
                </a:lnTo>
                <a:lnTo>
                  <a:pt x="457562" y="128226"/>
                </a:lnTo>
                <a:lnTo>
                  <a:pt x="421193" y="128226"/>
                </a:lnTo>
                <a:lnTo>
                  <a:pt x="421193" y="0"/>
                </a:lnTo>
                <a:close/>
                <a:moveTo>
                  <a:pt x="311367" y="0"/>
                </a:moveTo>
                <a:lnTo>
                  <a:pt x="348096" y="0"/>
                </a:lnTo>
                <a:lnTo>
                  <a:pt x="348096" y="128226"/>
                </a:lnTo>
                <a:lnTo>
                  <a:pt x="311367" y="128226"/>
                </a:lnTo>
                <a:lnTo>
                  <a:pt x="311367" y="0"/>
                </a:lnTo>
                <a:close/>
                <a:moveTo>
                  <a:pt x="201901" y="0"/>
                </a:moveTo>
                <a:lnTo>
                  <a:pt x="238630" y="0"/>
                </a:lnTo>
                <a:lnTo>
                  <a:pt x="238630" y="128226"/>
                </a:lnTo>
                <a:lnTo>
                  <a:pt x="201901" y="128226"/>
                </a:lnTo>
                <a:lnTo>
                  <a:pt x="201901" y="0"/>
                </a:lnTo>
                <a:close/>
                <a:moveTo>
                  <a:pt x="92075" y="0"/>
                </a:moveTo>
                <a:lnTo>
                  <a:pt x="128804" y="0"/>
                </a:lnTo>
                <a:lnTo>
                  <a:pt x="128804" y="128226"/>
                </a:lnTo>
                <a:lnTo>
                  <a:pt x="92075" y="128226"/>
                </a:lnTo>
                <a:lnTo>
                  <a:pt x="92075" y="0"/>
                </a:lnTo>
                <a:close/>
              </a:path>
            </a:pathLst>
          </a:custGeom>
          <a:solidFill>
            <a:schemeClr val="bg1"/>
          </a:solidFill>
          <a:ln>
            <a:noFill/>
          </a:ln>
          <a:effectLst/>
        </p:spPr>
        <p:txBody>
          <a:bodyPr anchor="ctr"/>
          <a:lstStyle/>
          <a:p>
            <a:endParaRPr lang="en-US" sz="1715" dirty="0">
              <a:latin typeface="Lato Light" panose="020F0502020204030203" pitchFamily="34" charset="0"/>
            </a:endParaRPr>
          </a:p>
        </p:txBody>
      </p:sp>
      <p:sp>
        <p:nvSpPr>
          <p:cNvPr id="42" name="Freeform 57">
            <a:extLst>
              <a:ext uri="{FF2B5EF4-FFF2-40B4-BE49-F238E27FC236}">
                <a16:creationId xmlns:a16="http://schemas.microsoft.com/office/drawing/2014/main" id="{E08C6753-9D59-4D0B-A370-6E0694D68D7D}"/>
              </a:ext>
            </a:extLst>
          </p:cNvPr>
          <p:cNvSpPr>
            <a:spLocks noChangeArrowheads="1"/>
          </p:cNvSpPr>
          <p:nvPr/>
        </p:nvSpPr>
        <p:spPr bwMode="auto">
          <a:xfrm>
            <a:off x="7542654" y="2991705"/>
            <a:ext cx="582265" cy="408083"/>
          </a:xfrm>
          <a:custGeom>
            <a:avLst/>
            <a:gdLst/>
            <a:ahLst/>
            <a:cxnLst/>
            <a:rect l="0" t="0" r="r" b="b"/>
            <a:pathLst>
              <a:path w="890228" h="667978">
                <a:moveTo>
                  <a:pt x="667581" y="528470"/>
                </a:moveTo>
                <a:cubicBezTo>
                  <a:pt x="652475" y="528470"/>
                  <a:pt x="639885" y="541087"/>
                  <a:pt x="639885" y="556588"/>
                </a:cubicBezTo>
                <a:cubicBezTo>
                  <a:pt x="639885" y="571728"/>
                  <a:pt x="652475" y="584345"/>
                  <a:pt x="667581" y="584345"/>
                </a:cubicBezTo>
                <a:cubicBezTo>
                  <a:pt x="683048" y="584345"/>
                  <a:pt x="695637" y="571728"/>
                  <a:pt x="695637" y="556588"/>
                </a:cubicBezTo>
                <a:cubicBezTo>
                  <a:pt x="695637" y="541087"/>
                  <a:pt x="683048" y="528470"/>
                  <a:pt x="667581" y="528470"/>
                </a:cubicBezTo>
                <a:close/>
                <a:moveTo>
                  <a:pt x="278039" y="528470"/>
                </a:moveTo>
                <a:cubicBezTo>
                  <a:pt x="262932" y="528470"/>
                  <a:pt x="250343" y="541087"/>
                  <a:pt x="250343" y="556588"/>
                </a:cubicBezTo>
                <a:cubicBezTo>
                  <a:pt x="250343" y="571728"/>
                  <a:pt x="262932" y="584345"/>
                  <a:pt x="278039" y="584345"/>
                </a:cubicBezTo>
                <a:cubicBezTo>
                  <a:pt x="293506" y="584345"/>
                  <a:pt x="306095" y="571728"/>
                  <a:pt x="306095" y="556588"/>
                </a:cubicBezTo>
                <a:cubicBezTo>
                  <a:pt x="306095" y="541087"/>
                  <a:pt x="293506" y="528470"/>
                  <a:pt x="278039" y="528470"/>
                </a:cubicBezTo>
                <a:close/>
                <a:moveTo>
                  <a:pt x="584134" y="138065"/>
                </a:moveTo>
                <a:lnTo>
                  <a:pt x="584134" y="277573"/>
                </a:lnTo>
                <a:lnTo>
                  <a:pt x="622620" y="277573"/>
                </a:lnTo>
                <a:lnTo>
                  <a:pt x="642763" y="237198"/>
                </a:lnTo>
                <a:cubicBezTo>
                  <a:pt x="649597" y="223500"/>
                  <a:pt x="666502" y="217732"/>
                  <a:pt x="680171" y="224581"/>
                </a:cubicBezTo>
                <a:cubicBezTo>
                  <a:pt x="693839" y="231791"/>
                  <a:pt x="699594" y="248373"/>
                  <a:pt x="692760" y="262072"/>
                </a:cubicBezTo>
                <a:lnTo>
                  <a:pt x="684847" y="277573"/>
                </a:lnTo>
                <a:lnTo>
                  <a:pt x="736642" y="277573"/>
                </a:lnTo>
                <a:lnTo>
                  <a:pt x="677293" y="138065"/>
                </a:lnTo>
                <a:lnTo>
                  <a:pt x="584134" y="138065"/>
                </a:lnTo>
                <a:close/>
                <a:moveTo>
                  <a:pt x="556438" y="82550"/>
                </a:moveTo>
                <a:lnTo>
                  <a:pt x="695637" y="82550"/>
                </a:lnTo>
                <a:cubicBezTo>
                  <a:pt x="706787" y="82550"/>
                  <a:pt x="716859" y="89039"/>
                  <a:pt x="721175" y="99493"/>
                </a:cubicBezTo>
                <a:lnTo>
                  <a:pt x="801385" y="286585"/>
                </a:lnTo>
                <a:lnTo>
                  <a:pt x="840591" y="313261"/>
                </a:lnTo>
                <a:cubicBezTo>
                  <a:pt x="871884" y="333808"/>
                  <a:pt x="890228" y="368775"/>
                  <a:pt x="890228" y="405905"/>
                </a:cubicBezTo>
                <a:lnTo>
                  <a:pt x="890228" y="556588"/>
                </a:lnTo>
                <a:cubicBezTo>
                  <a:pt x="890228" y="571728"/>
                  <a:pt x="877639" y="584345"/>
                  <a:pt x="862532" y="584345"/>
                </a:cubicBezTo>
                <a:lnTo>
                  <a:pt x="775128" y="584345"/>
                </a:lnTo>
                <a:cubicBezTo>
                  <a:pt x="762539" y="632290"/>
                  <a:pt x="719377" y="667978"/>
                  <a:pt x="667581" y="667978"/>
                </a:cubicBezTo>
                <a:cubicBezTo>
                  <a:pt x="606434" y="667978"/>
                  <a:pt x="556438" y="617870"/>
                  <a:pt x="556438" y="556588"/>
                </a:cubicBezTo>
                <a:cubicBezTo>
                  <a:pt x="556438" y="499631"/>
                  <a:pt x="598881" y="453489"/>
                  <a:pt x="653554" y="446280"/>
                </a:cubicBezTo>
                <a:cubicBezTo>
                  <a:pt x="653913" y="446280"/>
                  <a:pt x="653913" y="446280"/>
                  <a:pt x="653913" y="446280"/>
                </a:cubicBezTo>
                <a:cubicBezTo>
                  <a:pt x="649237" y="445559"/>
                  <a:pt x="644561" y="444838"/>
                  <a:pt x="639885" y="444838"/>
                </a:cubicBezTo>
                <a:cubicBezTo>
                  <a:pt x="578379" y="444838"/>
                  <a:pt x="528382" y="494945"/>
                  <a:pt x="528382" y="556588"/>
                </a:cubicBezTo>
                <a:cubicBezTo>
                  <a:pt x="528382" y="565600"/>
                  <a:pt x="530181" y="574973"/>
                  <a:pt x="532339" y="583624"/>
                </a:cubicBezTo>
                <a:cubicBezTo>
                  <a:pt x="530900" y="583624"/>
                  <a:pt x="529821" y="584345"/>
                  <a:pt x="528742" y="584345"/>
                </a:cubicBezTo>
                <a:lnTo>
                  <a:pt x="385586" y="584345"/>
                </a:lnTo>
                <a:cubicBezTo>
                  <a:pt x="372997" y="632290"/>
                  <a:pt x="329834" y="667978"/>
                  <a:pt x="278039" y="667978"/>
                </a:cubicBezTo>
                <a:cubicBezTo>
                  <a:pt x="216892" y="667978"/>
                  <a:pt x="166895" y="617870"/>
                  <a:pt x="166895" y="556227"/>
                </a:cubicBezTo>
                <a:cubicBezTo>
                  <a:pt x="166895" y="499631"/>
                  <a:pt x="209339" y="453129"/>
                  <a:pt x="264371" y="446280"/>
                </a:cubicBezTo>
                <a:cubicBezTo>
                  <a:pt x="259695" y="445559"/>
                  <a:pt x="255019" y="444838"/>
                  <a:pt x="250343" y="444838"/>
                </a:cubicBezTo>
                <a:cubicBezTo>
                  <a:pt x="188836" y="444838"/>
                  <a:pt x="139199" y="494945"/>
                  <a:pt x="139199" y="556588"/>
                </a:cubicBezTo>
                <a:cubicBezTo>
                  <a:pt x="139199" y="565961"/>
                  <a:pt x="140638" y="575333"/>
                  <a:pt x="143156" y="584345"/>
                </a:cubicBezTo>
                <a:lnTo>
                  <a:pt x="83448" y="584345"/>
                </a:lnTo>
                <a:cubicBezTo>
                  <a:pt x="37408" y="584345"/>
                  <a:pt x="0" y="546855"/>
                  <a:pt x="0" y="500713"/>
                </a:cubicBezTo>
                <a:lnTo>
                  <a:pt x="0" y="417080"/>
                </a:lnTo>
                <a:cubicBezTo>
                  <a:pt x="0" y="401579"/>
                  <a:pt x="12589" y="388962"/>
                  <a:pt x="27696" y="388962"/>
                </a:cubicBezTo>
                <a:lnTo>
                  <a:pt x="528382" y="388962"/>
                </a:lnTo>
                <a:lnTo>
                  <a:pt x="528382" y="305330"/>
                </a:lnTo>
                <a:lnTo>
                  <a:pt x="528742" y="110307"/>
                </a:lnTo>
                <a:cubicBezTo>
                  <a:pt x="528742" y="94807"/>
                  <a:pt x="540971" y="82550"/>
                  <a:pt x="556438" y="82550"/>
                </a:cubicBezTo>
                <a:close/>
                <a:moveTo>
                  <a:pt x="84895" y="0"/>
                </a:moveTo>
                <a:lnTo>
                  <a:pt x="224343" y="0"/>
                </a:lnTo>
                <a:lnTo>
                  <a:pt x="224343" y="166943"/>
                </a:lnTo>
                <a:lnTo>
                  <a:pt x="279834" y="138880"/>
                </a:lnTo>
                <a:lnTo>
                  <a:pt x="335685" y="166943"/>
                </a:lnTo>
                <a:lnTo>
                  <a:pt x="335685" y="0"/>
                </a:lnTo>
                <a:lnTo>
                  <a:pt x="475132" y="0"/>
                </a:lnTo>
                <a:cubicBezTo>
                  <a:pt x="490627" y="0"/>
                  <a:pt x="502878" y="12233"/>
                  <a:pt x="502878" y="27704"/>
                </a:cubicBezTo>
                <a:lnTo>
                  <a:pt x="502878" y="333887"/>
                </a:lnTo>
                <a:cubicBezTo>
                  <a:pt x="502878" y="348998"/>
                  <a:pt x="490627" y="361590"/>
                  <a:pt x="475132" y="361590"/>
                </a:cubicBezTo>
                <a:lnTo>
                  <a:pt x="84895" y="361590"/>
                </a:lnTo>
                <a:cubicBezTo>
                  <a:pt x="69401" y="361590"/>
                  <a:pt x="57150" y="348998"/>
                  <a:pt x="57150" y="333887"/>
                </a:cubicBezTo>
                <a:lnTo>
                  <a:pt x="57150" y="27704"/>
                </a:lnTo>
                <a:cubicBezTo>
                  <a:pt x="57150" y="12233"/>
                  <a:pt x="69401" y="0"/>
                  <a:pt x="84895" y="0"/>
                </a:cubicBezTo>
                <a:close/>
              </a:path>
            </a:pathLst>
          </a:custGeom>
          <a:solidFill>
            <a:schemeClr val="bg1"/>
          </a:solidFill>
          <a:ln>
            <a:noFill/>
          </a:ln>
          <a:effectLst/>
        </p:spPr>
        <p:txBody>
          <a:bodyPr anchor="ctr"/>
          <a:lstStyle/>
          <a:p>
            <a:endParaRPr lang="en-US" sz="1048" dirty="0">
              <a:latin typeface="Lato Light" panose="020F0502020204030203" pitchFamily="34" charset="0"/>
            </a:endParaRPr>
          </a:p>
        </p:txBody>
      </p:sp>
      <p:sp>
        <p:nvSpPr>
          <p:cNvPr id="43" name="Freeform 56">
            <a:extLst>
              <a:ext uri="{FF2B5EF4-FFF2-40B4-BE49-F238E27FC236}">
                <a16:creationId xmlns:a16="http://schemas.microsoft.com/office/drawing/2014/main" id="{F027EB97-8AE6-4BD0-A5CC-47C3D8645E25}"/>
              </a:ext>
            </a:extLst>
          </p:cNvPr>
          <p:cNvSpPr>
            <a:spLocks noChangeArrowheads="1"/>
          </p:cNvSpPr>
          <p:nvPr/>
        </p:nvSpPr>
        <p:spPr bwMode="auto">
          <a:xfrm>
            <a:off x="9322937" y="4629314"/>
            <a:ext cx="433670" cy="532239"/>
          </a:xfrm>
          <a:custGeom>
            <a:avLst/>
            <a:gdLst>
              <a:gd name="T0" fmla="*/ 363253 w 1696"/>
              <a:gd name="T1" fmla="*/ 115587 h 2438"/>
              <a:gd name="T2" fmla="*/ 363253 w 1696"/>
              <a:gd name="T3" fmla="*/ 216411 h 2438"/>
              <a:gd name="T4" fmla="*/ 306675 w 1696"/>
              <a:gd name="T5" fmla="*/ 273665 h 2438"/>
              <a:gd name="T6" fmla="*/ 247574 w 1696"/>
              <a:gd name="T7" fmla="*/ 216411 h 2438"/>
              <a:gd name="T8" fmla="*/ 247574 w 1696"/>
              <a:gd name="T9" fmla="*/ 115587 h 2438"/>
              <a:gd name="T10" fmla="*/ 247574 w 1696"/>
              <a:gd name="T11" fmla="*/ 115587 h 2438"/>
              <a:gd name="T12" fmla="*/ 194600 w 1696"/>
              <a:gd name="T13" fmla="*/ 163479 h 2438"/>
              <a:gd name="T14" fmla="*/ 194600 w 1696"/>
              <a:gd name="T15" fmla="*/ 163479 h 2438"/>
              <a:gd name="T16" fmla="*/ 175140 w 1696"/>
              <a:gd name="T17" fmla="*/ 232255 h 2438"/>
              <a:gd name="T18" fmla="*/ 175140 w 1696"/>
              <a:gd name="T19" fmla="*/ 232255 h 2438"/>
              <a:gd name="T20" fmla="*/ 213339 w 1696"/>
              <a:gd name="T21" fmla="*/ 324437 h 2438"/>
              <a:gd name="T22" fmla="*/ 213339 w 1696"/>
              <a:gd name="T23" fmla="*/ 324437 h 2438"/>
              <a:gd name="T24" fmla="*/ 252980 w 1696"/>
              <a:gd name="T25" fmla="*/ 351443 h 2438"/>
              <a:gd name="T26" fmla="*/ 252980 w 1696"/>
              <a:gd name="T27" fmla="*/ 706487 h 2438"/>
              <a:gd name="T28" fmla="*/ 252980 w 1696"/>
              <a:gd name="T29" fmla="*/ 706487 h 2438"/>
              <a:gd name="T30" fmla="*/ 269197 w 1696"/>
              <a:gd name="T31" fmla="*/ 746096 h 2438"/>
              <a:gd name="T32" fmla="*/ 269197 w 1696"/>
              <a:gd name="T33" fmla="*/ 746096 h 2438"/>
              <a:gd name="T34" fmla="*/ 308837 w 1696"/>
              <a:gd name="T35" fmla="*/ 762300 h 2438"/>
              <a:gd name="T36" fmla="*/ 308837 w 1696"/>
              <a:gd name="T37" fmla="*/ 762300 h 2438"/>
              <a:gd name="T38" fmla="*/ 348118 w 1696"/>
              <a:gd name="T39" fmla="*/ 746096 h 2438"/>
              <a:gd name="T40" fmla="*/ 348118 w 1696"/>
              <a:gd name="T41" fmla="*/ 746096 h 2438"/>
              <a:gd name="T42" fmla="*/ 364695 w 1696"/>
              <a:gd name="T43" fmla="*/ 706487 h 2438"/>
              <a:gd name="T44" fmla="*/ 364695 w 1696"/>
              <a:gd name="T45" fmla="*/ 348202 h 2438"/>
              <a:gd name="T46" fmla="*/ 364695 w 1696"/>
              <a:gd name="T47" fmla="*/ 348202 h 2438"/>
              <a:gd name="T48" fmla="*/ 397488 w 1696"/>
              <a:gd name="T49" fmla="*/ 324437 h 2438"/>
              <a:gd name="T50" fmla="*/ 397488 w 1696"/>
              <a:gd name="T51" fmla="*/ 324437 h 2438"/>
              <a:gd name="T52" fmla="*/ 436048 w 1696"/>
              <a:gd name="T53" fmla="*/ 232255 h 2438"/>
              <a:gd name="T54" fmla="*/ 436048 w 1696"/>
              <a:gd name="T55" fmla="*/ 232255 h 2438"/>
              <a:gd name="T56" fmla="*/ 416228 w 1696"/>
              <a:gd name="T57" fmla="*/ 163479 h 2438"/>
              <a:gd name="T58" fmla="*/ 416228 w 1696"/>
              <a:gd name="T59" fmla="*/ 163479 h 2438"/>
              <a:gd name="T60" fmla="*/ 363253 w 1696"/>
              <a:gd name="T61" fmla="*/ 115587 h 2438"/>
              <a:gd name="T62" fmla="*/ 0 w 1696"/>
              <a:gd name="T63" fmla="*/ 0 h 2438"/>
              <a:gd name="T64" fmla="*/ 610828 w 1696"/>
              <a:gd name="T65" fmla="*/ 0 h 2438"/>
              <a:gd name="T66" fmla="*/ 610828 w 1696"/>
              <a:gd name="T67" fmla="*/ 877527 h 2438"/>
              <a:gd name="T68" fmla="*/ 0 w 1696"/>
              <a:gd name="T69" fmla="*/ 877527 h 2438"/>
              <a:gd name="T70" fmla="*/ 0 w 1696"/>
              <a:gd name="T71" fmla="*/ 0 h 24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96" h="2438">
                <a:moveTo>
                  <a:pt x="1008" y="321"/>
                </a:moveTo>
                <a:lnTo>
                  <a:pt x="1008" y="601"/>
                </a:lnTo>
                <a:lnTo>
                  <a:pt x="851" y="760"/>
                </a:lnTo>
                <a:lnTo>
                  <a:pt x="687" y="601"/>
                </a:lnTo>
                <a:lnTo>
                  <a:pt x="687" y="321"/>
                </a:lnTo>
                <a:cubicBezTo>
                  <a:pt x="627" y="351"/>
                  <a:pt x="576" y="398"/>
                  <a:pt x="540" y="454"/>
                </a:cubicBezTo>
                <a:cubicBezTo>
                  <a:pt x="505" y="512"/>
                  <a:pt x="486" y="577"/>
                  <a:pt x="486" y="645"/>
                </a:cubicBezTo>
                <a:cubicBezTo>
                  <a:pt x="486" y="741"/>
                  <a:pt x="523" y="833"/>
                  <a:pt x="592" y="901"/>
                </a:cubicBezTo>
                <a:cubicBezTo>
                  <a:pt x="624" y="933"/>
                  <a:pt x="661" y="959"/>
                  <a:pt x="702" y="976"/>
                </a:cubicBezTo>
                <a:lnTo>
                  <a:pt x="702" y="1962"/>
                </a:lnTo>
                <a:cubicBezTo>
                  <a:pt x="702" y="2003"/>
                  <a:pt x="718" y="2043"/>
                  <a:pt x="747" y="2072"/>
                </a:cubicBezTo>
                <a:cubicBezTo>
                  <a:pt x="776" y="2101"/>
                  <a:pt x="815" y="2117"/>
                  <a:pt x="857" y="2117"/>
                </a:cubicBezTo>
                <a:cubicBezTo>
                  <a:pt x="898" y="2117"/>
                  <a:pt x="938" y="2101"/>
                  <a:pt x="966" y="2072"/>
                </a:cubicBezTo>
                <a:cubicBezTo>
                  <a:pt x="996" y="2043"/>
                  <a:pt x="1012" y="2003"/>
                  <a:pt x="1012" y="1962"/>
                </a:cubicBezTo>
                <a:lnTo>
                  <a:pt x="1012" y="967"/>
                </a:lnTo>
                <a:cubicBezTo>
                  <a:pt x="1046" y="950"/>
                  <a:pt x="1076" y="928"/>
                  <a:pt x="1103" y="901"/>
                </a:cubicBezTo>
                <a:cubicBezTo>
                  <a:pt x="1171" y="833"/>
                  <a:pt x="1210" y="741"/>
                  <a:pt x="1210" y="645"/>
                </a:cubicBezTo>
                <a:cubicBezTo>
                  <a:pt x="1210" y="577"/>
                  <a:pt x="1191" y="512"/>
                  <a:pt x="1155" y="454"/>
                </a:cubicBezTo>
                <a:cubicBezTo>
                  <a:pt x="1120" y="398"/>
                  <a:pt x="1069" y="351"/>
                  <a:pt x="1008" y="321"/>
                </a:cubicBezTo>
                <a:close/>
                <a:moveTo>
                  <a:pt x="0" y="0"/>
                </a:moveTo>
                <a:lnTo>
                  <a:pt x="1695" y="0"/>
                </a:lnTo>
                <a:lnTo>
                  <a:pt x="1695" y="2437"/>
                </a:lnTo>
                <a:lnTo>
                  <a:pt x="0" y="2437"/>
                </a:lnTo>
                <a:lnTo>
                  <a:pt x="0" y="0"/>
                </a:lnTo>
                <a:close/>
              </a:path>
            </a:pathLst>
          </a:custGeom>
          <a:solidFill>
            <a:schemeClr val="bg1"/>
          </a:solidFill>
          <a:ln>
            <a:noFill/>
          </a:ln>
          <a:effectLst/>
        </p:spPr>
        <p:txBody>
          <a:bodyPr wrap="none" anchor="ctr"/>
          <a:lstStyle/>
          <a:p>
            <a:endParaRPr lang="en-US" sz="1715" dirty="0">
              <a:latin typeface="Lato Light" panose="020F0502020204030203" pitchFamily="34" charset="0"/>
            </a:endParaRPr>
          </a:p>
        </p:txBody>
      </p:sp>
    </p:spTree>
    <p:extLst>
      <p:ext uri="{BB962C8B-B14F-4D97-AF65-F5344CB8AC3E}">
        <p14:creationId xmlns:p14="http://schemas.microsoft.com/office/powerpoint/2010/main" val="39228453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46482">
            <a:extLst>
              <a:ext uri="{FF2B5EF4-FFF2-40B4-BE49-F238E27FC236}">
                <a16:creationId xmlns:a16="http://schemas.microsoft.com/office/drawing/2014/main" id="{FABA1F3D-C54A-AD46-B81D-413C65176292}"/>
              </a:ext>
            </a:extLst>
          </p:cNvPr>
          <p:cNvSpPr/>
          <p:nvPr/>
        </p:nvSpPr>
        <p:spPr>
          <a:xfrm>
            <a:off x="1471552" y="4404430"/>
            <a:ext cx="835030" cy="2401189"/>
          </a:xfrm>
          <a:custGeom>
            <a:avLst/>
            <a:gdLst/>
            <a:ahLst/>
            <a:cxnLst>
              <a:cxn ang="0">
                <a:pos x="wd2" y="hd2"/>
              </a:cxn>
              <a:cxn ang="5400000">
                <a:pos x="wd2" y="hd2"/>
              </a:cxn>
              <a:cxn ang="10800000">
                <a:pos x="wd2" y="hd2"/>
              </a:cxn>
              <a:cxn ang="16200000">
                <a:pos x="wd2" y="hd2"/>
              </a:cxn>
            </a:cxnLst>
            <a:rect l="0" t="0" r="r" b="b"/>
            <a:pathLst>
              <a:path w="21439" h="21600" extrusionOk="0">
                <a:moveTo>
                  <a:pt x="4374" y="0"/>
                </a:moveTo>
                <a:cubicBezTo>
                  <a:pt x="3813" y="0"/>
                  <a:pt x="3308" y="81"/>
                  <a:pt x="2940" y="210"/>
                </a:cubicBezTo>
                <a:cubicBezTo>
                  <a:pt x="2573" y="338"/>
                  <a:pt x="2342" y="515"/>
                  <a:pt x="2342" y="712"/>
                </a:cubicBezTo>
                <a:lnTo>
                  <a:pt x="2342" y="4349"/>
                </a:lnTo>
                <a:lnTo>
                  <a:pt x="2342" y="4805"/>
                </a:lnTo>
                <a:lnTo>
                  <a:pt x="2342" y="6642"/>
                </a:lnTo>
                <a:cubicBezTo>
                  <a:pt x="2216" y="6639"/>
                  <a:pt x="2090" y="6640"/>
                  <a:pt x="1965" y="6645"/>
                </a:cubicBezTo>
                <a:cubicBezTo>
                  <a:pt x="1216" y="6673"/>
                  <a:pt x="548" y="6826"/>
                  <a:pt x="212" y="7061"/>
                </a:cubicBezTo>
                <a:cubicBezTo>
                  <a:pt x="-22" y="7225"/>
                  <a:pt x="-74" y="7421"/>
                  <a:pt x="114" y="7607"/>
                </a:cubicBezTo>
                <a:cubicBezTo>
                  <a:pt x="628" y="8461"/>
                  <a:pt x="1448" y="9291"/>
                  <a:pt x="2563" y="10072"/>
                </a:cubicBezTo>
                <a:cubicBezTo>
                  <a:pt x="3170" y="10498"/>
                  <a:pt x="3866" y="10907"/>
                  <a:pt x="4456" y="11335"/>
                </a:cubicBezTo>
                <a:cubicBezTo>
                  <a:pt x="4970" y="11709"/>
                  <a:pt x="5440" y="12112"/>
                  <a:pt x="5811" y="12517"/>
                </a:cubicBezTo>
                <a:lnTo>
                  <a:pt x="5136" y="21600"/>
                </a:lnTo>
                <a:lnTo>
                  <a:pt x="18342" y="21600"/>
                </a:lnTo>
                <a:lnTo>
                  <a:pt x="17644" y="12280"/>
                </a:lnTo>
                <a:cubicBezTo>
                  <a:pt x="17875" y="12024"/>
                  <a:pt x="18142" y="11774"/>
                  <a:pt x="18424" y="11525"/>
                </a:cubicBezTo>
                <a:cubicBezTo>
                  <a:pt x="19452" y="10614"/>
                  <a:pt x="20903" y="9745"/>
                  <a:pt x="21300" y="8772"/>
                </a:cubicBezTo>
                <a:cubicBezTo>
                  <a:pt x="21526" y="8217"/>
                  <a:pt x="21419" y="7653"/>
                  <a:pt x="21374" y="7093"/>
                </a:cubicBezTo>
                <a:cubicBezTo>
                  <a:pt x="21323" y="6473"/>
                  <a:pt x="21360" y="5853"/>
                  <a:pt x="21365" y="5233"/>
                </a:cubicBezTo>
                <a:cubicBezTo>
                  <a:pt x="21367" y="5036"/>
                  <a:pt x="21143" y="4859"/>
                  <a:pt x="20775" y="4730"/>
                </a:cubicBezTo>
                <a:cubicBezTo>
                  <a:pt x="20408" y="4602"/>
                  <a:pt x="19894" y="4521"/>
                  <a:pt x="19334" y="4521"/>
                </a:cubicBezTo>
                <a:lnTo>
                  <a:pt x="19112" y="4521"/>
                </a:lnTo>
                <a:cubicBezTo>
                  <a:pt x="18551" y="4521"/>
                  <a:pt x="18046" y="4602"/>
                  <a:pt x="17679" y="4730"/>
                </a:cubicBezTo>
                <a:cubicBezTo>
                  <a:pt x="17332" y="4852"/>
                  <a:pt x="17121" y="5018"/>
                  <a:pt x="17097" y="5201"/>
                </a:cubicBezTo>
                <a:lnTo>
                  <a:pt x="16458" y="5164"/>
                </a:lnTo>
                <a:lnTo>
                  <a:pt x="16458" y="4865"/>
                </a:lnTo>
                <a:cubicBezTo>
                  <a:pt x="16458" y="4669"/>
                  <a:pt x="16228" y="4489"/>
                  <a:pt x="15860" y="4360"/>
                </a:cubicBezTo>
                <a:cubicBezTo>
                  <a:pt x="15492" y="4231"/>
                  <a:pt x="14987" y="4154"/>
                  <a:pt x="14426" y="4154"/>
                </a:cubicBezTo>
                <a:lnTo>
                  <a:pt x="14197" y="4154"/>
                </a:lnTo>
                <a:cubicBezTo>
                  <a:pt x="13636" y="4154"/>
                  <a:pt x="13129" y="4231"/>
                  <a:pt x="12763" y="4360"/>
                </a:cubicBezTo>
                <a:cubicBezTo>
                  <a:pt x="12397" y="4489"/>
                  <a:pt x="12173" y="4669"/>
                  <a:pt x="12173" y="4865"/>
                </a:cubicBezTo>
                <a:lnTo>
                  <a:pt x="12173" y="4914"/>
                </a:lnTo>
                <a:lnTo>
                  <a:pt x="11542" y="4880"/>
                </a:lnTo>
                <a:lnTo>
                  <a:pt x="11542" y="4400"/>
                </a:lnTo>
                <a:cubicBezTo>
                  <a:pt x="11542" y="4204"/>
                  <a:pt x="11312" y="4024"/>
                  <a:pt x="10944" y="3895"/>
                </a:cubicBezTo>
                <a:cubicBezTo>
                  <a:pt x="10577" y="3766"/>
                  <a:pt x="10072" y="3689"/>
                  <a:pt x="9511" y="3689"/>
                </a:cubicBezTo>
                <a:lnTo>
                  <a:pt x="9289" y="3689"/>
                </a:lnTo>
                <a:cubicBezTo>
                  <a:pt x="8728" y="3689"/>
                  <a:pt x="8223" y="3766"/>
                  <a:pt x="7856" y="3895"/>
                </a:cubicBezTo>
                <a:cubicBezTo>
                  <a:pt x="7488" y="4024"/>
                  <a:pt x="7258" y="4204"/>
                  <a:pt x="7258" y="4400"/>
                </a:cubicBezTo>
                <a:lnTo>
                  <a:pt x="7258" y="4630"/>
                </a:lnTo>
                <a:lnTo>
                  <a:pt x="6627" y="4593"/>
                </a:lnTo>
                <a:lnTo>
                  <a:pt x="6627" y="712"/>
                </a:lnTo>
                <a:cubicBezTo>
                  <a:pt x="6627" y="515"/>
                  <a:pt x="6405" y="338"/>
                  <a:pt x="6037" y="210"/>
                </a:cubicBezTo>
                <a:cubicBezTo>
                  <a:pt x="5669" y="81"/>
                  <a:pt x="5156" y="0"/>
                  <a:pt x="4595" y="0"/>
                </a:cubicBezTo>
                <a:lnTo>
                  <a:pt x="4374" y="0"/>
                </a:lnTo>
                <a:close/>
              </a:path>
            </a:pathLst>
          </a:custGeom>
          <a:solidFill>
            <a:schemeClr val="accent6">
              <a:lumMod val="50000"/>
            </a:schemeClr>
          </a:solidFill>
          <a:ln w="12700" cap="flat">
            <a:noFill/>
            <a:miter lim="400000"/>
          </a:ln>
          <a:effectLst/>
        </p:spPr>
        <p:txBody>
          <a:bodyPr wrap="square" lIns="26380" tIns="26380" rIns="26380" bIns="26380" numCol="1" anchor="ctr">
            <a:noAutofit/>
          </a:bodyPr>
          <a:lstStyle/>
          <a:p>
            <a:endParaRPr sz="2493" dirty="0">
              <a:latin typeface="Lato Light" panose="020F0502020204030203" pitchFamily="34" charset="0"/>
            </a:endParaRPr>
          </a:p>
        </p:txBody>
      </p:sp>
      <p:sp>
        <p:nvSpPr>
          <p:cNvPr id="34" name="Shape 46483">
            <a:extLst>
              <a:ext uri="{FF2B5EF4-FFF2-40B4-BE49-F238E27FC236}">
                <a16:creationId xmlns:a16="http://schemas.microsoft.com/office/drawing/2014/main" id="{39C3B67B-EA26-6D46-875A-D76553C36628}"/>
              </a:ext>
            </a:extLst>
          </p:cNvPr>
          <p:cNvSpPr/>
          <p:nvPr/>
        </p:nvSpPr>
        <p:spPr>
          <a:xfrm>
            <a:off x="3583787" y="4404430"/>
            <a:ext cx="793223" cy="2401189"/>
          </a:xfrm>
          <a:custGeom>
            <a:avLst/>
            <a:gdLst/>
            <a:ahLst/>
            <a:cxnLst>
              <a:cxn ang="0">
                <a:pos x="wd2" y="hd2"/>
              </a:cxn>
              <a:cxn ang="5400000">
                <a:pos x="wd2" y="hd2"/>
              </a:cxn>
              <a:cxn ang="10800000">
                <a:pos x="wd2" y="hd2"/>
              </a:cxn>
              <a:cxn ang="16200000">
                <a:pos x="wd2" y="hd2"/>
              </a:cxn>
            </a:cxnLst>
            <a:rect l="0" t="0" r="r" b="b"/>
            <a:pathLst>
              <a:path w="21523" h="21584" extrusionOk="0">
                <a:moveTo>
                  <a:pt x="10411" y="3"/>
                </a:moveTo>
                <a:cubicBezTo>
                  <a:pt x="9856" y="-16"/>
                  <a:pt x="9330" y="39"/>
                  <a:pt x="8926" y="147"/>
                </a:cubicBezTo>
                <a:cubicBezTo>
                  <a:pt x="8523" y="254"/>
                  <a:pt x="8242" y="414"/>
                  <a:pt x="8184" y="598"/>
                </a:cubicBezTo>
                <a:lnTo>
                  <a:pt x="7376" y="5631"/>
                </a:lnTo>
                <a:lnTo>
                  <a:pt x="6568" y="5599"/>
                </a:lnTo>
                <a:lnTo>
                  <a:pt x="4757" y="1849"/>
                </a:lnTo>
                <a:cubicBezTo>
                  <a:pt x="4699" y="1665"/>
                  <a:pt x="4425" y="1506"/>
                  <a:pt x="4023" y="1398"/>
                </a:cubicBezTo>
                <a:cubicBezTo>
                  <a:pt x="3621" y="1290"/>
                  <a:pt x="3094" y="1233"/>
                  <a:pt x="2538" y="1252"/>
                </a:cubicBezTo>
                <a:lnTo>
                  <a:pt x="2318" y="1260"/>
                </a:lnTo>
                <a:cubicBezTo>
                  <a:pt x="1762" y="1280"/>
                  <a:pt x="1281" y="1373"/>
                  <a:pt x="955" y="1506"/>
                </a:cubicBezTo>
                <a:cubicBezTo>
                  <a:pt x="629" y="1639"/>
                  <a:pt x="456" y="1811"/>
                  <a:pt x="515" y="1995"/>
                </a:cubicBezTo>
                <a:lnTo>
                  <a:pt x="2832" y="7412"/>
                </a:lnTo>
                <a:cubicBezTo>
                  <a:pt x="1722" y="7352"/>
                  <a:pt x="631" y="7551"/>
                  <a:pt x="188" y="7893"/>
                </a:cubicBezTo>
                <a:cubicBezTo>
                  <a:pt x="-17" y="8052"/>
                  <a:pt x="-61" y="8233"/>
                  <a:pt x="90" y="8407"/>
                </a:cubicBezTo>
                <a:cubicBezTo>
                  <a:pt x="754" y="9197"/>
                  <a:pt x="1577" y="9972"/>
                  <a:pt x="2538" y="10729"/>
                </a:cubicBezTo>
                <a:cubicBezTo>
                  <a:pt x="3071" y="11149"/>
                  <a:pt x="3655" y="11561"/>
                  <a:pt x="4252" y="11972"/>
                </a:cubicBezTo>
                <a:cubicBezTo>
                  <a:pt x="4762" y="12323"/>
                  <a:pt x="5338" y="12691"/>
                  <a:pt x="5912" y="13045"/>
                </a:cubicBezTo>
                <a:lnTo>
                  <a:pt x="5239" y="21584"/>
                </a:lnTo>
                <a:lnTo>
                  <a:pt x="18399" y="21584"/>
                </a:lnTo>
                <a:lnTo>
                  <a:pt x="17723" y="13048"/>
                </a:lnTo>
                <a:cubicBezTo>
                  <a:pt x="18349" y="12671"/>
                  <a:pt x="18949" y="12295"/>
                  <a:pt x="19539" y="11916"/>
                </a:cubicBezTo>
                <a:cubicBezTo>
                  <a:pt x="20041" y="11594"/>
                  <a:pt x="20543" y="11266"/>
                  <a:pt x="20871" y="10910"/>
                </a:cubicBezTo>
                <a:cubicBezTo>
                  <a:pt x="21286" y="10459"/>
                  <a:pt x="21353" y="9980"/>
                  <a:pt x="21401" y="9507"/>
                </a:cubicBezTo>
                <a:cubicBezTo>
                  <a:pt x="21510" y="8453"/>
                  <a:pt x="21539" y="7399"/>
                  <a:pt x="21516" y="6345"/>
                </a:cubicBezTo>
                <a:cubicBezTo>
                  <a:pt x="21512" y="6160"/>
                  <a:pt x="21294" y="5993"/>
                  <a:pt x="20928" y="5872"/>
                </a:cubicBezTo>
                <a:cubicBezTo>
                  <a:pt x="20562" y="5750"/>
                  <a:pt x="20051" y="5674"/>
                  <a:pt x="19492" y="5674"/>
                </a:cubicBezTo>
                <a:lnTo>
                  <a:pt x="19272" y="5674"/>
                </a:lnTo>
                <a:cubicBezTo>
                  <a:pt x="18712" y="5671"/>
                  <a:pt x="18203" y="5747"/>
                  <a:pt x="17844" y="5872"/>
                </a:cubicBezTo>
                <a:cubicBezTo>
                  <a:pt x="17633" y="5945"/>
                  <a:pt x="17486" y="6033"/>
                  <a:pt x="17395" y="6131"/>
                </a:cubicBezTo>
                <a:lnTo>
                  <a:pt x="16628" y="6085"/>
                </a:lnTo>
                <a:lnTo>
                  <a:pt x="16628" y="5826"/>
                </a:lnTo>
                <a:cubicBezTo>
                  <a:pt x="16628" y="5640"/>
                  <a:pt x="16399" y="5471"/>
                  <a:pt x="16033" y="5350"/>
                </a:cubicBezTo>
                <a:cubicBezTo>
                  <a:pt x="15667" y="5229"/>
                  <a:pt x="15164" y="5155"/>
                  <a:pt x="14605" y="5155"/>
                </a:cubicBezTo>
                <a:lnTo>
                  <a:pt x="14385" y="5155"/>
                </a:lnTo>
                <a:cubicBezTo>
                  <a:pt x="13826" y="5156"/>
                  <a:pt x="13324" y="5229"/>
                  <a:pt x="12957" y="5350"/>
                </a:cubicBezTo>
                <a:cubicBezTo>
                  <a:pt x="12542" y="5487"/>
                  <a:pt x="12306" y="5683"/>
                  <a:pt x="12361" y="5890"/>
                </a:cubicBezTo>
                <a:lnTo>
                  <a:pt x="11594" y="5858"/>
                </a:lnTo>
                <a:lnTo>
                  <a:pt x="12435" y="747"/>
                </a:lnTo>
                <a:cubicBezTo>
                  <a:pt x="12493" y="563"/>
                  <a:pt x="12321" y="388"/>
                  <a:pt x="11994" y="255"/>
                </a:cubicBezTo>
                <a:cubicBezTo>
                  <a:pt x="11668" y="121"/>
                  <a:pt x="11187" y="28"/>
                  <a:pt x="10632" y="9"/>
                </a:cubicBezTo>
                <a:lnTo>
                  <a:pt x="10411" y="3"/>
                </a:lnTo>
                <a:close/>
              </a:path>
            </a:pathLst>
          </a:custGeom>
          <a:solidFill>
            <a:schemeClr val="accent6">
              <a:lumMod val="50000"/>
            </a:schemeClr>
          </a:solidFill>
          <a:ln w="12700" cap="flat">
            <a:noFill/>
            <a:miter lim="400000"/>
          </a:ln>
          <a:effectLst/>
        </p:spPr>
        <p:txBody>
          <a:bodyPr wrap="square" lIns="26380" tIns="26380" rIns="26380" bIns="26380" numCol="1" anchor="ctr">
            <a:noAutofit/>
          </a:bodyPr>
          <a:lstStyle/>
          <a:p>
            <a:endParaRPr sz="2493" dirty="0">
              <a:latin typeface="Lato Light" panose="020F0502020204030203" pitchFamily="34" charset="0"/>
            </a:endParaRPr>
          </a:p>
        </p:txBody>
      </p:sp>
      <p:sp>
        <p:nvSpPr>
          <p:cNvPr id="35" name="Shape 46484">
            <a:extLst>
              <a:ext uri="{FF2B5EF4-FFF2-40B4-BE49-F238E27FC236}">
                <a16:creationId xmlns:a16="http://schemas.microsoft.com/office/drawing/2014/main" id="{E836C05A-B6A7-4540-80E2-F50AF38F7CA0}"/>
              </a:ext>
            </a:extLst>
          </p:cNvPr>
          <p:cNvSpPr/>
          <p:nvPr/>
        </p:nvSpPr>
        <p:spPr>
          <a:xfrm>
            <a:off x="7962739" y="4422641"/>
            <a:ext cx="813201" cy="2401189"/>
          </a:xfrm>
          <a:custGeom>
            <a:avLst/>
            <a:gdLst/>
            <a:ahLst/>
            <a:cxnLst>
              <a:cxn ang="0">
                <a:pos x="wd2" y="hd2"/>
              </a:cxn>
              <a:cxn ang="5400000">
                <a:pos x="wd2" y="hd2"/>
              </a:cxn>
              <a:cxn ang="10800000">
                <a:pos x="wd2" y="hd2"/>
              </a:cxn>
              <a:cxn ang="16200000">
                <a:pos x="wd2" y="hd2"/>
              </a:cxn>
            </a:cxnLst>
            <a:rect l="0" t="0" r="r" b="b"/>
            <a:pathLst>
              <a:path w="21489" h="21585" extrusionOk="0">
                <a:moveTo>
                  <a:pt x="9556" y="3"/>
                </a:moveTo>
                <a:cubicBezTo>
                  <a:pt x="9046" y="-15"/>
                  <a:pt x="8562" y="37"/>
                  <a:pt x="8191" y="138"/>
                </a:cubicBezTo>
                <a:cubicBezTo>
                  <a:pt x="7821" y="240"/>
                  <a:pt x="7563" y="388"/>
                  <a:pt x="7509" y="562"/>
                </a:cubicBezTo>
                <a:lnTo>
                  <a:pt x="6766" y="5345"/>
                </a:lnTo>
                <a:lnTo>
                  <a:pt x="6023" y="5316"/>
                </a:lnTo>
                <a:lnTo>
                  <a:pt x="4365" y="1743"/>
                </a:lnTo>
                <a:cubicBezTo>
                  <a:pt x="4311" y="1569"/>
                  <a:pt x="4060" y="1418"/>
                  <a:pt x="3691" y="1317"/>
                </a:cubicBezTo>
                <a:cubicBezTo>
                  <a:pt x="3322" y="1215"/>
                  <a:pt x="2836" y="1160"/>
                  <a:pt x="2327" y="1179"/>
                </a:cubicBezTo>
                <a:lnTo>
                  <a:pt x="2128" y="1187"/>
                </a:lnTo>
                <a:cubicBezTo>
                  <a:pt x="1618" y="1206"/>
                  <a:pt x="1174" y="1294"/>
                  <a:pt x="875" y="1419"/>
                </a:cubicBezTo>
                <a:cubicBezTo>
                  <a:pt x="577" y="1545"/>
                  <a:pt x="416" y="1704"/>
                  <a:pt x="470" y="1878"/>
                </a:cubicBezTo>
                <a:lnTo>
                  <a:pt x="2594" y="6982"/>
                </a:lnTo>
                <a:cubicBezTo>
                  <a:pt x="1576" y="6925"/>
                  <a:pt x="582" y="7112"/>
                  <a:pt x="176" y="7434"/>
                </a:cubicBezTo>
                <a:cubicBezTo>
                  <a:pt x="-12" y="7583"/>
                  <a:pt x="-58" y="7755"/>
                  <a:pt x="81" y="7919"/>
                </a:cubicBezTo>
                <a:cubicBezTo>
                  <a:pt x="549" y="8678"/>
                  <a:pt x="1306" y="9415"/>
                  <a:pt x="2327" y="10108"/>
                </a:cubicBezTo>
                <a:cubicBezTo>
                  <a:pt x="2979" y="10551"/>
                  <a:pt x="3698" y="10988"/>
                  <a:pt x="4127" y="11463"/>
                </a:cubicBezTo>
                <a:cubicBezTo>
                  <a:pt x="4236" y="11583"/>
                  <a:pt x="4324" y="11705"/>
                  <a:pt x="4391" y="11828"/>
                </a:cubicBezTo>
                <a:cubicBezTo>
                  <a:pt x="4446" y="12001"/>
                  <a:pt x="4494" y="12173"/>
                  <a:pt x="4534" y="12345"/>
                </a:cubicBezTo>
                <a:cubicBezTo>
                  <a:pt x="4895" y="13874"/>
                  <a:pt x="4697" y="15410"/>
                  <a:pt x="4488" y="16942"/>
                </a:cubicBezTo>
                <a:cubicBezTo>
                  <a:pt x="4277" y="18490"/>
                  <a:pt x="4054" y="20037"/>
                  <a:pt x="3821" y="21585"/>
                </a:cubicBezTo>
                <a:lnTo>
                  <a:pt x="17745" y="21585"/>
                </a:lnTo>
                <a:cubicBezTo>
                  <a:pt x="17559" y="18474"/>
                  <a:pt x="17374" y="15363"/>
                  <a:pt x="17188" y="12252"/>
                </a:cubicBezTo>
                <a:cubicBezTo>
                  <a:pt x="17180" y="12109"/>
                  <a:pt x="17171" y="11966"/>
                  <a:pt x="17163" y="11824"/>
                </a:cubicBezTo>
                <a:cubicBezTo>
                  <a:pt x="17322" y="11658"/>
                  <a:pt x="17497" y="11493"/>
                  <a:pt x="17689" y="11331"/>
                </a:cubicBezTo>
                <a:cubicBezTo>
                  <a:pt x="18073" y="11007"/>
                  <a:pt x="18523" y="10692"/>
                  <a:pt x="18859" y="10355"/>
                </a:cubicBezTo>
                <a:cubicBezTo>
                  <a:pt x="19475" y="9738"/>
                  <a:pt x="19658" y="9079"/>
                  <a:pt x="19861" y="8427"/>
                </a:cubicBezTo>
                <a:cubicBezTo>
                  <a:pt x="20119" y="7599"/>
                  <a:pt x="20433" y="6772"/>
                  <a:pt x="20716" y="5944"/>
                </a:cubicBezTo>
                <a:cubicBezTo>
                  <a:pt x="20992" y="5135"/>
                  <a:pt x="21243" y="4325"/>
                  <a:pt x="21467" y="3514"/>
                </a:cubicBezTo>
                <a:cubicBezTo>
                  <a:pt x="21542" y="3343"/>
                  <a:pt x="21426" y="3176"/>
                  <a:pt x="21165" y="3041"/>
                </a:cubicBezTo>
                <a:cubicBezTo>
                  <a:pt x="20941" y="2926"/>
                  <a:pt x="20612" y="2834"/>
                  <a:pt x="20206" y="2783"/>
                </a:cubicBezTo>
                <a:lnTo>
                  <a:pt x="20241" y="2771"/>
                </a:lnTo>
                <a:cubicBezTo>
                  <a:pt x="19736" y="2741"/>
                  <a:pt x="19241" y="2781"/>
                  <a:pt x="18850" y="2874"/>
                </a:cubicBezTo>
                <a:cubicBezTo>
                  <a:pt x="18460" y="2967"/>
                  <a:pt x="18179" y="3111"/>
                  <a:pt x="18090" y="3282"/>
                </a:cubicBezTo>
                <a:lnTo>
                  <a:pt x="16060" y="5809"/>
                </a:lnTo>
                <a:lnTo>
                  <a:pt x="15430" y="5777"/>
                </a:lnTo>
                <a:lnTo>
                  <a:pt x="15438" y="5774"/>
                </a:lnTo>
                <a:lnTo>
                  <a:pt x="15274" y="5768"/>
                </a:lnTo>
                <a:lnTo>
                  <a:pt x="17373" y="1684"/>
                </a:lnTo>
                <a:cubicBezTo>
                  <a:pt x="17462" y="1512"/>
                  <a:pt x="17343" y="1343"/>
                  <a:pt x="17071" y="1211"/>
                </a:cubicBezTo>
                <a:cubicBezTo>
                  <a:pt x="16799" y="1079"/>
                  <a:pt x="16375" y="983"/>
                  <a:pt x="15870" y="952"/>
                </a:cubicBezTo>
                <a:lnTo>
                  <a:pt x="15672" y="941"/>
                </a:lnTo>
                <a:cubicBezTo>
                  <a:pt x="15167" y="910"/>
                  <a:pt x="14680" y="953"/>
                  <a:pt x="14290" y="1046"/>
                </a:cubicBezTo>
                <a:cubicBezTo>
                  <a:pt x="13899" y="1140"/>
                  <a:pt x="13610" y="1283"/>
                  <a:pt x="13521" y="1455"/>
                </a:cubicBezTo>
                <a:lnTo>
                  <a:pt x="11405" y="5571"/>
                </a:lnTo>
                <a:lnTo>
                  <a:pt x="10636" y="5539"/>
                </a:lnTo>
                <a:lnTo>
                  <a:pt x="11405" y="703"/>
                </a:lnTo>
                <a:cubicBezTo>
                  <a:pt x="11458" y="529"/>
                  <a:pt x="11307" y="364"/>
                  <a:pt x="11007" y="238"/>
                </a:cubicBezTo>
                <a:cubicBezTo>
                  <a:pt x="10708" y="112"/>
                  <a:pt x="10265" y="24"/>
                  <a:pt x="9755" y="6"/>
                </a:cubicBezTo>
                <a:lnTo>
                  <a:pt x="9556" y="3"/>
                </a:lnTo>
                <a:close/>
              </a:path>
            </a:pathLst>
          </a:custGeom>
          <a:solidFill>
            <a:schemeClr val="accent6">
              <a:lumMod val="50000"/>
            </a:schemeClr>
          </a:solidFill>
          <a:ln w="12700" cap="flat">
            <a:noFill/>
            <a:miter lim="400000"/>
          </a:ln>
          <a:effectLst/>
        </p:spPr>
        <p:txBody>
          <a:bodyPr wrap="square" lIns="26380" tIns="26380" rIns="26380" bIns="26380" numCol="1" anchor="ctr">
            <a:noAutofit/>
          </a:bodyPr>
          <a:lstStyle/>
          <a:p>
            <a:endParaRPr sz="2493" dirty="0">
              <a:latin typeface="Lato Light" panose="020F0502020204030203" pitchFamily="34" charset="0"/>
            </a:endParaRPr>
          </a:p>
        </p:txBody>
      </p:sp>
      <p:sp>
        <p:nvSpPr>
          <p:cNvPr id="36" name="Shape 46485">
            <a:extLst>
              <a:ext uri="{FF2B5EF4-FFF2-40B4-BE49-F238E27FC236}">
                <a16:creationId xmlns:a16="http://schemas.microsoft.com/office/drawing/2014/main" id="{1E872245-D301-6943-953D-61DF5A1D0FB7}"/>
              </a:ext>
            </a:extLst>
          </p:cNvPr>
          <p:cNvSpPr/>
          <p:nvPr/>
        </p:nvSpPr>
        <p:spPr>
          <a:xfrm>
            <a:off x="9697696" y="4404415"/>
            <a:ext cx="1034390" cy="2401220"/>
          </a:xfrm>
          <a:custGeom>
            <a:avLst/>
            <a:gdLst/>
            <a:ahLst/>
            <a:cxnLst>
              <a:cxn ang="0">
                <a:pos x="wd2" y="hd2"/>
              </a:cxn>
              <a:cxn ang="5400000">
                <a:pos x="wd2" y="hd2"/>
              </a:cxn>
              <a:cxn ang="10800000">
                <a:pos x="wd2" y="hd2"/>
              </a:cxn>
              <a:cxn ang="16200000">
                <a:pos x="wd2" y="hd2"/>
              </a:cxn>
            </a:cxnLst>
            <a:rect l="0" t="0" r="r" b="b"/>
            <a:pathLst>
              <a:path w="21522" h="21585" extrusionOk="0">
                <a:moveTo>
                  <a:pt x="12120" y="3"/>
                </a:moveTo>
                <a:cubicBezTo>
                  <a:pt x="11719" y="-15"/>
                  <a:pt x="11337" y="40"/>
                  <a:pt x="11046" y="141"/>
                </a:cubicBezTo>
                <a:cubicBezTo>
                  <a:pt x="10754" y="243"/>
                  <a:pt x="10557" y="391"/>
                  <a:pt x="10515" y="564"/>
                </a:cubicBezTo>
                <a:lnTo>
                  <a:pt x="9930" y="5345"/>
                </a:lnTo>
                <a:lnTo>
                  <a:pt x="9345" y="5316"/>
                </a:lnTo>
                <a:lnTo>
                  <a:pt x="8040" y="1743"/>
                </a:lnTo>
                <a:cubicBezTo>
                  <a:pt x="7998" y="1569"/>
                  <a:pt x="7800" y="1418"/>
                  <a:pt x="7509" y="1317"/>
                </a:cubicBezTo>
                <a:cubicBezTo>
                  <a:pt x="7219" y="1215"/>
                  <a:pt x="6836" y="1160"/>
                  <a:pt x="6435" y="1179"/>
                </a:cubicBezTo>
                <a:lnTo>
                  <a:pt x="6272" y="1187"/>
                </a:lnTo>
                <a:cubicBezTo>
                  <a:pt x="5870" y="1206"/>
                  <a:pt x="5528" y="1294"/>
                  <a:pt x="5292" y="1419"/>
                </a:cubicBezTo>
                <a:cubicBezTo>
                  <a:pt x="5057" y="1545"/>
                  <a:pt x="4930" y="1707"/>
                  <a:pt x="4973" y="1881"/>
                </a:cubicBezTo>
                <a:cubicBezTo>
                  <a:pt x="5170" y="2880"/>
                  <a:pt x="5458" y="3876"/>
                  <a:pt x="5836" y="4866"/>
                </a:cubicBezTo>
                <a:cubicBezTo>
                  <a:pt x="6102" y="5562"/>
                  <a:pt x="6417" y="6255"/>
                  <a:pt x="6700" y="6949"/>
                </a:cubicBezTo>
                <a:cubicBezTo>
                  <a:pt x="6771" y="7124"/>
                  <a:pt x="6841" y="7300"/>
                  <a:pt x="6727" y="7469"/>
                </a:cubicBezTo>
                <a:cubicBezTo>
                  <a:pt x="6670" y="7555"/>
                  <a:pt x="6567" y="7632"/>
                  <a:pt x="6401" y="7687"/>
                </a:cubicBezTo>
                <a:cubicBezTo>
                  <a:pt x="5957" y="7832"/>
                  <a:pt x="5433" y="7764"/>
                  <a:pt x="4993" y="7613"/>
                </a:cubicBezTo>
                <a:cubicBezTo>
                  <a:pt x="4584" y="7473"/>
                  <a:pt x="4220" y="7272"/>
                  <a:pt x="3864" y="7087"/>
                </a:cubicBezTo>
                <a:cubicBezTo>
                  <a:pt x="3502" y="6900"/>
                  <a:pt x="3056" y="6746"/>
                  <a:pt x="2592" y="6606"/>
                </a:cubicBezTo>
                <a:cubicBezTo>
                  <a:pt x="2269" y="6508"/>
                  <a:pt x="1934" y="6418"/>
                  <a:pt x="1552" y="6400"/>
                </a:cubicBezTo>
                <a:cubicBezTo>
                  <a:pt x="1149" y="6381"/>
                  <a:pt x="733" y="6448"/>
                  <a:pt x="436" y="6573"/>
                </a:cubicBezTo>
                <a:cubicBezTo>
                  <a:pt x="114" y="6710"/>
                  <a:pt x="-36" y="6896"/>
                  <a:pt x="8" y="7079"/>
                </a:cubicBezTo>
                <a:cubicBezTo>
                  <a:pt x="49" y="7247"/>
                  <a:pt x="260" y="7398"/>
                  <a:pt x="484" y="7549"/>
                </a:cubicBezTo>
                <a:cubicBezTo>
                  <a:pt x="2483" y="8895"/>
                  <a:pt x="4829" y="10135"/>
                  <a:pt x="7232" y="11350"/>
                </a:cubicBezTo>
                <a:cubicBezTo>
                  <a:pt x="7497" y="11485"/>
                  <a:pt x="7768" y="11618"/>
                  <a:pt x="7978" y="11770"/>
                </a:cubicBezTo>
                <a:cubicBezTo>
                  <a:pt x="8261" y="11974"/>
                  <a:pt x="8428" y="12204"/>
                  <a:pt x="8467" y="12442"/>
                </a:cubicBezTo>
                <a:lnTo>
                  <a:pt x="7917" y="21585"/>
                </a:lnTo>
                <a:lnTo>
                  <a:pt x="18880" y="21585"/>
                </a:lnTo>
                <a:lnTo>
                  <a:pt x="18282" y="11742"/>
                </a:lnTo>
                <a:cubicBezTo>
                  <a:pt x="18531" y="11452"/>
                  <a:pt x="18784" y="11162"/>
                  <a:pt x="19043" y="10872"/>
                </a:cubicBezTo>
                <a:cubicBezTo>
                  <a:pt x="19269" y="10621"/>
                  <a:pt x="19501" y="10368"/>
                  <a:pt x="19669" y="10105"/>
                </a:cubicBezTo>
                <a:cubicBezTo>
                  <a:pt x="19956" y="9656"/>
                  <a:pt x="20056" y="9187"/>
                  <a:pt x="20159" y="8721"/>
                </a:cubicBezTo>
                <a:cubicBezTo>
                  <a:pt x="20351" y="7851"/>
                  <a:pt x="20565" y="6981"/>
                  <a:pt x="20791" y="6112"/>
                </a:cubicBezTo>
                <a:cubicBezTo>
                  <a:pt x="21017" y="5246"/>
                  <a:pt x="21255" y="4380"/>
                  <a:pt x="21505" y="3514"/>
                </a:cubicBezTo>
                <a:cubicBezTo>
                  <a:pt x="21564" y="3343"/>
                  <a:pt x="21466" y="3179"/>
                  <a:pt x="21260" y="3044"/>
                </a:cubicBezTo>
                <a:cubicBezTo>
                  <a:pt x="21084" y="2929"/>
                  <a:pt x="20825" y="2834"/>
                  <a:pt x="20506" y="2783"/>
                </a:cubicBezTo>
                <a:lnTo>
                  <a:pt x="20540" y="2771"/>
                </a:lnTo>
                <a:cubicBezTo>
                  <a:pt x="20142" y="2741"/>
                  <a:pt x="19752" y="2781"/>
                  <a:pt x="19445" y="2874"/>
                </a:cubicBezTo>
                <a:cubicBezTo>
                  <a:pt x="19137" y="2967"/>
                  <a:pt x="18909" y="3111"/>
                  <a:pt x="18839" y="3282"/>
                </a:cubicBezTo>
                <a:lnTo>
                  <a:pt x="17241" y="5809"/>
                </a:lnTo>
                <a:lnTo>
                  <a:pt x="16752" y="5777"/>
                </a:lnTo>
                <a:lnTo>
                  <a:pt x="16622" y="5768"/>
                </a:lnTo>
                <a:lnTo>
                  <a:pt x="18282" y="1684"/>
                </a:lnTo>
                <a:cubicBezTo>
                  <a:pt x="18352" y="1512"/>
                  <a:pt x="18251" y="1346"/>
                  <a:pt x="18037" y="1214"/>
                </a:cubicBezTo>
                <a:cubicBezTo>
                  <a:pt x="17823" y="1082"/>
                  <a:pt x="17496" y="983"/>
                  <a:pt x="17098" y="952"/>
                </a:cubicBezTo>
                <a:lnTo>
                  <a:pt x="16942" y="941"/>
                </a:lnTo>
                <a:cubicBezTo>
                  <a:pt x="16544" y="910"/>
                  <a:pt x="16161" y="953"/>
                  <a:pt x="15854" y="1046"/>
                </a:cubicBezTo>
                <a:cubicBezTo>
                  <a:pt x="15546" y="1140"/>
                  <a:pt x="15319" y="1283"/>
                  <a:pt x="15249" y="1455"/>
                </a:cubicBezTo>
                <a:lnTo>
                  <a:pt x="13582" y="5571"/>
                </a:lnTo>
                <a:lnTo>
                  <a:pt x="12977" y="5539"/>
                </a:lnTo>
                <a:lnTo>
                  <a:pt x="13582" y="703"/>
                </a:lnTo>
                <a:cubicBezTo>
                  <a:pt x="13625" y="529"/>
                  <a:pt x="13499" y="364"/>
                  <a:pt x="13263" y="238"/>
                </a:cubicBezTo>
                <a:cubicBezTo>
                  <a:pt x="13027" y="112"/>
                  <a:pt x="12685" y="27"/>
                  <a:pt x="12283" y="9"/>
                </a:cubicBezTo>
                <a:lnTo>
                  <a:pt x="12120" y="3"/>
                </a:lnTo>
                <a:close/>
              </a:path>
            </a:pathLst>
          </a:custGeom>
          <a:solidFill>
            <a:schemeClr val="accent6">
              <a:lumMod val="50000"/>
            </a:schemeClr>
          </a:solidFill>
          <a:ln w="12700" cap="flat">
            <a:noFill/>
            <a:miter lim="400000"/>
          </a:ln>
          <a:effectLst/>
        </p:spPr>
        <p:txBody>
          <a:bodyPr wrap="square" lIns="26380" tIns="26380" rIns="26380" bIns="26380" numCol="1" anchor="ctr">
            <a:noAutofit/>
          </a:bodyPr>
          <a:lstStyle/>
          <a:p>
            <a:endParaRPr sz="2493" dirty="0">
              <a:latin typeface="Lato Light" panose="020F0502020204030203" pitchFamily="34" charset="0"/>
            </a:endParaRPr>
          </a:p>
        </p:txBody>
      </p:sp>
      <p:sp>
        <p:nvSpPr>
          <p:cNvPr id="37" name="Shape 46486">
            <a:extLst>
              <a:ext uri="{FF2B5EF4-FFF2-40B4-BE49-F238E27FC236}">
                <a16:creationId xmlns:a16="http://schemas.microsoft.com/office/drawing/2014/main" id="{92809B15-444A-1C46-AD65-DCBA4FC18D57}"/>
              </a:ext>
            </a:extLst>
          </p:cNvPr>
          <p:cNvSpPr/>
          <p:nvPr/>
        </p:nvSpPr>
        <p:spPr>
          <a:xfrm>
            <a:off x="5796061" y="4404415"/>
            <a:ext cx="794908" cy="2401189"/>
          </a:xfrm>
          <a:custGeom>
            <a:avLst/>
            <a:gdLst/>
            <a:ahLst/>
            <a:cxnLst>
              <a:cxn ang="0">
                <a:pos x="wd2" y="hd2"/>
              </a:cxn>
              <a:cxn ang="5400000">
                <a:pos x="wd2" y="hd2"/>
              </a:cxn>
              <a:cxn ang="10800000">
                <a:pos x="wd2" y="hd2"/>
              </a:cxn>
              <a:cxn ang="16200000">
                <a:pos x="wd2" y="hd2"/>
              </a:cxn>
            </a:cxnLst>
            <a:rect l="0" t="0" r="r" b="b"/>
            <a:pathLst>
              <a:path w="21502" h="21584" extrusionOk="0">
                <a:moveTo>
                  <a:pt x="10379" y="3"/>
                </a:moveTo>
                <a:cubicBezTo>
                  <a:pt x="9825" y="-16"/>
                  <a:pt x="9301" y="42"/>
                  <a:pt x="8899" y="149"/>
                </a:cubicBezTo>
                <a:cubicBezTo>
                  <a:pt x="8497" y="257"/>
                  <a:pt x="8217" y="414"/>
                  <a:pt x="8158" y="598"/>
                </a:cubicBezTo>
                <a:lnTo>
                  <a:pt x="7353" y="5674"/>
                </a:lnTo>
                <a:lnTo>
                  <a:pt x="6548" y="5642"/>
                </a:lnTo>
                <a:lnTo>
                  <a:pt x="4742" y="1849"/>
                </a:lnTo>
                <a:cubicBezTo>
                  <a:pt x="4684" y="1665"/>
                  <a:pt x="4411" y="1506"/>
                  <a:pt x="4010" y="1398"/>
                </a:cubicBezTo>
                <a:cubicBezTo>
                  <a:pt x="3609" y="1290"/>
                  <a:pt x="3084" y="1233"/>
                  <a:pt x="2530" y="1252"/>
                </a:cubicBezTo>
                <a:lnTo>
                  <a:pt x="2310" y="1260"/>
                </a:lnTo>
                <a:cubicBezTo>
                  <a:pt x="1756" y="1280"/>
                  <a:pt x="1277" y="1373"/>
                  <a:pt x="952" y="1506"/>
                </a:cubicBezTo>
                <a:cubicBezTo>
                  <a:pt x="627" y="1639"/>
                  <a:pt x="455" y="1811"/>
                  <a:pt x="513" y="1995"/>
                </a:cubicBezTo>
                <a:lnTo>
                  <a:pt x="2823" y="7412"/>
                </a:lnTo>
                <a:cubicBezTo>
                  <a:pt x="1716" y="7352"/>
                  <a:pt x="629" y="7551"/>
                  <a:pt x="187" y="7893"/>
                </a:cubicBezTo>
                <a:cubicBezTo>
                  <a:pt x="-17" y="8052"/>
                  <a:pt x="-61" y="8233"/>
                  <a:pt x="90" y="8407"/>
                </a:cubicBezTo>
                <a:cubicBezTo>
                  <a:pt x="749" y="9197"/>
                  <a:pt x="1568" y="9973"/>
                  <a:pt x="2530" y="10729"/>
                </a:cubicBezTo>
                <a:cubicBezTo>
                  <a:pt x="3056" y="11142"/>
                  <a:pt x="3627" y="11550"/>
                  <a:pt x="4401" y="11918"/>
                </a:cubicBezTo>
                <a:cubicBezTo>
                  <a:pt x="4783" y="12100"/>
                  <a:pt x="5214" y="12271"/>
                  <a:pt x="5533" y="12466"/>
                </a:cubicBezTo>
                <a:cubicBezTo>
                  <a:pt x="5966" y="12731"/>
                  <a:pt x="6178" y="13030"/>
                  <a:pt x="6147" y="13331"/>
                </a:cubicBezTo>
                <a:lnTo>
                  <a:pt x="5222" y="21584"/>
                </a:lnTo>
                <a:lnTo>
                  <a:pt x="18342" y="21584"/>
                </a:lnTo>
                <a:lnTo>
                  <a:pt x="17691" y="13333"/>
                </a:lnTo>
                <a:cubicBezTo>
                  <a:pt x="17751" y="13178"/>
                  <a:pt x="17865" y="13026"/>
                  <a:pt x="18033" y="12880"/>
                </a:cubicBezTo>
                <a:cubicBezTo>
                  <a:pt x="18165" y="12765"/>
                  <a:pt x="18329" y="12655"/>
                  <a:pt x="18496" y="12546"/>
                </a:cubicBezTo>
                <a:cubicBezTo>
                  <a:pt x="19413" y="11948"/>
                  <a:pt x="20442" y="11366"/>
                  <a:pt x="20945" y="10696"/>
                </a:cubicBezTo>
                <a:cubicBezTo>
                  <a:pt x="21238" y="10306"/>
                  <a:pt x="21322" y="9898"/>
                  <a:pt x="21376" y="9494"/>
                </a:cubicBezTo>
                <a:cubicBezTo>
                  <a:pt x="21514" y="8444"/>
                  <a:pt x="21539" y="7395"/>
                  <a:pt x="21449" y="6345"/>
                </a:cubicBezTo>
                <a:cubicBezTo>
                  <a:pt x="21449" y="6159"/>
                  <a:pt x="21228" y="5993"/>
                  <a:pt x="20863" y="5872"/>
                </a:cubicBezTo>
                <a:cubicBezTo>
                  <a:pt x="20498" y="5750"/>
                  <a:pt x="19989" y="5674"/>
                  <a:pt x="19432" y="5674"/>
                </a:cubicBezTo>
                <a:lnTo>
                  <a:pt x="19212" y="5674"/>
                </a:lnTo>
                <a:cubicBezTo>
                  <a:pt x="18933" y="5673"/>
                  <a:pt x="18665" y="5691"/>
                  <a:pt x="18423" y="5726"/>
                </a:cubicBezTo>
                <a:cubicBezTo>
                  <a:pt x="18184" y="5759"/>
                  <a:pt x="17968" y="5809"/>
                  <a:pt x="17789" y="5872"/>
                </a:cubicBezTo>
                <a:cubicBezTo>
                  <a:pt x="17563" y="5950"/>
                  <a:pt x="17404" y="6047"/>
                  <a:pt x="17325" y="6153"/>
                </a:cubicBezTo>
                <a:lnTo>
                  <a:pt x="16593" y="6123"/>
                </a:lnTo>
                <a:lnTo>
                  <a:pt x="18879" y="1787"/>
                </a:lnTo>
                <a:cubicBezTo>
                  <a:pt x="18975" y="1605"/>
                  <a:pt x="18841" y="1428"/>
                  <a:pt x="18545" y="1287"/>
                </a:cubicBezTo>
                <a:cubicBezTo>
                  <a:pt x="18250" y="1147"/>
                  <a:pt x="17792" y="1044"/>
                  <a:pt x="17244" y="1012"/>
                </a:cubicBezTo>
                <a:lnTo>
                  <a:pt x="17032" y="998"/>
                </a:lnTo>
                <a:cubicBezTo>
                  <a:pt x="16484" y="966"/>
                  <a:pt x="15944" y="1010"/>
                  <a:pt x="15520" y="1109"/>
                </a:cubicBezTo>
                <a:cubicBezTo>
                  <a:pt x="15095" y="1208"/>
                  <a:pt x="14787" y="1362"/>
                  <a:pt x="14690" y="1544"/>
                </a:cubicBezTo>
                <a:lnTo>
                  <a:pt x="12396" y="5915"/>
                </a:lnTo>
                <a:lnTo>
                  <a:pt x="11558" y="5880"/>
                </a:lnTo>
                <a:lnTo>
                  <a:pt x="12396" y="747"/>
                </a:lnTo>
                <a:cubicBezTo>
                  <a:pt x="12454" y="563"/>
                  <a:pt x="12282" y="388"/>
                  <a:pt x="11957" y="255"/>
                </a:cubicBezTo>
                <a:cubicBezTo>
                  <a:pt x="11631" y="121"/>
                  <a:pt x="11153" y="28"/>
                  <a:pt x="10599" y="9"/>
                </a:cubicBezTo>
                <a:lnTo>
                  <a:pt x="10379" y="3"/>
                </a:lnTo>
                <a:close/>
              </a:path>
            </a:pathLst>
          </a:custGeom>
          <a:solidFill>
            <a:schemeClr val="accent6">
              <a:lumMod val="50000"/>
            </a:schemeClr>
          </a:solidFill>
          <a:ln w="12700" cap="flat">
            <a:noFill/>
            <a:miter lim="400000"/>
          </a:ln>
          <a:effectLst/>
        </p:spPr>
        <p:txBody>
          <a:bodyPr wrap="square" lIns="26380" tIns="26380" rIns="26380" bIns="26380" numCol="1" anchor="ctr">
            <a:noAutofit/>
          </a:bodyPr>
          <a:lstStyle/>
          <a:p>
            <a:endParaRPr sz="2493" dirty="0">
              <a:latin typeface="Lato Light" panose="020F0502020204030203" pitchFamily="34" charset="0"/>
            </a:endParaRPr>
          </a:p>
        </p:txBody>
      </p:sp>
      <p:sp>
        <p:nvSpPr>
          <p:cNvPr id="29" name="Shape 46488">
            <a:extLst>
              <a:ext uri="{FF2B5EF4-FFF2-40B4-BE49-F238E27FC236}">
                <a16:creationId xmlns:a16="http://schemas.microsoft.com/office/drawing/2014/main" id="{10812663-49DB-8544-A992-5B1029F73BD4}"/>
              </a:ext>
            </a:extLst>
          </p:cNvPr>
          <p:cNvSpPr/>
          <p:nvPr/>
        </p:nvSpPr>
        <p:spPr>
          <a:xfrm rot="5400000" flipH="1">
            <a:off x="1049528" y="2417431"/>
            <a:ext cx="1679080" cy="1837038"/>
          </a:xfrm>
          <a:custGeom>
            <a:avLst/>
            <a:gdLst/>
            <a:ahLst/>
            <a:cxnLst>
              <a:cxn ang="0">
                <a:pos x="wd2" y="hd2"/>
              </a:cxn>
              <a:cxn ang="5400000">
                <a:pos x="wd2" y="hd2"/>
              </a:cxn>
              <a:cxn ang="10800000">
                <a:pos x="wd2" y="hd2"/>
              </a:cxn>
              <a:cxn ang="16200000">
                <a:pos x="wd2" y="hd2"/>
              </a:cxn>
            </a:cxnLst>
            <a:rect l="0" t="0" r="r" b="b"/>
            <a:pathLst>
              <a:path w="21600" h="21600" extrusionOk="0">
                <a:moveTo>
                  <a:pt x="4503" y="0"/>
                </a:moveTo>
                <a:cubicBezTo>
                  <a:pt x="3064" y="0"/>
                  <a:pt x="1896" y="1280"/>
                  <a:pt x="1896" y="2858"/>
                </a:cubicBezTo>
                <a:lnTo>
                  <a:pt x="1896" y="9446"/>
                </a:lnTo>
                <a:lnTo>
                  <a:pt x="0" y="10876"/>
                </a:lnTo>
                <a:lnTo>
                  <a:pt x="1896" y="12312"/>
                </a:lnTo>
                <a:lnTo>
                  <a:pt x="1896" y="18742"/>
                </a:lnTo>
                <a:cubicBezTo>
                  <a:pt x="1896" y="20320"/>
                  <a:pt x="3064" y="21600"/>
                  <a:pt x="4503" y="21600"/>
                </a:cubicBezTo>
                <a:lnTo>
                  <a:pt x="18993" y="21600"/>
                </a:lnTo>
                <a:cubicBezTo>
                  <a:pt x="20432" y="21600"/>
                  <a:pt x="21600" y="20320"/>
                  <a:pt x="21600" y="18742"/>
                </a:cubicBezTo>
                <a:lnTo>
                  <a:pt x="21600" y="2858"/>
                </a:lnTo>
                <a:cubicBezTo>
                  <a:pt x="21600" y="1280"/>
                  <a:pt x="20432" y="0"/>
                  <a:pt x="18993" y="0"/>
                </a:cubicBezTo>
                <a:lnTo>
                  <a:pt x="4503" y="0"/>
                </a:lnTo>
                <a:close/>
              </a:path>
            </a:pathLst>
          </a:custGeom>
          <a:solidFill>
            <a:schemeClr val="accent1"/>
          </a:solidFill>
          <a:ln w="12700" cap="flat">
            <a:noFill/>
            <a:miter lim="400000"/>
          </a:ln>
          <a:effectLst/>
        </p:spPr>
        <p:txBody>
          <a:bodyPr wrap="square" lIns="0" tIns="0" rIns="0" bIns="0" numCol="1" anchor="t">
            <a:noAutofit/>
          </a:bodyPr>
          <a:lstStyle/>
          <a:p>
            <a:endParaRPr sz="2493" dirty="0">
              <a:latin typeface="Lato Light" panose="020F0502020204030203" pitchFamily="34" charset="0"/>
            </a:endParaRPr>
          </a:p>
        </p:txBody>
      </p:sp>
      <p:sp>
        <p:nvSpPr>
          <p:cNvPr id="25" name="Shape 46493">
            <a:extLst>
              <a:ext uri="{FF2B5EF4-FFF2-40B4-BE49-F238E27FC236}">
                <a16:creationId xmlns:a16="http://schemas.microsoft.com/office/drawing/2014/main" id="{FEE676C4-64DA-8045-83AB-D66EA1A9D4AC}"/>
              </a:ext>
            </a:extLst>
          </p:cNvPr>
          <p:cNvSpPr/>
          <p:nvPr/>
        </p:nvSpPr>
        <p:spPr>
          <a:xfrm rot="5400000" flipH="1">
            <a:off x="3174643" y="2417431"/>
            <a:ext cx="1679080" cy="1837037"/>
          </a:xfrm>
          <a:custGeom>
            <a:avLst/>
            <a:gdLst/>
            <a:ahLst/>
            <a:cxnLst>
              <a:cxn ang="0">
                <a:pos x="wd2" y="hd2"/>
              </a:cxn>
              <a:cxn ang="5400000">
                <a:pos x="wd2" y="hd2"/>
              </a:cxn>
              <a:cxn ang="10800000">
                <a:pos x="wd2" y="hd2"/>
              </a:cxn>
              <a:cxn ang="16200000">
                <a:pos x="wd2" y="hd2"/>
              </a:cxn>
            </a:cxnLst>
            <a:rect l="0" t="0" r="r" b="b"/>
            <a:pathLst>
              <a:path w="21600" h="21600" extrusionOk="0">
                <a:moveTo>
                  <a:pt x="4503" y="0"/>
                </a:moveTo>
                <a:cubicBezTo>
                  <a:pt x="3064" y="0"/>
                  <a:pt x="1896" y="1280"/>
                  <a:pt x="1896" y="2858"/>
                </a:cubicBezTo>
                <a:lnTo>
                  <a:pt x="1896" y="9446"/>
                </a:lnTo>
                <a:lnTo>
                  <a:pt x="0" y="10876"/>
                </a:lnTo>
                <a:lnTo>
                  <a:pt x="1896" y="12312"/>
                </a:lnTo>
                <a:lnTo>
                  <a:pt x="1896" y="18742"/>
                </a:lnTo>
                <a:cubicBezTo>
                  <a:pt x="1896" y="20320"/>
                  <a:pt x="3064" y="21600"/>
                  <a:pt x="4503" y="21600"/>
                </a:cubicBezTo>
                <a:lnTo>
                  <a:pt x="18993" y="21600"/>
                </a:lnTo>
                <a:cubicBezTo>
                  <a:pt x="20432" y="21600"/>
                  <a:pt x="21600" y="20320"/>
                  <a:pt x="21600" y="18742"/>
                </a:cubicBezTo>
                <a:lnTo>
                  <a:pt x="21600" y="2858"/>
                </a:lnTo>
                <a:cubicBezTo>
                  <a:pt x="21600" y="1280"/>
                  <a:pt x="20432" y="0"/>
                  <a:pt x="18993" y="0"/>
                </a:cubicBezTo>
                <a:lnTo>
                  <a:pt x="4503" y="0"/>
                </a:lnTo>
                <a:close/>
              </a:path>
            </a:pathLst>
          </a:custGeom>
          <a:solidFill>
            <a:schemeClr val="accent2"/>
          </a:solidFill>
          <a:ln w="12700" cap="flat">
            <a:noFill/>
            <a:miter lim="400000"/>
          </a:ln>
          <a:effectLst/>
        </p:spPr>
        <p:txBody>
          <a:bodyPr wrap="square" lIns="0" tIns="0" rIns="0" bIns="0" numCol="1" anchor="t">
            <a:noAutofit/>
          </a:bodyPr>
          <a:lstStyle/>
          <a:p>
            <a:endParaRPr sz="2493" dirty="0">
              <a:latin typeface="Lato Light" panose="020F0502020204030203" pitchFamily="34" charset="0"/>
            </a:endParaRPr>
          </a:p>
        </p:txBody>
      </p:sp>
      <p:sp>
        <p:nvSpPr>
          <p:cNvPr id="21" name="Shape 46498">
            <a:extLst>
              <a:ext uri="{FF2B5EF4-FFF2-40B4-BE49-F238E27FC236}">
                <a16:creationId xmlns:a16="http://schemas.microsoft.com/office/drawing/2014/main" id="{53AAEBB2-B12E-A84F-8523-B894E8AC61DC}"/>
              </a:ext>
            </a:extLst>
          </p:cNvPr>
          <p:cNvSpPr/>
          <p:nvPr/>
        </p:nvSpPr>
        <p:spPr>
          <a:xfrm rot="5400000" flipH="1">
            <a:off x="5256461" y="2417431"/>
            <a:ext cx="1679080" cy="1837037"/>
          </a:xfrm>
          <a:custGeom>
            <a:avLst/>
            <a:gdLst/>
            <a:ahLst/>
            <a:cxnLst>
              <a:cxn ang="0">
                <a:pos x="wd2" y="hd2"/>
              </a:cxn>
              <a:cxn ang="5400000">
                <a:pos x="wd2" y="hd2"/>
              </a:cxn>
              <a:cxn ang="10800000">
                <a:pos x="wd2" y="hd2"/>
              </a:cxn>
              <a:cxn ang="16200000">
                <a:pos x="wd2" y="hd2"/>
              </a:cxn>
            </a:cxnLst>
            <a:rect l="0" t="0" r="r" b="b"/>
            <a:pathLst>
              <a:path w="21600" h="21600" extrusionOk="0">
                <a:moveTo>
                  <a:pt x="4503" y="0"/>
                </a:moveTo>
                <a:cubicBezTo>
                  <a:pt x="3064" y="0"/>
                  <a:pt x="1896" y="1280"/>
                  <a:pt x="1896" y="2858"/>
                </a:cubicBezTo>
                <a:lnTo>
                  <a:pt x="1896" y="9446"/>
                </a:lnTo>
                <a:lnTo>
                  <a:pt x="0" y="10876"/>
                </a:lnTo>
                <a:lnTo>
                  <a:pt x="1896" y="12312"/>
                </a:lnTo>
                <a:lnTo>
                  <a:pt x="1896" y="18742"/>
                </a:lnTo>
                <a:cubicBezTo>
                  <a:pt x="1896" y="20320"/>
                  <a:pt x="3064" y="21600"/>
                  <a:pt x="4503" y="21600"/>
                </a:cubicBezTo>
                <a:lnTo>
                  <a:pt x="18993" y="21600"/>
                </a:lnTo>
                <a:cubicBezTo>
                  <a:pt x="20432" y="21600"/>
                  <a:pt x="21600" y="20320"/>
                  <a:pt x="21600" y="18742"/>
                </a:cubicBezTo>
                <a:lnTo>
                  <a:pt x="21600" y="2858"/>
                </a:lnTo>
                <a:cubicBezTo>
                  <a:pt x="21600" y="1280"/>
                  <a:pt x="20432" y="0"/>
                  <a:pt x="18993" y="0"/>
                </a:cubicBezTo>
                <a:lnTo>
                  <a:pt x="4503" y="0"/>
                </a:lnTo>
                <a:close/>
              </a:path>
            </a:pathLst>
          </a:custGeom>
          <a:solidFill>
            <a:schemeClr val="accent3"/>
          </a:solidFill>
          <a:ln w="12700" cap="flat">
            <a:noFill/>
            <a:miter lim="400000"/>
          </a:ln>
          <a:effectLst/>
        </p:spPr>
        <p:txBody>
          <a:bodyPr wrap="square" lIns="0" tIns="0" rIns="0" bIns="0" numCol="1" anchor="t">
            <a:noAutofit/>
          </a:bodyPr>
          <a:lstStyle/>
          <a:p>
            <a:endParaRPr sz="2493" dirty="0">
              <a:latin typeface="Lato Light" panose="020F0502020204030203" pitchFamily="34" charset="0"/>
            </a:endParaRPr>
          </a:p>
        </p:txBody>
      </p:sp>
      <p:sp>
        <p:nvSpPr>
          <p:cNvPr id="17" name="Shape 46503">
            <a:extLst>
              <a:ext uri="{FF2B5EF4-FFF2-40B4-BE49-F238E27FC236}">
                <a16:creationId xmlns:a16="http://schemas.microsoft.com/office/drawing/2014/main" id="{1FD76EB9-0674-F740-8D52-332D4F62C2D2}"/>
              </a:ext>
            </a:extLst>
          </p:cNvPr>
          <p:cNvSpPr/>
          <p:nvPr/>
        </p:nvSpPr>
        <p:spPr>
          <a:xfrm rot="5400000" flipH="1">
            <a:off x="7381574" y="2417431"/>
            <a:ext cx="1679080" cy="1837037"/>
          </a:xfrm>
          <a:custGeom>
            <a:avLst/>
            <a:gdLst/>
            <a:ahLst/>
            <a:cxnLst>
              <a:cxn ang="0">
                <a:pos x="wd2" y="hd2"/>
              </a:cxn>
              <a:cxn ang="5400000">
                <a:pos x="wd2" y="hd2"/>
              </a:cxn>
              <a:cxn ang="10800000">
                <a:pos x="wd2" y="hd2"/>
              </a:cxn>
              <a:cxn ang="16200000">
                <a:pos x="wd2" y="hd2"/>
              </a:cxn>
            </a:cxnLst>
            <a:rect l="0" t="0" r="r" b="b"/>
            <a:pathLst>
              <a:path w="21600" h="21600" extrusionOk="0">
                <a:moveTo>
                  <a:pt x="4503" y="0"/>
                </a:moveTo>
                <a:cubicBezTo>
                  <a:pt x="3064" y="0"/>
                  <a:pt x="1896" y="1280"/>
                  <a:pt x="1896" y="2858"/>
                </a:cubicBezTo>
                <a:lnTo>
                  <a:pt x="1896" y="9446"/>
                </a:lnTo>
                <a:lnTo>
                  <a:pt x="0" y="10876"/>
                </a:lnTo>
                <a:lnTo>
                  <a:pt x="1896" y="12312"/>
                </a:lnTo>
                <a:lnTo>
                  <a:pt x="1896" y="18742"/>
                </a:lnTo>
                <a:cubicBezTo>
                  <a:pt x="1896" y="20320"/>
                  <a:pt x="3064" y="21600"/>
                  <a:pt x="4503" y="21600"/>
                </a:cubicBezTo>
                <a:lnTo>
                  <a:pt x="18993" y="21600"/>
                </a:lnTo>
                <a:cubicBezTo>
                  <a:pt x="20432" y="21600"/>
                  <a:pt x="21600" y="20320"/>
                  <a:pt x="21600" y="18742"/>
                </a:cubicBezTo>
                <a:lnTo>
                  <a:pt x="21600" y="2858"/>
                </a:lnTo>
                <a:cubicBezTo>
                  <a:pt x="21600" y="1280"/>
                  <a:pt x="20432" y="0"/>
                  <a:pt x="18993" y="0"/>
                </a:cubicBezTo>
                <a:lnTo>
                  <a:pt x="4503" y="0"/>
                </a:lnTo>
                <a:close/>
              </a:path>
            </a:pathLst>
          </a:custGeom>
          <a:solidFill>
            <a:schemeClr val="accent4"/>
          </a:solidFill>
          <a:ln w="12700" cap="flat">
            <a:noFill/>
            <a:miter lim="400000"/>
          </a:ln>
          <a:effectLst/>
        </p:spPr>
        <p:txBody>
          <a:bodyPr wrap="square" lIns="0" tIns="0" rIns="0" bIns="0" numCol="1" anchor="t">
            <a:noAutofit/>
          </a:bodyPr>
          <a:lstStyle/>
          <a:p>
            <a:endParaRPr sz="2493" dirty="0">
              <a:latin typeface="Lato Light" panose="020F0502020204030203" pitchFamily="34" charset="0"/>
            </a:endParaRPr>
          </a:p>
        </p:txBody>
      </p:sp>
      <p:sp>
        <p:nvSpPr>
          <p:cNvPr id="13" name="Shape 46508">
            <a:extLst>
              <a:ext uri="{FF2B5EF4-FFF2-40B4-BE49-F238E27FC236}">
                <a16:creationId xmlns:a16="http://schemas.microsoft.com/office/drawing/2014/main" id="{08326090-AF98-7C47-9618-41CF0438136C}"/>
              </a:ext>
            </a:extLst>
          </p:cNvPr>
          <p:cNvSpPr/>
          <p:nvPr/>
        </p:nvSpPr>
        <p:spPr>
          <a:xfrm rot="5400000" flipH="1">
            <a:off x="9463392" y="2417431"/>
            <a:ext cx="1679080" cy="1837037"/>
          </a:xfrm>
          <a:custGeom>
            <a:avLst/>
            <a:gdLst/>
            <a:ahLst/>
            <a:cxnLst>
              <a:cxn ang="0">
                <a:pos x="wd2" y="hd2"/>
              </a:cxn>
              <a:cxn ang="5400000">
                <a:pos x="wd2" y="hd2"/>
              </a:cxn>
              <a:cxn ang="10800000">
                <a:pos x="wd2" y="hd2"/>
              </a:cxn>
              <a:cxn ang="16200000">
                <a:pos x="wd2" y="hd2"/>
              </a:cxn>
            </a:cxnLst>
            <a:rect l="0" t="0" r="r" b="b"/>
            <a:pathLst>
              <a:path w="21600" h="21600" extrusionOk="0">
                <a:moveTo>
                  <a:pt x="4503" y="0"/>
                </a:moveTo>
                <a:cubicBezTo>
                  <a:pt x="3064" y="0"/>
                  <a:pt x="1896" y="1280"/>
                  <a:pt x="1896" y="2858"/>
                </a:cubicBezTo>
                <a:lnTo>
                  <a:pt x="1896" y="9446"/>
                </a:lnTo>
                <a:lnTo>
                  <a:pt x="0" y="10876"/>
                </a:lnTo>
                <a:lnTo>
                  <a:pt x="1896" y="12312"/>
                </a:lnTo>
                <a:lnTo>
                  <a:pt x="1896" y="18742"/>
                </a:lnTo>
                <a:cubicBezTo>
                  <a:pt x="1896" y="20320"/>
                  <a:pt x="3064" y="21600"/>
                  <a:pt x="4503" y="21600"/>
                </a:cubicBezTo>
                <a:lnTo>
                  <a:pt x="18993" y="21600"/>
                </a:lnTo>
                <a:cubicBezTo>
                  <a:pt x="20432" y="21600"/>
                  <a:pt x="21600" y="20320"/>
                  <a:pt x="21600" y="18742"/>
                </a:cubicBezTo>
                <a:lnTo>
                  <a:pt x="21600" y="2858"/>
                </a:lnTo>
                <a:cubicBezTo>
                  <a:pt x="21600" y="1280"/>
                  <a:pt x="20432" y="0"/>
                  <a:pt x="18993" y="0"/>
                </a:cubicBezTo>
                <a:lnTo>
                  <a:pt x="4503" y="0"/>
                </a:lnTo>
                <a:close/>
              </a:path>
            </a:pathLst>
          </a:custGeom>
          <a:solidFill>
            <a:schemeClr val="accent5"/>
          </a:solidFill>
          <a:ln w="12700" cap="flat">
            <a:noFill/>
            <a:miter lim="400000"/>
          </a:ln>
          <a:effectLst/>
        </p:spPr>
        <p:txBody>
          <a:bodyPr wrap="square" lIns="0" tIns="0" rIns="0" bIns="0" numCol="1" anchor="t">
            <a:noAutofit/>
          </a:bodyPr>
          <a:lstStyle/>
          <a:p>
            <a:endParaRPr sz="2493" dirty="0">
              <a:latin typeface="Lato Light" panose="020F0502020204030203" pitchFamily="34" charset="0"/>
            </a:endParaRPr>
          </a:p>
        </p:txBody>
      </p:sp>
      <p:sp>
        <p:nvSpPr>
          <p:cNvPr id="40" name="TextBox 39">
            <a:extLst>
              <a:ext uri="{FF2B5EF4-FFF2-40B4-BE49-F238E27FC236}">
                <a16:creationId xmlns:a16="http://schemas.microsoft.com/office/drawing/2014/main" id="{4F7C04F3-7CCE-184B-8FEF-62BA96BA43D7}"/>
              </a:ext>
            </a:extLst>
          </p:cNvPr>
          <p:cNvSpPr txBox="1"/>
          <p:nvPr/>
        </p:nvSpPr>
        <p:spPr>
          <a:xfrm>
            <a:off x="3931127" y="353889"/>
            <a:ext cx="4329775"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CUSTOMER RELATIONSHIP</a:t>
            </a:r>
          </a:p>
        </p:txBody>
      </p:sp>
      <p:sp>
        <p:nvSpPr>
          <p:cNvPr id="41" name="TextBox 40">
            <a:extLst>
              <a:ext uri="{FF2B5EF4-FFF2-40B4-BE49-F238E27FC236}">
                <a16:creationId xmlns:a16="http://schemas.microsoft.com/office/drawing/2014/main" id="{D19628C8-3D2A-D54F-B963-0C782B8D3F95}"/>
              </a:ext>
            </a:extLst>
          </p:cNvPr>
          <p:cNvSpPr txBox="1"/>
          <p:nvPr/>
        </p:nvSpPr>
        <p:spPr>
          <a:xfrm>
            <a:off x="4523646" y="827943"/>
            <a:ext cx="3144708" cy="274242"/>
          </a:xfrm>
          <a:prstGeom prst="rect">
            <a:avLst/>
          </a:prstGeom>
          <a:noFill/>
        </p:spPr>
        <p:txBody>
          <a:bodyPr wrap="none" rtlCol="0">
            <a:spAutoFit/>
          </a:bodyPr>
          <a:lstStyle/>
          <a:p>
            <a:pPr algn="ctr"/>
            <a:r>
              <a:rPr lang="en-US" sz="1182" spc="148" dirty="0">
                <a:latin typeface="Poppins Light" pitchFamily="2" charset="77"/>
                <a:cs typeface="Poppins Light" pitchFamily="2" charset="77"/>
              </a:rPr>
              <a:t>How to Grow Customer Relationships</a:t>
            </a:r>
          </a:p>
        </p:txBody>
      </p:sp>
      <p:sp>
        <p:nvSpPr>
          <p:cNvPr id="42" name="TextBox 41">
            <a:extLst>
              <a:ext uri="{FF2B5EF4-FFF2-40B4-BE49-F238E27FC236}">
                <a16:creationId xmlns:a16="http://schemas.microsoft.com/office/drawing/2014/main" id="{BF9C1183-9A21-7640-8E50-2EB1BBECCD4D}"/>
              </a:ext>
            </a:extLst>
          </p:cNvPr>
          <p:cNvSpPr txBox="1"/>
          <p:nvPr/>
        </p:nvSpPr>
        <p:spPr>
          <a:xfrm>
            <a:off x="1642845" y="2640034"/>
            <a:ext cx="492444" cy="455959"/>
          </a:xfrm>
          <a:prstGeom prst="rect">
            <a:avLst/>
          </a:prstGeom>
          <a:noFill/>
        </p:spPr>
        <p:txBody>
          <a:bodyPr wrap="none" rtlCol="0" anchor="ctr" anchorCtr="0">
            <a:spAutoFit/>
          </a:bodyPr>
          <a:lstStyle/>
          <a:p>
            <a:pPr algn="ctr"/>
            <a:r>
              <a:rPr lang="en-US" sz="2363" b="1" dirty="0">
                <a:solidFill>
                  <a:schemeClr val="bg1"/>
                </a:solidFill>
                <a:latin typeface="Poppins" pitchFamily="2" charset="77"/>
                <a:ea typeface="League Spartan" charset="0"/>
                <a:cs typeface="Poppins" pitchFamily="2" charset="77"/>
              </a:rPr>
              <a:t>01</a:t>
            </a:r>
          </a:p>
        </p:txBody>
      </p:sp>
      <p:sp>
        <p:nvSpPr>
          <p:cNvPr id="43" name="Subtitle 2">
            <a:extLst>
              <a:ext uri="{FF2B5EF4-FFF2-40B4-BE49-F238E27FC236}">
                <a16:creationId xmlns:a16="http://schemas.microsoft.com/office/drawing/2014/main" id="{9E04BE31-E134-F741-8D6A-829FEAE78D89}"/>
              </a:ext>
            </a:extLst>
          </p:cNvPr>
          <p:cNvSpPr txBox="1">
            <a:spLocks/>
          </p:cNvSpPr>
          <p:nvPr/>
        </p:nvSpPr>
        <p:spPr>
          <a:xfrm>
            <a:off x="1120328" y="3072589"/>
            <a:ext cx="1549591" cy="699487"/>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524"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Engage and delight your customers..</a:t>
            </a:r>
          </a:p>
        </p:txBody>
      </p:sp>
      <p:sp>
        <p:nvSpPr>
          <p:cNvPr id="44" name="TextBox 43">
            <a:extLst>
              <a:ext uri="{FF2B5EF4-FFF2-40B4-BE49-F238E27FC236}">
                <a16:creationId xmlns:a16="http://schemas.microsoft.com/office/drawing/2014/main" id="{6F1AE85B-0655-1242-B733-FECDCB3D4CAB}"/>
              </a:ext>
            </a:extLst>
          </p:cNvPr>
          <p:cNvSpPr txBox="1"/>
          <p:nvPr/>
        </p:nvSpPr>
        <p:spPr>
          <a:xfrm>
            <a:off x="3770271" y="2640034"/>
            <a:ext cx="492444" cy="455959"/>
          </a:xfrm>
          <a:prstGeom prst="rect">
            <a:avLst/>
          </a:prstGeom>
          <a:noFill/>
        </p:spPr>
        <p:txBody>
          <a:bodyPr wrap="none" rtlCol="0" anchor="ctr" anchorCtr="0">
            <a:spAutoFit/>
          </a:bodyPr>
          <a:lstStyle/>
          <a:p>
            <a:pPr algn="ctr"/>
            <a:r>
              <a:rPr lang="en-US" sz="2363" b="1" dirty="0">
                <a:solidFill>
                  <a:schemeClr val="bg1"/>
                </a:solidFill>
                <a:latin typeface="Poppins" pitchFamily="2" charset="77"/>
                <a:ea typeface="League Spartan" charset="0"/>
                <a:cs typeface="Poppins" pitchFamily="2" charset="77"/>
              </a:rPr>
              <a:t>02</a:t>
            </a:r>
          </a:p>
        </p:txBody>
      </p:sp>
      <p:sp>
        <p:nvSpPr>
          <p:cNvPr id="45" name="Subtitle 2">
            <a:extLst>
              <a:ext uri="{FF2B5EF4-FFF2-40B4-BE49-F238E27FC236}">
                <a16:creationId xmlns:a16="http://schemas.microsoft.com/office/drawing/2014/main" id="{E6185969-8D61-7B44-81BA-1A39E409BD7F}"/>
              </a:ext>
            </a:extLst>
          </p:cNvPr>
          <p:cNvSpPr txBox="1">
            <a:spLocks/>
          </p:cNvSpPr>
          <p:nvPr/>
        </p:nvSpPr>
        <p:spPr>
          <a:xfrm>
            <a:off x="3247752" y="3072589"/>
            <a:ext cx="1549591" cy="699487"/>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524"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Keep the conversation going</a:t>
            </a:r>
            <a:r>
              <a:rPr lang="en-US" sz="1182"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46" name="TextBox 45">
            <a:extLst>
              <a:ext uri="{FF2B5EF4-FFF2-40B4-BE49-F238E27FC236}">
                <a16:creationId xmlns:a16="http://schemas.microsoft.com/office/drawing/2014/main" id="{18E7B676-4447-9140-B76F-274D79DA6A9B}"/>
              </a:ext>
            </a:extLst>
          </p:cNvPr>
          <p:cNvSpPr txBox="1"/>
          <p:nvPr/>
        </p:nvSpPr>
        <p:spPr>
          <a:xfrm>
            <a:off x="5843722" y="2640034"/>
            <a:ext cx="492444" cy="455959"/>
          </a:xfrm>
          <a:prstGeom prst="rect">
            <a:avLst/>
          </a:prstGeom>
          <a:noFill/>
        </p:spPr>
        <p:txBody>
          <a:bodyPr wrap="none" rtlCol="0" anchor="ctr" anchorCtr="0">
            <a:spAutoFit/>
          </a:bodyPr>
          <a:lstStyle/>
          <a:p>
            <a:pPr algn="ctr"/>
            <a:r>
              <a:rPr lang="en-US" sz="2363" b="1" dirty="0">
                <a:solidFill>
                  <a:schemeClr val="bg1"/>
                </a:solidFill>
                <a:latin typeface="Poppins" pitchFamily="2" charset="77"/>
                <a:ea typeface="League Spartan" charset="0"/>
                <a:cs typeface="Poppins" pitchFamily="2" charset="77"/>
              </a:rPr>
              <a:t>03</a:t>
            </a:r>
          </a:p>
        </p:txBody>
      </p:sp>
      <p:sp>
        <p:nvSpPr>
          <p:cNvPr id="47" name="Subtitle 2">
            <a:extLst>
              <a:ext uri="{FF2B5EF4-FFF2-40B4-BE49-F238E27FC236}">
                <a16:creationId xmlns:a16="http://schemas.microsoft.com/office/drawing/2014/main" id="{A857EB06-8F3C-874F-B20D-34455A301A59}"/>
              </a:ext>
            </a:extLst>
          </p:cNvPr>
          <p:cNvSpPr txBox="1">
            <a:spLocks/>
          </p:cNvSpPr>
          <p:nvPr/>
        </p:nvSpPr>
        <p:spPr>
          <a:xfrm>
            <a:off x="5321204" y="3072589"/>
            <a:ext cx="1549591" cy="481478"/>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524"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Listen to customers.</a:t>
            </a:r>
          </a:p>
        </p:txBody>
      </p:sp>
      <p:sp>
        <p:nvSpPr>
          <p:cNvPr id="48" name="TextBox 47">
            <a:extLst>
              <a:ext uri="{FF2B5EF4-FFF2-40B4-BE49-F238E27FC236}">
                <a16:creationId xmlns:a16="http://schemas.microsoft.com/office/drawing/2014/main" id="{B780429E-E885-3348-A2FA-5A16F0DD50CD}"/>
              </a:ext>
            </a:extLst>
          </p:cNvPr>
          <p:cNvSpPr txBox="1"/>
          <p:nvPr/>
        </p:nvSpPr>
        <p:spPr>
          <a:xfrm>
            <a:off x="7962739" y="2640034"/>
            <a:ext cx="492444" cy="455959"/>
          </a:xfrm>
          <a:prstGeom prst="rect">
            <a:avLst/>
          </a:prstGeom>
          <a:noFill/>
        </p:spPr>
        <p:txBody>
          <a:bodyPr wrap="none" rtlCol="0" anchor="ctr" anchorCtr="0">
            <a:spAutoFit/>
          </a:bodyPr>
          <a:lstStyle/>
          <a:p>
            <a:pPr algn="ctr"/>
            <a:r>
              <a:rPr lang="en-US" sz="2363" b="1" dirty="0">
                <a:solidFill>
                  <a:schemeClr val="bg1"/>
                </a:solidFill>
                <a:latin typeface="Poppins" pitchFamily="2" charset="77"/>
                <a:ea typeface="League Spartan" charset="0"/>
                <a:cs typeface="Poppins" pitchFamily="2" charset="77"/>
              </a:rPr>
              <a:t>04</a:t>
            </a:r>
          </a:p>
        </p:txBody>
      </p:sp>
      <p:sp>
        <p:nvSpPr>
          <p:cNvPr id="49" name="Subtitle 2">
            <a:extLst>
              <a:ext uri="{FF2B5EF4-FFF2-40B4-BE49-F238E27FC236}">
                <a16:creationId xmlns:a16="http://schemas.microsoft.com/office/drawing/2014/main" id="{2326BED3-4FEE-D64F-BCC2-EE6BB09EAAE1}"/>
              </a:ext>
            </a:extLst>
          </p:cNvPr>
          <p:cNvSpPr txBox="1">
            <a:spLocks/>
          </p:cNvSpPr>
          <p:nvPr/>
        </p:nvSpPr>
        <p:spPr>
          <a:xfrm>
            <a:off x="7440221" y="3072590"/>
            <a:ext cx="1549591" cy="917495"/>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524"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Stay available across all communication channels.</a:t>
            </a:r>
          </a:p>
        </p:txBody>
      </p:sp>
      <p:sp>
        <p:nvSpPr>
          <p:cNvPr id="50" name="TextBox 49">
            <a:extLst>
              <a:ext uri="{FF2B5EF4-FFF2-40B4-BE49-F238E27FC236}">
                <a16:creationId xmlns:a16="http://schemas.microsoft.com/office/drawing/2014/main" id="{C65CD946-27A8-FB46-BC7A-297E4AC7472D}"/>
              </a:ext>
            </a:extLst>
          </p:cNvPr>
          <p:cNvSpPr txBox="1"/>
          <p:nvPr/>
        </p:nvSpPr>
        <p:spPr>
          <a:xfrm>
            <a:off x="10044599" y="2640034"/>
            <a:ext cx="492444" cy="455959"/>
          </a:xfrm>
          <a:prstGeom prst="rect">
            <a:avLst/>
          </a:prstGeom>
          <a:noFill/>
        </p:spPr>
        <p:txBody>
          <a:bodyPr wrap="none" rtlCol="0" anchor="ctr" anchorCtr="0">
            <a:spAutoFit/>
          </a:bodyPr>
          <a:lstStyle/>
          <a:p>
            <a:pPr algn="ctr"/>
            <a:r>
              <a:rPr lang="en-US" sz="2363" b="1" dirty="0">
                <a:solidFill>
                  <a:schemeClr val="bg1"/>
                </a:solidFill>
                <a:latin typeface="Poppins" pitchFamily="2" charset="77"/>
                <a:ea typeface="League Spartan" charset="0"/>
                <a:cs typeface="Poppins" pitchFamily="2" charset="77"/>
              </a:rPr>
              <a:t>05</a:t>
            </a:r>
          </a:p>
        </p:txBody>
      </p:sp>
      <p:sp>
        <p:nvSpPr>
          <p:cNvPr id="51" name="Subtitle 2">
            <a:extLst>
              <a:ext uri="{FF2B5EF4-FFF2-40B4-BE49-F238E27FC236}">
                <a16:creationId xmlns:a16="http://schemas.microsoft.com/office/drawing/2014/main" id="{F366B8C0-D7AF-D648-97E6-7D59E0356E12}"/>
              </a:ext>
            </a:extLst>
          </p:cNvPr>
          <p:cNvSpPr txBox="1">
            <a:spLocks/>
          </p:cNvSpPr>
          <p:nvPr/>
        </p:nvSpPr>
        <p:spPr>
          <a:xfrm>
            <a:off x="9522081" y="3072589"/>
            <a:ext cx="1549591" cy="699487"/>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23"/>
              </a:lnSpc>
            </a:pPr>
            <a:r>
              <a:rPr lang="en-US" sz="1524"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Make the best use of your tools.</a:t>
            </a:r>
          </a:p>
        </p:txBody>
      </p:sp>
      <p:sp>
        <p:nvSpPr>
          <p:cNvPr id="52" name="Subtitle 2">
            <a:extLst>
              <a:ext uri="{FF2B5EF4-FFF2-40B4-BE49-F238E27FC236}">
                <a16:creationId xmlns:a16="http://schemas.microsoft.com/office/drawing/2014/main" id="{45CFFEAB-E5EC-B242-A38F-8B96E869851B}"/>
              </a:ext>
            </a:extLst>
          </p:cNvPr>
          <p:cNvSpPr txBox="1">
            <a:spLocks/>
          </p:cNvSpPr>
          <p:nvPr/>
        </p:nvSpPr>
        <p:spPr>
          <a:xfrm>
            <a:off x="860155" y="1548614"/>
            <a:ext cx="10505040" cy="461281"/>
          </a:xfrm>
          <a:prstGeom prst="rect">
            <a:avLst/>
          </a:prstGeom>
        </p:spPr>
        <p:txBody>
          <a:bodyPr vert="horz" wrap="square" lIns="45021" tIns="22511" rIns="45021" bIns="22511"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Customer relationships describes the type of relationship a company establishes with it’s specific customer segments. Customer relationships are driven by customer acquisition, customer retention, and boosting sales – in other words you need to get, keep, and grow your customer relationships.</a:t>
            </a:r>
          </a:p>
        </p:txBody>
      </p:sp>
    </p:spTree>
    <p:extLst>
      <p:ext uri="{BB962C8B-B14F-4D97-AF65-F5344CB8AC3E}">
        <p14:creationId xmlns:p14="http://schemas.microsoft.com/office/powerpoint/2010/main" val="364614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0F7F13-8471-46A6-9B7D-9350F32FB598}"/>
              </a:ext>
            </a:extLst>
          </p:cNvPr>
          <p:cNvPicPr>
            <a:picLocks noChangeAspect="1"/>
          </p:cNvPicPr>
          <p:nvPr/>
        </p:nvPicPr>
        <p:blipFill rotWithShape="1">
          <a:blip r:embed="rId2"/>
          <a:srcRect t="3555" r="10573" b="17926"/>
          <a:stretch/>
        </p:blipFill>
        <p:spPr>
          <a:xfrm>
            <a:off x="454602" y="1077104"/>
            <a:ext cx="11282795" cy="5572481"/>
          </a:xfrm>
          <a:prstGeom prst="rect">
            <a:avLst/>
          </a:prstGeom>
        </p:spPr>
      </p:pic>
      <p:sp>
        <p:nvSpPr>
          <p:cNvPr id="4" name="TextBox 3">
            <a:extLst>
              <a:ext uri="{FF2B5EF4-FFF2-40B4-BE49-F238E27FC236}">
                <a16:creationId xmlns:a16="http://schemas.microsoft.com/office/drawing/2014/main" id="{D075318F-5C87-4C1A-9A49-8055B620DB1C}"/>
              </a:ext>
            </a:extLst>
          </p:cNvPr>
          <p:cNvSpPr txBox="1"/>
          <p:nvPr/>
        </p:nvSpPr>
        <p:spPr>
          <a:xfrm>
            <a:off x="4342195" y="208415"/>
            <a:ext cx="3339056"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REVENUE STREAMS </a:t>
            </a:r>
          </a:p>
        </p:txBody>
      </p:sp>
      <p:sp>
        <p:nvSpPr>
          <p:cNvPr id="5" name="TextBox 4">
            <a:extLst>
              <a:ext uri="{FF2B5EF4-FFF2-40B4-BE49-F238E27FC236}">
                <a16:creationId xmlns:a16="http://schemas.microsoft.com/office/drawing/2014/main" id="{3C2D96D6-71D3-43B6-B2AC-1939782A581D}"/>
              </a:ext>
            </a:extLst>
          </p:cNvPr>
          <p:cNvSpPr txBox="1"/>
          <p:nvPr/>
        </p:nvSpPr>
        <p:spPr>
          <a:xfrm>
            <a:off x="1846964" y="682469"/>
            <a:ext cx="8329524" cy="274242"/>
          </a:xfrm>
          <a:prstGeom prst="rect">
            <a:avLst/>
          </a:prstGeom>
          <a:noFill/>
        </p:spPr>
        <p:txBody>
          <a:bodyPr wrap="none" rtlCol="0">
            <a:spAutoFit/>
          </a:bodyPr>
          <a:lstStyle/>
          <a:p>
            <a:pPr algn="ctr"/>
            <a:r>
              <a:rPr lang="en-US" sz="1182" spc="148" dirty="0">
                <a:latin typeface="Poppins Light" pitchFamily="2" charset="77"/>
                <a:cs typeface="Poppins Light" pitchFamily="2" charset="77"/>
              </a:rPr>
              <a:t>Various resources from which a business earns money from the sale of goods or provision of services </a:t>
            </a:r>
          </a:p>
        </p:txBody>
      </p:sp>
    </p:spTree>
    <p:extLst>
      <p:ext uri="{BB962C8B-B14F-4D97-AF65-F5344CB8AC3E}">
        <p14:creationId xmlns:p14="http://schemas.microsoft.com/office/powerpoint/2010/main" val="1888235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E77DB-0DAF-4405-A536-CEEB3003B18E}"/>
              </a:ext>
            </a:extLst>
          </p:cNvPr>
          <p:cNvSpPr txBox="1"/>
          <p:nvPr/>
        </p:nvSpPr>
        <p:spPr>
          <a:xfrm>
            <a:off x="3567111" y="208415"/>
            <a:ext cx="4889224"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Examples of Revenue Streams</a:t>
            </a:r>
          </a:p>
        </p:txBody>
      </p:sp>
      <p:pic>
        <p:nvPicPr>
          <p:cNvPr id="4" name="Picture 3">
            <a:extLst>
              <a:ext uri="{FF2B5EF4-FFF2-40B4-BE49-F238E27FC236}">
                <a16:creationId xmlns:a16="http://schemas.microsoft.com/office/drawing/2014/main" id="{3068F0AA-01C8-4642-A5FF-F727275EAD26}"/>
              </a:ext>
            </a:extLst>
          </p:cNvPr>
          <p:cNvPicPr>
            <a:picLocks noChangeAspect="1"/>
          </p:cNvPicPr>
          <p:nvPr/>
        </p:nvPicPr>
        <p:blipFill rotWithShape="1">
          <a:blip r:embed="rId2"/>
          <a:srcRect l="2106" t="8090" r="6516" b="6732"/>
          <a:stretch/>
        </p:blipFill>
        <p:spPr>
          <a:xfrm>
            <a:off x="799761" y="755360"/>
            <a:ext cx="11102226" cy="5821320"/>
          </a:xfrm>
          <a:prstGeom prst="rect">
            <a:avLst/>
          </a:prstGeom>
        </p:spPr>
      </p:pic>
    </p:spTree>
    <p:extLst>
      <p:ext uri="{BB962C8B-B14F-4D97-AF65-F5344CB8AC3E}">
        <p14:creationId xmlns:p14="http://schemas.microsoft.com/office/powerpoint/2010/main" val="2622124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2BE67CD-F353-8049-93A1-5E609D2D0240}"/>
              </a:ext>
            </a:extLst>
          </p:cNvPr>
          <p:cNvSpPr/>
          <p:nvPr/>
        </p:nvSpPr>
        <p:spPr>
          <a:xfrm>
            <a:off x="1255521" y="2704535"/>
            <a:ext cx="2438670" cy="243867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3" name="Block Arc 2">
            <a:extLst>
              <a:ext uri="{FF2B5EF4-FFF2-40B4-BE49-F238E27FC236}">
                <a16:creationId xmlns:a16="http://schemas.microsoft.com/office/drawing/2014/main" id="{056E6E8B-8D2B-014A-9981-AD544025EB0A}"/>
              </a:ext>
            </a:extLst>
          </p:cNvPr>
          <p:cNvSpPr/>
          <p:nvPr/>
        </p:nvSpPr>
        <p:spPr>
          <a:xfrm rot="5400000">
            <a:off x="717014" y="2175784"/>
            <a:ext cx="3509842" cy="3509842"/>
          </a:xfrm>
          <a:prstGeom prst="blockArc">
            <a:avLst>
              <a:gd name="adj1" fmla="val 10800000"/>
              <a:gd name="adj2" fmla="val 0"/>
              <a:gd name="adj3" fmla="val 198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solidFill>
                <a:schemeClr val="tx1"/>
              </a:solidFill>
              <a:latin typeface="Lato Light" panose="020F0502020204030203" pitchFamily="34" charset="0"/>
            </a:endParaRPr>
          </a:p>
        </p:txBody>
      </p:sp>
      <p:sp>
        <p:nvSpPr>
          <p:cNvPr id="4" name="Oval 3">
            <a:extLst>
              <a:ext uri="{FF2B5EF4-FFF2-40B4-BE49-F238E27FC236}">
                <a16:creationId xmlns:a16="http://schemas.microsoft.com/office/drawing/2014/main" id="{C81DA796-1651-FA4D-83E2-9A12364E4468}"/>
              </a:ext>
            </a:extLst>
          </p:cNvPr>
          <p:cNvSpPr/>
          <p:nvPr/>
        </p:nvSpPr>
        <p:spPr>
          <a:xfrm>
            <a:off x="2423152" y="2123642"/>
            <a:ext cx="163715" cy="16371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5" name="Oval 4">
            <a:extLst>
              <a:ext uri="{FF2B5EF4-FFF2-40B4-BE49-F238E27FC236}">
                <a16:creationId xmlns:a16="http://schemas.microsoft.com/office/drawing/2014/main" id="{4577A117-98C3-9D4F-AF1A-CC2C17D2F742}"/>
              </a:ext>
            </a:extLst>
          </p:cNvPr>
          <p:cNvSpPr/>
          <p:nvPr/>
        </p:nvSpPr>
        <p:spPr>
          <a:xfrm>
            <a:off x="2423152" y="5561107"/>
            <a:ext cx="163715" cy="16371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6" name="Oval 5">
            <a:extLst>
              <a:ext uri="{FF2B5EF4-FFF2-40B4-BE49-F238E27FC236}">
                <a16:creationId xmlns:a16="http://schemas.microsoft.com/office/drawing/2014/main" id="{FFB45D48-E485-6944-BFFD-06F122DC56B7}"/>
              </a:ext>
            </a:extLst>
          </p:cNvPr>
          <p:cNvSpPr/>
          <p:nvPr/>
        </p:nvSpPr>
        <p:spPr>
          <a:xfrm>
            <a:off x="3988156" y="3197145"/>
            <a:ext cx="163715" cy="16371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5" dirty="0"/>
          </a:p>
        </p:txBody>
      </p:sp>
      <p:sp>
        <p:nvSpPr>
          <p:cNvPr id="8" name="Oval 7">
            <a:extLst>
              <a:ext uri="{FF2B5EF4-FFF2-40B4-BE49-F238E27FC236}">
                <a16:creationId xmlns:a16="http://schemas.microsoft.com/office/drawing/2014/main" id="{8EC32694-D9AD-1546-AA1F-299DD58A92A7}"/>
              </a:ext>
            </a:extLst>
          </p:cNvPr>
          <p:cNvSpPr/>
          <p:nvPr/>
        </p:nvSpPr>
        <p:spPr>
          <a:xfrm>
            <a:off x="3960096" y="4588270"/>
            <a:ext cx="163715" cy="16371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13" name="Oval 12">
            <a:extLst>
              <a:ext uri="{FF2B5EF4-FFF2-40B4-BE49-F238E27FC236}">
                <a16:creationId xmlns:a16="http://schemas.microsoft.com/office/drawing/2014/main" id="{623867DD-1BF1-374A-B903-7054DF20DEFC}"/>
              </a:ext>
            </a:extLst>
          </p:cNvPr>
          <p:cNvSpPr/>
          <p:nvPr/>
        </p:nvSpPr>
        <p:spPr>
          <a:xfrm>
            <a:off x="4752315" y="1424920"/>
            <a:ext cx="781876" cy="7818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14" name="Oval 13">
            <a:extLst>
              <a:ext uri="{FF2B5EF4-FFF2-40B4-BE49-F238E27FC236}">
                <a16:creationId xmlns:a16="http://schemas.microsoft.com/office/drawing/2014/main" id="{EAD9E390-9BEB-FB40-A69F-E399B85D84B8}"/>
              </a:ext>
            </a:extLst>
          </p:cNvPr>
          <p:cNvSpPr/>
          <p:nvPr/>
        </p:nvSpPr>
        <p:spPr>
          <a:xfrm>
            <a:off x="4741404" y="5622498"/>
            <a:ext cx="781876" cy="7818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15" name="Oval 14">
            <a:extLst>
              <a:ext uri="{FF2B5EF4-FFF2-40B4-BE49-F238E27FC236}">
                <a16:creationId xmlns:a16="http://schemas.microsoft.com/office/drawing/2014/main" id="{57E2E2CF-9C70-B047-81B3-0F0615220027}"/>
              </a:ext>
            </a:extLst>
          </p:cNvPr>
          <p:cNvSpPr/>
          <p:nvPr/>
        </p:nvSpPr>
        <p:spPr>
          <a:xfrm>
            <a:off x="6572002" y="2921012"/>
            <a:ext cx="781876" cy="7818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18" name="Oval 17">
            <a:extLst>
              <a:ext uri="{FF2B5EF4-FFF2-40B4-BE49-F238E27FC236}">
                <a16:creationId xmlns:a16="http://schemas.microsoft.com/office/drawing/2014/main" id="{91A1734D-D56D-7E46-98BE-5FE3A7DF81DA}"/>
              </a:ext>
            </a:extLst>
          </p:cNvPr>
          <p:cNvSpPr/>
          <p:nvPr/>
        </p:nvSpPr>
        <p:spPr>
          <a:xfrm>
            <a:off x="6529795" y="4276847"/>
            <a:ext cx="781876" cy="7818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cxnSp>
        <p:nvCxnSpPr>
          <p:cNvPr id="20" name="Straight Connector 19">
            <a:extLst>
              <a:ext uri="{FF2B5EF4-FFF2-40B4-BE49-F238E27FC236}">
                <a16:creationId xmlns:a16="http://schemas.microsoft.com/office/drawing/2014/main" id="{9007DEB1-2C70-5B4B-9278-5FADC327F6B9}"/>
              </a:ext>
            </a:extLst>
          </p:cNvPr>
          <p:cNvCxnSpPr>
            <a:cxnSpLocks/>
            <a:stCxn id="15" idx="2"/>
            <a:endCxn id="6" idx="6"/>
          </p:cNvCxnSpPr>
          <p:nvPr/>
        </p:nvCxnSpPr>
        <p:spPr>
          <a:xfrm flipH="1" flipV="1">
            <a:off x="4151871" y="3279002"/>
            <a:ext cx="2420131" cy="3294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8712DF-AF03-5D46-9A69-0611CF29F1EE}"/>
              </a:ext>
            </a:extLst>
          </p:cNvPr>
          <p:cNvCxnSpPr>
            <a:cxnSpLocks/>
          </p:cNvCxnSpPr>
          <p:nvPr/>
        </p:nvCxnSpPr>
        <p:spPr>
          <a:xfrm flipH="1">
            <a:off x="2728249" y="1803474"/>
            <a:ext cx="202597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7314615-E749-E241-9502-B107BEF4B0E8}"/>
              </a:ext>
            </a:extLst>
          </p:cNvPr>
          <p:cNvCxnSpPr>
            <a:cxnSpLocks/>
            <a:endCxn id="4" idx="0"/>
          </p:cNvCxnSpPr>
          <p:nvPr/>
        </p:nvCxnSpPr>
        <p:spPr>
          <a:xfrm flipH="1">
            <a:off x="2505010" y="1794286"/>
            <a:ext cx="238886" cy="32935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BCB8F6-BF98-EF42-A02A-8D29E49874D2}"/>
              </a:ext>
            </a:extLst>
          </p:cNvPr>
          <p:cNvCxnSpPr>
            <a:cxnSpLocks/>
            <a:stCxn id="18" idx="2"/>
            <a:endCxn id="8" idx="6"/>
          </p:cNvCxnSpPr>
          <p:nvPr/>
        </p:nvCxnSpPr>
        <p:spPr>
          <a:xfrm flipH="1">
            <a:off x="4123811" y="4667785"/>
            <a:ext cx="2405984" cy="2343"/>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41D8D0-FEAB-F247-AA8B-E25BAABBC11D}"/>
              </a:ext>
            </a:extLst>
          </p:cNvPr>
          <p:cNvCxnSpPr>
            <a:cxnSpLocks/>
          </p:cNvCxnSpPr>
          <p:nvPr/>
        </p:nvCxnSpPr>
        <p:spPr>
          <a:xfrm flipH="1">
            <a:off x="2730140" y="6025572"/>
            <a:ext cx="202597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B9D0266-B1E1-554C-B548-997F30876E77}"/>
              </a:ext>
            </a:extLst>
          </p:cNvPr>
          <p:cNvCxnSpPr>
            <a:cxnSpLocks/>
            <a:endCxn id="5" idx="4"/>
          </p:cNvCxnSpPr>
          <p:nvPr/>
        </p:nvCxnSpPr>
        <p:spPr>
          <a:xfrm flipH="1" flipV="1">
            <a:off x="2505010" y="5724822"/>
            <a:ext cx="229461" cy="30994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3E97916-F494-B147-A7D5-A3B95B4CB176}"/>
              </a:ext>
            </a:extLst>
          </p:cNvPr>
          <p:cNvSpPr txBox="1"/>
          <p:nvPr/>
        </p:nvSpPr>
        <p:spPr>
          <a:xfrm>
            <a:off x="2897612" y="1491161"/>
            <a:ext cx="1788375" cy="304379"/>
          </a:xfrm>
          <a:prstGeom prst="rect">
            <a:avLst/>
          </a:prstGeom>
          <a:noFill/>
        </p:spPr>
        <p:txBody>
          <a:bodyPr wrap="none" rtlCol="0" anchor="b" anchorCtr="0">
            <a:spAutoFit/>
          </a:bodyPr>
          <a:lstStyle/>
          <a:p>
            <a:pPr algn="r"/>
            <a:r>
              <a:rPr lang="en-US" sz="1378" b="1" dirty="0">
                <a:solidFill>
                  <a:schemeClr val="tx2"/>
                </a:solidFill>
                <a:latin typeface="Poppins" pitchFamily="2" charset="77"/>
                <a:ea typeface="League Spartan" charset="0"/>
                <a:cs typeface="Poppins" pitchFamily="2" charset="77"/>
              </a:rPr>
              <a:t>PHYSICAL RESOURCES</a:t>
            </a:r>
          </a:p>
        </p:txBody>
      </p:sp>
      <p:sp>
        <p:nvSpPr>
          <p:cNvPr id="30" name="TextBox 29">
            <a:extLst>
              <a:ext uri="{FF2B5EF4-FFF2-40B4-BE49-F238E27FC236}">
                <a16:creationId xmlns:a16="http://schemas.microsoft.com/office/drawing/2014/main" id="{80924B73-6C6B-674E-A7A5-D65AF03A1D71}"/>
              </a:ext>
            </a:extLst>
          </p:cNvPr>
          <p:cNvSpPr txBox="1"/>
          <p:nvPr/>
        </p:nvSpPr>
        <p:spPr>
          <a:xfrm>
            <a:off x="2605882" y="5709058"/>
            <a:ext cx="2135521" cy="304379"/>
          </a:xfrm>
          <a:prstGeom prst="rect">
            <a:avLst/>
          </a:prstGeom>
          <a:noFill/>
        </p:spPr>
        <p:txBody>
          <a:bodyPr wrap="none" rtlCol="0" anchor="b" anchorCtr="0">
            <a:spAutoFit/>
          </a:bodyPr>
          <a:lstStyle/>
          <a:p>
            <a:pPr algn="r"/>
            <a:r>
              <a:rPr lang="en-US" sz="1378" b="1" dirty="0">
                <a:solidFill>
                  <a:schemeClr val="tx2"/>
                </a:solidFill>
                <a:latin typeface="Poppins" pitchFamily="2" charset="77"/>
                <a:ea typeface="League Spartan" charset="0"/>
                <a:cs typeface="Poppins" pitchFamily="2" charset="77"/>
              </a:rPr>
              <a:t>INTELLECTUAL RESOURCES</a:t>
            </a:r>
          </a:p>
        </p:txBody>
      </p:sp>
      <p:sp>
        <p:nvSpPr>
          <p:cNvPr id="32" name="TextBox 31">
            <a:extLst>
              <a:ext uri="{FF2B5EF4-FFF2-40B4-BE49-F238E27FC236}">
                <a16:creationId xmlns:a16="http://schemas.microsoft.com/office/drawing/2014/main" id="{839C9235-39C0-A245-8916-03A41002D267}"/>
              </a:ext>
            </a:extLst>
          </p:cNvPr>
          <p:cNvSpPr txBox="1"/>
          <p:nvPr/>
        </p:nvSpPr>
        <p:spPr>
          <a:xfrm>
            <a:off x="4474803" y="4215427"/>
            <a:ext cx="1879104" cy="304379"/>
          </a:xfrm>
          <a:prstGeom prst="rect">
            <a:avLst/>
          </a:prstGeom>
          <a:noFill/>
        </p:spPr>
        <p:txBody>
          <a:bodyPr wrap="none" rtlCol="0" anchor="b" anchorCtr="0">
            <a:spAutoFit/>
          </a:bodyPr>
          <a:lstStyle/>
          <a:p>
            <a:pPr algn="r"/>
            <a:r>
              <a:rPr lang="en-US" sz="1378" b="1" dirty="0">
                <a:solidFill>
                  <a:schemeClr val="tx2"/>
                </a:solidFill>
                <a:latin typeface="Poppins" pitchFamily="2" charset="77"/>
                <a:ea typeface="League Spartan" charset="0"/>
                <a:cs typeface="Poppins" pitchFamily="2" charset="77"/>
              </a:rPr>
              <a:t>FINANCIAL RESOURCES</a:t>
            </a:r>
          </a:p>
        </p:txBody>
      </p:sp>
      <p:sp>
        <p:nvSpPr>
          <p:cNvPr id="34" name="TextBox 33">
            <a:extLst>
              <a:ext uri="{FF2B5EF4-FFF2-40B4-BE49-F238E27FC236}">
                <a16:creationId xmlns:a16="http://schemas.microsoft.com/office/drawing/2014/main" id="{E49D1720-F769-4843-9D7E-F69D9A3F9A01}"/>
              </a:ext>
            </a:extLst>
          </p:cNvPr>
          <p:cNvSpPr txBox="1"/>
          <p:nvPr/>
        </p:nvSpPr>
        <p:spPr>
          <a:xfrm>
            <a:off x="4666474" y="2932284"/>
            <a:ext cx="1693156" cy="304379"/>
          </a:xfrm>
          <a:prstGeom prst="rect">
            <a:avLst/>
          </a:prstGeom>
          <a:noFill/>
        </p:spPr>
        <p:txBody>
          <a:bodyPr wrap="none" rtlCol="0" anchor="b" anchorCtr="0">
            <a:spAutoFit/>
          </a:bodyPr>
          <a:lstStyle/>
          <a:p>
            <a:pPr algn="r"/>
            <a:r>
              <a:rPr lang="en-US" sz="1378" b="1" dirty="0">
                <a:solidFill>
                  <a:schemeClr val="tx2"/>
                </a:solidFill>
                <a:latin typeface="Poppins" pitchFamily="2" charset="77"/>
                <a:ea typeface="League Spartan" charset="0"/>
                <a:cs typeface="Poppins" pitchFamily="2" charset="77"/>
              </a:rPr>
              <a:t>HUMAN RESOURCES</a:t>
            </a:r>
          </a:p>
        </p:txBody>
      </p:sp>
      <p:sp>
        <p:nvSpPr>
          <p:cNvPr id="36" name="Freeform 35">
            <a:extLst>
              <a:ext uri="{FF2B5EF4-FFF2-40B4-BE49-F238E27FC236}">
                <a16:creationId xmlns:a16="http://schemas.microsoft.com/office/drawing/2014/main" id="{E9DF4BD3-1E69-9840-9023-63880E85D1F2}"/>
              </a:ext>
            </a:extLst>
          </p:cNvPr>
          <p:cNvSpPr>
            <a:spLocks noChangeArrowheads="1"/>
          </p:cNvSpPr>
          <p:nvPr/>
        </p:nvSpPr>
        <p:spPr bwMode="auto">
          <a:xfrm>
            <a:off x="4926694" y="1680092"/>
            <a:ext cx="427372" cy="258540"/>
          </a:xfrm>
          <a:custGeom>
            <a:avLst/>
            <a:gdLst>
              <a:gd name="connsiteX0" fmla="*/ 642757 w 868003"/>
              <a:gd name="connsiteY0" fmla="*/ 407432 h 525101"/>
              <a:gd name="connsiteX1" fmla="*/ 620017 w 868003"/>
              <a:gd name="connsiteY1" fmla="*/ 416817 h 525101"/>
              <a:gd name="connsiteX2" fmla="*/ 610632 w 868003"/>
              <a:gd name="connsiteY2" fmla="*/ 439557 h 525101"/>
              <a:gd name="connsiteX3" fmla="*/ 620017 w 868003"/>
              <a:gd name="connsiteY3" fmla="*/ 461935 h 525101"/>
              <a:gd name="connsiteX4" fmla="*/ 642757 w 868003"/>
              <a:gd name="connsiteY4" fmla="*/ 471681 h 525101"/>
              <a:gd name="connsiteX5" fmla="*/ 665496 w 868003"/>
              <a:gd name="connsiteY5" fmla="*/ 461935 h 525101"/>
              <a:gd name="connsiteX6" fmla="*/ 674881 w 868003"/>
              <a:gd name="connsiteY6" fmla="*/ 439557 h 525101"/>
              <a:gd name="connsiteX7" fmla="*/ 665496 w 868003"/>
              <a:gd name="connsiteY7" fmla="*/ 416817 h 525101"/>
              <a:gd name="connsiteX8" fmla="*/ 642757 w 868003"/>
              <a:gd name="connsiteY8" fmla="*/ 407432 h 525101"/>
              <a:gd name="connsiteX9" fmla="*/ 190319 w 868003"/>
              <a:gd name="connsiteY9" fmla="*/ 407432 h 525101"/>
              <a:gd name="connsiteX10" fmla="*/ 167580 w 868003"/>
              <a:gd name="connsiteY10" fmla="*/ 416817 h 525101"/>
              <a:gd name="connsiteX11" fmla="*/ 158195 w 868003"/>
              <a:gd name="connsiteY11" fmla="*/ 439557 h 525101"/>
              <a:gd name="connsiteX12" fmla="*/ 167580 w 868003"/>
              <a:gd name="connsiteY12" fmla="*/ 461935 h 525101"/>
              <a:gd name="connsiteX13" fmla="*/ 190319 w 868003"/>
              <a:gd name="connsiteY13" fmla="*/ 471681 h 525101"/>
              <a:gd name="connsiteX14" fmla="*/ 213059 w 868003"/>
              <a:gd name="connsiteY14" fmla="*/ 461935 h 525101"/>
              <a:gd name="connsiteX15" fmla="*/ 222444 w 868003"/>
              <a:gd name="connsiteY15" fmla="*/ 439557 h 525101"/>
              <a:gd name="connsiteX16" fmla="*/ 213059 w 868003"/>
              <a:gd name="connsiteY16" fmla="*/ 416817 h 525101"/>
              <a:gd name="connsiteX17" fmla="*/ 190319 w 868003"/>
              <a:gd name="connsiteY17" fmla="*/ 407432 h 525101"/>
              <a:gd name="connsiteX18" fmla="*/ 642757 w 868003"/>
              <a:gd name="connsiteY18" fmla="*/ 354012 h 525101"/>
              <a:gd name="connsiteX19" fmla="*/ 703396 w 868003"/>
              <a:gd name="connsiteY19" fmla="*/ 378917 h 525101"/>
              <a:gd name="connsiteX20" fmla="*/ 728301 w 868003"/>
              <a:gd name="connsiteY20" fmla="*/ 439557 h 525101"/>
              <a:gd name="connsiteX21" fmla="*/ 703396 w 868003"/>
              <a:gd name="connsiteY21" fmla="*/ 499835 h 525101"/>
              <a:gd name="connsiteX22" fmla="*/ 642757 w 868003"/>
              <a:gd name="connsiteY22" fmla="*/ 525101 h 525101"/>
              <a:gd name="connsiteX23" fmla="*/ 582117 w 868003"/>
              <a:gd name="connsiteY23" fmla="*/ 499835 h 525101"/>
              <a:gd name="connsiteX24" fmla="*/ 557212 w 868003"/>
              <a:gd name="connsiteY24" fmla="*/ 439557 h 525101"/>
              <a:gd name="connsiteX25" fmla="*/ 582117 w 868003"/>
              <a:gd name="connsiteY25" fmla="*/ 378917 h 525101"/>
              <a:gd name="connsiteX26" fmla="*/ 642757 w 868003"/>
              <a:gd name="connsiteY26" fmla="*/ 354012 h 525101"/>
              <a:gd name="connsiteX27" fmla="*/ 190319 w 868003"/>
              <a:gd name="connsiteY27" fmla="*/ 354012 h 525101"/>
              <a:gd name="connsiteX28" fmla="*/ 250598 w 868003"/>
              <a:gd name="connsiteY28" fmla="*/ 378917 h 525101"/>
              <a:gd name="connsiteX29" fmla="*/ 275864 w 868003"/>
              <a:gd name="connsiteY29" fmla="*/ 439557 h 525101"/>
              <a:gd name="connsiteX30" fmla="*/ 250598 w 868003"/>
              <a:gd name="connsiteY30" fmla="*/ 499835 h 525101"/>
              <a:gd name="connsiteX31" fmla="*/ 190319 w 868003"/>
              <a:gd name="connsiteY31" fmla="*/ 525101 h 525101"/>
              <a:gd name="connsiteX32" fmla="*/ 129680 w 868003"/>
              <a:gd name="connsiteY32" fmla="*/ 499835 h 525101"/>
              <a:gd name="connsiteX33" fmla="*/ 104775 w 868003"/>
              <a:gd name="connsiteY33" fmla="*/ 439557 h 525101"/>
              <a:gd name="connsiteX34" fmla="*/ 129680 w 868003"/>
              <a:gd name="connsiteY34" fmla="*/ 378917 h 525101"/>
              <a:gd name="connsiteX35" fmla="*/ 190319 w 868003"/>
              <a:gd name="connsiteY35" fmla="*/ 354012 h 525101"/>
              <a:gd name="connsiteX36" fmla="*/ 227000 w 868003"/>
              <a:gd name="connsiteY36" fmla="*/ 186497 h 525101"/>
              <a:gd name="connsiteX37" fmla="*/ 202132 w 868003"/>
              <a:gd name="connsiteY37" fmla="*/ 188660 h 525101"/>
              <a:gd name="connsiteX38" fmla="*/ 121759 w 868003"/>
              <a:gd name="connsiteY38" fmla="*/ 227950 h 525101"/>
              <a:gd name="connsiteX39" fmla="*/ 87520 w 868003"/>
              <a:gd name="connsiteY39" fmla="*/ 269042 h 525101"/>
              <a:gd name="connsiteX40" fmla="*/ 202132 w 868003"/>
              <a:gd name="connsiteY40" fmla="*/ 269042 h 525101"/>
              <a:gd name="connsiteX41" fmla="*/ 315912 w 868003"/>
              <a:gd name="connsiteY41" fmla="*/ 269042 h 525101"/>
              <a:gd name="connsiteX42" fmla="*/ 315912 w 868003"/>
              <a:gd name="connsiteY42" fmla="*/ 186497 h 525101"/>
              <a:gd name="connsiteX43" fmla="*/ 333565 w 868003"/>
              <a:gd name="connsiteY43" fmla="*/ 0 h 525101"/>
              <a:gd name="connsiteX44" fmla="*/ 840464 w 868003"/>
              <a:gd name="connsiteY44" fmla="*/ 0 h 525101"/>
              <a:gd name="connsiteX45" fmla="*/ 858477 w 868003"/>
              <a:gd name="connsiteY45" fmla="*/ 17612 h 525101"/>
              <a:gd name="connsiteX46" fmla="*/ 858477 w 868003"/>
              <a:gd name="connsiteY46" fmla="*/ 422275 h 525101"/>
              <a:gd name="connsiteX47" fmla="*/ 868003 w 868003"/>
              <a:gd name="connsiteY47" fmla="*/ 422275 h 525101"/>
              <a:gd name="connsiteX48" fmla="*/ 868003 w 868003"/>
              <a:gd name="connsiteY48" fmla="*/ 456847 h 525101"/>
              <a:gd name="connsiteX49" fmla="*/ 839974 w 868003"/>
              <a:gd name="connsiteY49" fmla="*/ 456847 h 525101"/>
              <a:gd name="connsiteX50" fmla="*/ 742950 w 868003"/>
              <a:gd name="connsiteY50" fmla="*/ 456847 h 525101"/>
              <a:gd name="connsiteX51" fmla="*/ 743078 w 868003"/>
              <a:gd name="connsiteY51" fmla="*/ 455311 h 525101"/>
              <a:gd name="connsiteX52" fmla="*/ 739588 w 868003"/>
              <a:gd name="connsiteY52" fmla="*/ 408092 h 525101"/>
              <a:gd name="connsiteX53" fmla="*/ 714369 w 868003"/>
              <a:gd name="connsiteY53" fmla="*/ 366623 h 525101"/>
              <a:gd name="connsiteX54" fmla="*/ 641595 w 868003"/>
              <a:gd name="connsiteY54" fmla="*/ 336071 h 525101"/>
              <a:gd name="connsiteX55" fmla="*/ 568821 w 868003"/>
              <a:gd name="connsiteY55" fmla="*/ 366623 h 525101"/>
              <a:gd name="connsiteX56" fmla="*/ 538558 w 868003"/>
              <a:gd name="connsiteY56" fmla="*/ 439228 h 525101"/>
              <a:gd name="connsiteX57" fmla="*/ 539999 w 868003"/>
              <a:gd name="connsiteY57" fmla="*/ 456841 h 525101"/>
              <a:gd name="connsiteX58" fmla="*/ 335006 w 868003"/>
              <a:gd name="connsiteY58" fmla="*/ 456841 h 525101"/>
              <a:gd name="connsiteX59" fmla="*/ 333565 w 868003"/>
              <a:gd name="connsiteY59" fmla="*/ 456841 h 525101"/>
              <a:gd name="connsiteX60" fmla="*/ 333563 w 868003"/>
              <a:gd name="connsiteY60" fmla="*/ 456840 h 525101"/>
              <a:gd name="connsiteX61" fmla="*/ 295119 w 868003"/>
              <a:gd name="connsiteY61" fmla="*/ 456840 h 525101"/>
              <a:gd name="connsiteX62" fmla="*/ 296561 w 868003"/>
              <a:gd name="connsiteY62" fmla="*/ 439177 h 525101"/>
              <a:gd name="connsiteX63" fmla="*/ 295119 w 868003"/>
              <a:gd name="connsiteY63" fmla="*/ 421515 h 525101"/>
              <a:gd name="connsiteX64" fmla="*/ 294759 w 868003"/>
              <a:gd name="connsiteY64" fmla="*/ 420073 h 525101"/>
              <a:gd name="connsiteX65" fmla="*/ 294759 w 868003"/>
              <a:gd name="connsiteY65" fmla="*/ 419713 h 525101"/>
              <a:gd name="connsiteX66" fmla="*/ 294759 w 868003"/>
              <a:gd name="connsiteY66" fmla="*/ 418992 h 525101"/>
              <a:gd name="connsiteX67" fmla="*/ 294759 w 868003"/>
              <a:gd name="connsiteY67" fmla="*/ 418631 h 525101"/>
              <a:gd name="connsiteX68" fmla="*/ 294398 w 868003"/>
              <a:gd name="connsiteY68" fmla="*/ 417910 h 525101"/>
              <a:gd name="connsiteX69" fmla="*/ 294398 w 868003"/>
              <a:gd name="connsiteY69" fmla="*/ 417550 h 525101"/>
              <a:gd name="connsiteX70" fmla="*/ 294398 w 868003"/>
              <a:gd name="connsiteY70" fmla="*/ 416469 h 525101"/>
              <a:gd name="connsiteX71" fmla="*/ 294038 w 868003"/>
              <a:gd name="connsiteY71" fmla="*/ 415748 h 525101"/>
              <a:gd name="connsiteX72" fmla="*/ 293677 w 868003"/>
              <a:gd name="connsiteY72" fmla="*/ 415387 h 525101"/>
              <a:gd name="connsiteX73" fmla="*/ 293677 w 868003"/>
              <a:gd name="connsiteY73" fmla="*/ 415027 h 525101"/>
              <a:gd name="connsiteX74" fmla="*/ 293677 w 868003"/>
              <a:gd name="connsiteY74" fmla="*/ 414306 h 525101"/>
              <a:gd name="connsiteX75" fmla="*/ 293677 w 868003"/>
              <a:gd name="connsiteY75" fmla="*/ 413945 h 525101"/>
              <a:gd name="connsiteX76" fmla="*/ 293317 w 868003"/>
              <a:gd name="connsiteY76" fmla="*/ 412864 h 525101"/>
              <a:gd name="connsiteX77" fmla="*/ 292957 w 868003"/>
              <a:gd name="connsiteY77" fmla="*/ 411783 h 525101"/>
              <a:gd name="connsiteX78" fmla="*/ 292957 w 868003"/>
              <a:gd name="connsiteY78" fmla="*/ 411422 h 525101"/>
              <a:gd name="connsiteX79" fmla="*/ 292957 w 868003"/>
              <a:gd name="connsiteY79" fmla="*/ 410701 h 525101"/>
              <a:gd name="connsiteX80" fmla="*/ 292596 w 868003"/>
              <a:gd name="connsiteY80" fmla="*/ 409980 h 525101"/>
              <a:gd name="connsiteX81" fmla="*/ 292236 w 868003"/>
              <a:gd name="connsiteY81" fmla="*/ 409259 h 525101"/>
              <a:gd name="connsiteX82" fmla="*/ 292236 w 868003"/>
              <a:gd name="connsiteY82" fmla="*/ 408899 h 525101"/>
              <a:gd name="connsiteX83" fmla="*/ 291875 w 868003"/>
              <a:gd name="connsiteY83" fmla="*/ 407818 h 525101"/>
              <a:gd name="connsiteX84" fmla="*/ 291515 w 868003"/>
              <a:gd name="connsiteY84" fmla="*/ 406736 h 525101"/>
              <a:gd name="connsiteX85" fmla="*/ 291155 w 868003"/>
              <a:gd name="connsiteY85" fmla="*/ 406376 h 525101"/>
              <a:gd name="connsiteX86" fmla="*/ 291155 w 868003"/>
              <a:gd name="connsiteY86" fmla="*/ 405655 h 525101"/>
              <a:gd name="connsiteX87" fmla="*/ 291155 w 868003"/>
              <a:gd name="connsiteY87" fmla="*/ 405294 h 525101"/>
              <a:gd name="connsiteX88" fmla="*/ 290794 w 868003"/>
              <a:gd name="connsiteY88" fmla="*/ 404573 h 525101"/>
              <a:gd name="connsiteX89" fmla="*/ 290794 w 868003"/>
              <a:gd name="connsiteY89" fmla="*/ 404213 h 525101"/>
              <a:gd name="connsiteX90" fmla="*/ 290073 w 868003"/>
              <a:gd name="connsiteY90" fmla="*/ 403132 h 525101"/>
              <a:gd name="connsiteX91" fmla="*/ 290073 w 868003"/>
              <a:gd name="connsiteY91" fmla="*/ 402771 h 525101"/>
              <a:gd name="connsiteX92" fmla="*/ 289713 w 868003"/>
              <a:gd name="connsiteY92" fmla="*/ 402050 h 525101"/>
              <a:gd name="connsiteX93" fmla="*/ 289713 w 868003"/>
              <a:gd name="connsiteY93" fmla="*/ 401690 h 525101"/>
              <a:gd name="connsiteX94" fmla="*/ 289353 w 868003"/>
              <a:gd name="connsiteY94" fmla="*/ 400969 h 525101"/>
              <a:gd name="connsiteX95" fmla="*/ 289353 w 868003"/>
              <a:gd name="connsiteY95" fmla="*/ 400608 h 525101"/>
              <a:gd name="connsiteX96" fmla="*/ 288992 w 868003"/>
              <a:gd name="connsiteY96" fmla="*/ 399527 h 525101"/>
              <a:gd name="connsiteX97" fmla="*/ 288632 w 868003"/>
              <a:gd name="connsiteY97" fmla="*/ 399527 h 525101"/>
              <a:gd name="connsiteX98" fmla="*/ 288271 w 868003"/>
              <a:gd name="connsiteY98" fmla="*/ 398446 h 525101"/>
              <a:gd name="connsiteX99" fmla="*/ 288271 w 868003"/>
              <a:gd name="connsiteY99" fmla="*/ 398085 h 525101"/>
              <a:gd name="connsiteX100" fmla="*/ 287911 w 868003"/>
              <a:gd name="connsiteY100" fmla="*/ 397364 h 525101"/>
              <a:gd name="connsiteX101" fmla="*/ 287550 w 868003"/>
              <a:gd name="connsiteY101" fmla="*/ 397004 h 525101"/>
              <a:gd name="connsiteX102" fmla="*/ 287550 w 868003"/>
              <a:gd name="connsiteY102" fmla="*/ 396283 h 525101"/>
              <a:gd name="connsiteX103" fmla="*/ 287190 w 868003"/>
              <a:gd name="connsiteY103" fmla="*/ 395923 h 525101"/>
              <a:gd name="connsiteX104" fmla="*/ 286830 w 868003"/>
              <a:gd name="connsiteY104" fmla="*/ 395202 h 525101"/>
              <a:gd name="connsiteX105" fmla="*/ 286469 w 868003"/>
              <a:gd name="connsiteY105" fmla="*/ 394841 h 525101"/>
              <a:gd name="connsiteX106" fmla="*/ 286469 w 868003"/>
              <a:gd name="connsiteY106" fmla="*/ 394120 h 525101"/>
              <a:gd name="connsiteX107" fmla="*/ 286109 w 868003"/>
              <a:gd name="connsiteY107" fmla="*/ 393760 h 525101"/>
              <a:gd name="connsiteX108" fmla="*/ 285748 w 868003"/>
              <a:gd name="connsiteY108" fmla="*/ 393039 h 525101"/>
              <a:gd name="connsiteX109" fmla="*/ 285748 w 868003"/>
              <a:gd name="connsiteY109" fmla="*/ 392678 h 525101"/>
              <a:gd name="connsiteX110" fmla="*/ 285028 w 868003"/>
              <a:gd name="connsiteY110" fmla="*/ 391958 h 525101"/>
              <a:gd name="connsiteX111" fmla="*/ 285028 w 868003"/>
              <a:gd name="connsiteY111" fmla="*/ 391597 h 525101"/>
              <a:gd name="connsiteX112" fmla="*/ 284667 w 868003"/>
              <a:gd name="connsiteY112" fmla="*/ 390876 h 525101"/>
              <a:gd name="connsiteX113" fmla="*/ 284667 w 868003"/>
              <a:gd name="connsiteY113" fmla="*/ 390155 h 525101"/>
              <a:gd name="connsiteX114" fmla="*/ 283946 w 868003"/>
              <a:gd name="connsiteY114" fmla="*/ 389795 h 525101"/>
              <a:gd name="connsiteX115" fmla="*/ 283946 w 868003"/>
              <a:gd name="connsiteY115" fmla="*/ 389074 h 525101"/>
              <a:gd name="connsiteX116" fmla="*/ 283586 w 868003"/>
              <a:gd name="connsiteY116" fmla="*/ 388713 h 525101"/>
              <a:gd name="connsiteX117" fmla="*/ 283225 w 868003"/>
              <a:gd name="connsiteY117" fmla="*/ 388353 h 525101"/>
              <a:gd name="connsiteX118" fmla="*/ 282865 w 868003"/>
              <a:gd name="connsiteY118" fmla="*/ 387272 h 525101"/>
              <a:gd name="connsiteX119" fmla="*/ 282505 w 868003"/>
              <a:gd name="connsiteY119" fmla="*/ 386911 h 525101"/>
              <a:gd name="connsiteX120" fmla="*/ 282144 w 868003"/>
              <a:gd name="connsiteY120" fmla="*/ 386190 h 525101"/>
              <a:gd name="connsiteX121" fmla="*/ 282144 w 868003"/>
              <a:gd name="connsiteY121" fmla="*/ 385830 h 525101"/>
              <a:gd name="connsiteX122" fmla="*/ 281423 w 868003"/>
              <a:gd name="connsiteY122" fmla="*/ 385109 h 525101"/>
              <a:gd name="connsiteX123" fmla="*/ 281063 w 868003"/>
              <a:gd name="connsiteY123" fmla="*/ 384388 h 525101"/>
              <a:gd name="connsiteX124" fmla="*/ 280703 w 868003"/>
              <a:gd name="connsiteY124" fmla="*/ 384027 h 525101"/>
              <a:gd name="connsiteX125" fmla="*/ 279982 w 868003"/>
              <a:gd name="connsiteY125" fmla="*/ 382946 h 525101"/>
              <a:gd name="connsiteX126" fmla="*/ 279982 w 868003"/>
              <a:gd name="connsiteY126" fmla="*/ 382586 h 525101"/>
              <a:gd name="connsiteX127" fmla="*/ 279261 w 868003"/>
              <a:gd name="connsiteY127" fmla="*/ 381865 h 525101"/>
              <a:gd name="connsiteX128" fmla="*/ 279261 w 868003"/>
              <a:gd name="connsiteY128" fmla="*/ 381504 h 525101"/>
              <a:gd name="connsiteX129" fmla="*/ 278900 w 868003"/>
              <a:gd name="connsiteY129" fmla="*/ 381144 h 525101"/>
              <a:gd name="connsiteX130" fmla="*/ 278540 w 868003"/>
              <a:gd name="connsiteY130" fmla="*/ 380783 h 525101"/>
              <a:gd name="connsiteX131" fmla="*/ 277819 w 868003"/>
              <a:gd name="connsiteY131" fmla="*/ 380062 h 525101"/>
              <a:gd name="connsiteX132" fmla="*/ 277819 w 868003"/>
              <a:gd name="connsiteY132" fmla="*/ 379702 h 525101"/>
              <a:gd name="connsiteX133" fmla="*/ 277819 w 868003"/>
              <a:gd name="connsiteY133" fmla="*/ 379342 h 525101"/>
              <a:gd name="connsiteX134" fmla="*/ 277459 w 868003"/>
              <a:gd name="connsiteY134" fmla="*/ 378981 h 525101"/>
              <a:gd name="connsiteX135" fmla="*/ 277098 w 868003"/>
              <a:gd name="connsiteY135" fmla="*/ 378260 h 525101"/>
              <a:gd name="connsiteX136" fmla="*/ 276738 w 868003"/>
              <a:gd name="connsiteY136" fmla="*/ 377900 h 525101"/>
              <a:gd name="connsiteX137" fmla="*/ 276378 w 868003"/>
              <a:gd name="connsiteY137" fmla="*/ 377539 h 525101"/>
              <a:gd name="connsiteX138" fmla="*/ 275657 w 868003"/>
              <a:gd name="connsiteY138" fmla="*/ 377179 h 525101"/>
              <a:gd name="connsiteX139" fmla="*/ 275657 w 868003"/>
              <a:gd name="connsiteY139" fmla="*/ 376818 h 525101"/>
              <a:gd name="connsiteX140" fmla="*/ 274936 w 868003"/>
              <a:gd name="connsiteY140" fmla="*/ 375737 h 525101"/>
              <a:gd name="connsiteX141" fmla="*/ 274936 w 868003"/>
              <a:gd name="connsiteY141" fmla="*/ 375377 h 525101"/>
              <a:gd name="connsiteX142" fmla="*/ 274215 w 868003"/>
              <a:gd name="connsiteY142" fmla="*/ 375016 h 525101"/>
              <a:gd name="connsiteX143" fmla="*/ 273855 w 868003"/>
              <a:gd name="connsiteY143" fmla="*/ 374656 h 525101"/>
              <a:gd name="connsiteX144" fmla="*/ 273494 w 868003"/>
              <a:gd name="connsiteY144" fmla="*/ 373935 h 525101"/>
              <a:gd name="connsiteX145" fmla="*/ 272413 w 868003"/>
              <a:gd name="connsiteY145" fmla="*/ 372853 h 525101"/>
              <a:gd name="connsiteX146" fmla="*/ 271692 w 868003"/>
              <a:gd name="connsiteY146" fmla="*/ 371772 h 525101"/>
              <a:gd name="connsiteX147" fmla="*/ 270971 w 868003"/>
              <a:gd name="connsiteY147" fmla="*/ 371051 h 525101"/>
              <a:gd name="connsiteX148" fmla="*/ 270611 w 868003"/>
              <a:gd name="connsiteY148" fmla="*/ 370691 h 525101"/>
              <a:gd name="connsiteX149" fmla="*/ 270251 w 868003"/>
              <a:gd name="connsiteY149" fmla="*/ 369970 h 525101"/>
              <a:gd name="connsiteX150" fmla="*/ 269890 w 868003"/>
              <a:gd name="connsiteY150" fmla="*/ 369970 h 525101"/>
              <a:gd name="connsiteX151" fmla="*/ 269169 w 868003"/>
              <a:gd name="connsiteY151" fmla="*/ 368888 h 525101"/>
              <a:gd name="connsiteX152" fmla="*/ 269169 w 868003"/>
              <a:gd name="connsiteY152" fmla="*/ 368528 h 525101"/>
              <a:gd name="connsiteX153" fmla="*/ 268448 w 868003"/>
              <a:gd name="connsiteY153" fmla="*/ 368167 h 525101"/>
              <a:gd name="connsiteX154" fmla="*/ 268088 w 868003"/>
              <a:gd name="connsiteY154" fmla="*/ 367807 h 525101"/>
              <a:gd name="connsiteX155" fmla="*/ 267728 w 868003"/>
              <a:gd name="connsiteY155" fmla="*/ 367086 h 525101"/>
              <a:gd name="connsiteX156" fmla="*/ 267367 w 868003"/>
              <a:gd name="connsiteY156" fmla="*/ 367086 h 525101"/>
              <a:gd name="connsiteX157" fmla="*/ 266646 w 868003"/>
              <a:gd name="connsiteY157" fmla="*/ 366365 h 525101"/>
              <a:gd name="connsiteX158" fmla="*/ 202132 w 868003"/>
              <a:gd name="connsiteY158" fmla="*/ 336447 h 525101"/>
              <a:gd name="connsiteX159" fmla="*/ 193482 w 868003"/>
              <a:gd name="connsiteY159" fmla="*/ 335726 h 525101"/>
              <a:gd name="connsiteX160" fmla="*/ 120678 w 868003"/>
              <a:gd name="connsiteY160" fmla="*/ 366365 h 525101"/>
              <a:gd name="connsiteX161" fmla="*/ 119957 w 868003"/>
              <a:gd name="connsiteY161" fmla="*/ 367086 h 525101"/>
              <a:gd name="connsiteX162" fmla="*/ 119597 w 868003"/>
              <a:gd name="connsiteY162" fmla="*/ 367086 h 525101"/>
              <a:gd name="connsiteX163" fmla="*/ 118876 w 868003"/>
              <a:gd name="connsiteY163" fmla="*/ 367807 h 525101"/>
              <a:gd name="connsiteX164" fmla="*/ 118876 w 868003"/>
              <a:gd name="connsiteY164" fmla="*/ 368167 h 525101"/>
              <a:gd name="connsiteX165" fmla="*/ 118155 w 868003"/>
              <a:gd name="connsiteY165" fmla="*/ 368528 h 525101"/>
              <a:gd name="connsiteX166" fmla="*/ 117795 w 868003"/>
              <a:gd name="connsiteY166" fmla="*/ 368888 h 525101"/>
              <a:gd name="connsiteX167" fmla="*/ 117074 w 868003"/>
              <a:gd name="connsiteY167" fmla="*/ 369970 h 525101"/>
              <a:gd name="connsiteX168" fmla="*/ 116353 w 868003"/>
              <a:gd name="connsiteY168" fmla="*/ 370691 h 525101"/>
              <a:gd name="connsiteX169" fmla="*/ 115993 w 868003"/>
              <a:gd name="connsiteY169" fmla="*/ 371051 h 525101"/>
              <a:gd name="connsiteX170" fmla="*/ 115632 w 868003"/>
              <a:gd name="connsiteY170" fmla="*/ 371772 h 525101"/>
              <a:gd name="connsiteX171" fmla="*/ 115272 w 868003"/>
              <a:gd name="connsiteY171" fmla="*/ 371772 h 525101"/>
              <a:gd name="connsiteX172" fmla="*/ 114551 w 868003"/>
              <a:gd name="connsiteY172" fmla="*/ 372853 h 525101"/>
              <a:gd name="connsiteX173" fmla="*/ 113830 w 868003"/>
              <a:gd name="connsiteY173" fmla="*/ 373935 h 525101"/>
              <a:gd name="connsiteX174" fmla="*/ 113109 w 868003"/>
              <a:gd name="connsiteY174" fmla="*/ 374656 h 525101"/>
              <a:gd name="connsiteX175" fmla="*/ 112749 w 868003"/>
              <a:gd name="connsiteY175" fmla="*/ 375016 h 525101"/>
              <a:gd name="connsiteX176" fmla="*/ 112028 w 868003"/>
              <a:gd name="connsiteY176" fmla="*/ 375377 h 525101"/>
              <a:gd name="connsiteX177" fmla="*/ 112028 w 868003"/>
              <a:gd name="connsiteY177" fmla="*/ 375737 h 525101"/>
              <a:gd name="connsiteX178" fmla="*/ 111307 w 868003"/>
              <a:gd name="connsiteY178" fmla="*/ 376818 h 525101"/>
              <a:gd name="connsiteX179" fmla="*/ 110947 w 868003"/>
              <a:gd name="connsiteY179" fmla="*/ 377179 h 525101"/>
              <a:gd name="connsiteX180" fmla="*/ 110586 w 868003"/>
              <a:gd name="connsiteY180" fmla="*/ 377539 h 525101"/>
              <a:gd name="connsiteX181" fmla="*/ 110586 w 868003"/>
              <a:gd name="connsiteY181" fmla="*/ 377900 h 525101"/>
              <a:gd name="connsiteX182" fmla="*/ 110226 w 868003"/>
              <a:gd name="connsiteY182" fmla="*/ 378260 h 525101"/>
              <a:gd name="connsiteX183" fmla="*/ 109866 w 868003"/>
              <a:gd name="connsiteY183" fmla="*/ 378981 h 525101"/>
              <a:gd name="connsiteX184" fmla="*/ 109145 w 868003"/>
              <a:gd name="connsiteY184" fmla="*/ 379342 h 525101"/>
              <a:gd name="connsiteX185" fmla="*/ 109145 w 868003"/>
              <a:gd name="connsiteY185" fmla="*/ 379702 h 525101"/>
              <a:gd name="connsiteX186" fmla="*/ 109145 w 868003"/>
              <a:gd name="connsiteY186" fmla="*/ 380062 h 525101"/>
              <a:gd name="connsiteX187" fmla="*/ 108424 w 868003"/>
              <a:gd name="connsiteY187" fmla="*/ 380783 h 525101"/>
              <a:gd name="connsiteX188" fmla="*/ 108424 w 868003"/>
              <a:gd name="connsiteY188" fmla="*/ 381144 h 525101"/>
              <a:gd name="connsiteX189" fmla="*/ 107703 w 868003"/>
              <a:gd name="connsiteY189" fmla="*/ 381504 h 525101"/>
              <a:gd name="connsiteX190" fmla="*/ 107343 w 868003"/>
              <a:gd name="connsiteY190" fmla="*/ 381865 h 525101"/>
              <a:gd name="connsiteX191" fmla="*/ 106982 w 868003"/>
              <a:gd name="connsiteY191" fmla="*/ 382586 h 525101"/>
              <a:gd name="connsiteX192" fmla="*/ 106982 w 868003"/>
              <a:gd name="connsiteY192" fmla="*/ 382946 h 525101"/>
              <a:gd name="connsiteX193" fmla="*/ 106261 w 868003"/>
              <a:gd name="connsiteY193" fmla="*/ 384027 h 525101"/>
              <a:gd name="connsiteX194" fmla="*/ 106261 w 868003"/>
              <a:gd name="connsiteY194" fmla="*/ 384388 h 525101"/>
              <a:gd name="connsiteX195" fmla="*/ 105541 w 868003"/>
              <a:gd name="connsiteY195" fmla="*/ 385109 h 525101"/>
              <a:gd name="connsiteX196" fmla="*/ 105180 w 868003"/>
              <a:gd name="connsiteY196" fmla="*/ 385830 h 525101"/>
              <a:gd name="connsiteX197" fmla="*/ 104820 w 868003"/>
              <a:gd name="connsiteY197" fmla="*/ 386190 h 525101"/>
              <a:gd name="connsiteX198" fmla="*/ 104459 w 868003"/>
              <a:gd name="connsiteY198" fmla="*/ 386911 h 525101"/>
              <a:gd name="connsiteX199" fmla="*/ 104459 w 868003"/>
              <a:gd name="connsiteY199" fmla="*/ 387272 h 525101"/>
              <a:gd name="connsiteX200" fmla="*/ 103739 w 868003"/>
              <a:gd name="connsiteY200" fmla="*/ 388353 h 525101"/>
              <a:gd name="connsiteX201" fmla="*/ 103378 w 868003"/>
              <a:gd name="connsiteY201" fmla="*/ 388713 h 525101"/>
              <a:gd name="connsiteX202" fmla="*/ 103018 w 868003"/>
              <a:gd name="connsiteY202" fmla="*/ 389074 h 525101"/>
              <a:gd name="connsiteX203" fmla="*/ 103018 w 868003"/>
              <a:gd name="connsiteY203" fmla="*/ 389795 h 525101"/>
              <a:gd name="connsiteX204" fmla="*/ 102657 w 868003"/>
              <a:gd name="connsiteY204" fmla="*/ 390155 h 525101"/>
              <a:gd name="connsiteX205" fmla="*/ 102657 w 868003"/>
              <a:gd name="connsiteY205" fmla="*/ 390876 h 525101"/>
              <a:gd name="connsiteX206" fmla="*/ 101936 w 868003"/>
              <a:gd name="connsiteY206" fmla="*/ 391597 h 525101"/>
              <a:gd name="connsiteX207" fmla="*/ 101576 w 868003"/>
              <a:gd name="connsiteY207" fmla="*/ 392678 h 525101"/>
              <a:gd name="connsiteX208" fmla="*/ 101216 w 868003"/>
              <a:gd name="connsiteY208" fmla="*/ 393039 h 525101"/>
              <a:gd name="connsiteX209" fmla="*/ 100855 w 868003"/>
              <a:gd name="connsiteY209" fmla="*/ 393760 h 525101"/>
              <a:gd name="connsiteX210" fmla="*/ 100855 w 868003"/>
              <a:gd name="connsiteY210" fmla="*/ 394120 h 525101"/>
              <a:gd name="connsiteX211" fmla="*/ 100495 w 868003"/>
              <a:gd name="connsiteY211" fmla="*/ 394841 h 525101"/>
              <a:gd name="connsiteX212" fmla="*/ 100134 w 868003"/>
              <a:gd name="connsiteY212" fmla="*/ 394841 h 525101"/>
              <a:gd name="connsiteX213" fmla="*/ 99774 w 868003"/>
              <a:gd name="connsiteY213" fmla="*/ 395923 h 525101"/>
              <a:gd name="connsiteX214" fmla="*/ 99774 w 868003"/>
              <a:gd name="connsiteY214" fmla="*/ 396283 h 525101"/>
              <a:gd name="connsiteX215" fmla="*/ 99414 w 868003"/>
              <a:gd name="connsiteY215" fmla="*/ 397364 h 525101"/>
              <a:gd name="connsiteX216" fmla="*/ 99053 w 868003"/>
              <a:gd name="connsiteY216" fmla="*/ 397364 h 525101"/>
              <a:gd name="connsiteX217" fmla="*/ 99053 w 868003"/>
              <a:gd name="connsiteY217" fmla="*/ 398085 h 525101"/>
              <a:gd name="connsiteX218" fmla="*/ 98693 w 868003"/>
              <a:gd name="connsiteY218" fmla="*/ 398446 h 525101"/>
              <a:gd name="connsiteX219" fmla="*/ 98332 w 868003"/>
              <a:gd name="connsiteY219" fmla="*/ 399527 h 525101"/>
              <a:gd name="connsiteX220" fmla="*/ 97972 w 868003"/>
              <a:gd name="connsiteY220" fmla="*/ 400608 h 525101"/>
              <a:gd name="connsiteX221" fmla="*/ 97611 w 868003"/>
              <a:gd name="connsiteY221" fmla="*/ 400969 h 525101"/>
              <a:gd name="connsiteX222" fmla="*/ 97251 w 868003"/>
              <a:gd name="connsiteY222" fmla="*/ 401690 h 525101"/>
              <a:gd name="connsiteX223" fmla="*/ 97251 w 868003"/>
              <a:gd name="connsiteY223" fmla="*/ 402050 h 525101"/>
              <a:gd name="connsiteX224" fmla="*/ 96891 w 868003"/>
              <a:gd name="connsiteY224" fmla="*/ 402771 h 525101"/>
              <a:gd name="connsiteX225" fmla="*/ 96891 w 868003"/>
              <a:gd name="connsiteY225" fmla="*/ 403132 h 525101"/>
              <a:gd name="connsiteX226" fmla="*/ 96170 w 868003"/>
              <a:gd name="connsiteY226" fmla="*/ 404213 h 525101"/>
              <a:gd name="connsiteX227" fmla="*/ 96170 w 868003"/>
              <a:gd name="connsiteY227" fmla="*/ 405294 h 525101"/>
              <a:gd name="connsiteX228" fmla="*/ 95809 w 868003"/>
              <a:gd name="connsiteY228" fmla="*/ 405655 h 525101"/>
              <a:gd name="connsiteX229" fmla="*/ 95809 w 868003"/>
              <a:gd name="connsiteY229" fmla="*/ 406376 h 525101"/>
              <a:gd name="connsiteX230" fmla="*/ 95449 w 868003"/>
              <a:gd name="connsiteY230" fmla="*/ 406736 h 525101"/>
              <a:gd name="connsiteX231" fmla="*/ 95449 w 868003"/>
              <a:gd name="connsiteY231" fmla="*/ 407818 h 525101"/>
              <a:gd name="connsiteX232" fmla="*/ 95089 w 868003"/>
              <a:gd name="connsiteY232" fmla="*/ 407818 h 525101"/>
              <a:gd name="connsiteX233" fmla="*/ 94728 w 868003"/>
              <a:gd name="connsiteY233" fmla="*/ 408899 h 525101"/>
              <a:gd name="connsiteX234" fmla="*/ 94728 w 868003"/>
              <a:gd name="connsiteY234" fmla="*/ 409259 h 525101"/>
              <a:gd name="connsiteX235" fmla="*/ 94368 w 868003"/>
              <a:gd name="connsiteY235" fmla="*/ 410341 h 525101"/>
              <a:gd name="connsiteX236" fmla="*/ 94368 w 868003"/>
              <a:gd name="connsiteY236" fmla="*/ 411422 h 525101"/>
              <a:gd name="connsiteX237" fmla="*/ 94007 w 868003"/>
              <a:gd name="connsiteY237" fmla="*/ 411783 h 525101"/>
              <a:gd name="connsiteX238" fmla="*/ 93647 w 868003"/>
              <a:gd name="connsiteY238" fmla="*/ 412864 h 525101"/>
              <a:gd name="connsiteX239" fmla="*/ 93647 w 868003"/>
              <a:gd name="connsiteY239" fmla="*/ 413945 h 525101"/>
              <a:gd name="connsiteX240" fmla="*/ 93286 w 868003"/>
              <a:gd name="connsiteY240" fmla="*/ 414306 h 525101"/>
              <a:gd name="connsiteX241" fmla="*/ 93286 w 868003"/>
              <a:gd name="connsiteY241" fmla="*/ 415027 h 525101"/>
              <a:gd name="connsiteX242" fmla="*/ 93286 w 868003"/>
              <a:gd name="connsiteY242" fmla="*/ 415387 h 525101"/>
              <a:gd name="connsiteX243" fmla="*/ 92926 w 868003"/>
              <a:gd name="connsiteY243" fmla="*/ 416108 h 525101"/>
              <a:gd name="connsiteX244" fmla="*/ 92926 w 868003"/>
              <a:gd name="connsiteY244" fmla="*/ 416469 h 525101"/>
              <a:gd name="connsiteX245" fmla="*/ 92566 w 868003"/>
              <a:gd name="connsiteY245" fmla="*/ 417550 h 525101"/>
              <a:gd name="connsiteX246" fmla="*/ 92566 w 868003"/>
              <a:gd name="connsiteY246" fmla="*/ 417910 h 525101"/>
              <a:gd name="connsiteX247" fmla="*/ 92205 w 868003"/>
              <a:gd name="connsiteY247" fmla="*/ 418631 h 525101"/>
              <a:gd name="connsiteX248" fmla="*/ 92205 w 868003"/>
              <a:gd name="connsiteY248" fmla="*/ 418992 h 525101"/>
              <a:gd name="connsiteX249" fmla="*/ 92205 w 868003"/>
              <a:gd name="connsiteY249" fmla="*/ 420073 h 525101"/>
              <a:gd name="connsiteX250" fmla="*/ 91845 w 868003"/>
              <a:gd name="connsiteY250" fmla="*/ 421515 h 525101"/>
              <a:gd name="connsiteX251" fmla="*/ 91783 w 868003"/>
              <a:gd name="connsiteY251" fmla="*/ 422275 h 525101"/>
              <a:gd name="connsiteX252" fmla="*/ 93299 w 868003"/>
              <a:gd name="connsiteY252" fmla="*/ 422275 h 525101"/>
              <a:gd name="connsiteX253" fmla="*/ 91847 w 868003"/>
              <a:gd name="connsiteY253" fmla="*/ 439561 h 525101"/>
              <a:gd name="connsiteX254" fmla="*/ 93299 w 868003"/>
              <a:gd name="connsiteY254" fmla="*/ 456847 h 525101"/>
              <a:gd name="connsiteX255" fmla="*/ 17788 w 868003"/>
              <a:gd name="connsiteY255" fmla="*/ 456847 h 525101"/>
              <a:gd name="connsiteX256" fmla="*/ 0 w 868003"/>
              <a:gd name="connsiteY256" fmla="*/ 439561 h 525101"/>
              <a:gd name="connsiteX257" fmla="*/ 17788 w 868003"/>
              <a:gd name="connsiteY257" fmla="*/ 422275 h 525101"/>
              <a:gd name="connsiteX258" fmla="*/ 18529 w 868003"/>
              <a:gd name="connsiteY258" fmla="*/ 422275 h 525101"/>
              <a:gd name="connsiteX259" fmla="*/ 18681 w 868003"/>
              <a:gd name="connsiteY259" fmla="*/ 420073 h 525101"/>
              <a:gd name="connsiteX260" fmla="*/ 31656 w 868003"/>
              <a:gd name="connsiteY260" fmla="*/ 322750 h 525101"/>
              <a:gd name="connsiteX261" fmla="*/ 70220 w 868003"/>
              <a:gd name="connsiteY261" fmla="*/ 231554 h 525101"/>
              <a:gd name="connsiteX262" fmla="*/ 98332 w 868003"/>
              <a:gd name="connsiteY262" fmla="*/ 201276 h 525101"/>
              <a:gd name="connsiteX263" fmla="*/ 202132 w 868003"/>
              <a:gd name="connsiteY263" fmla="*/ 151893 h 525101"/>
              <a:gd name="connsiteX264" fmla="*/ 224478 w 868003"/>
              <a:gd name="connsiteY264" fmla="*/ 151173 h 525101"/>
              <a:gd name="connsiteX265" fmla="*/ 234209 w 868003"/>
              <a:gd name="connsiteY265" fmla="*/ 151173 h 525101"/>
              <a:gd name="connsiteX266" fmla="*/ 315912 w 868003"/>
              <a:gd name="connsiteY266" fmla="*/ 150879 h 525101"/>
              <a:gd name="connsiteX267" fmla="*/ 315912 w 868003"/>
              <a:gd name="connsiteY267" fmla="*/ 132990 h 525101"/>
              <a:gd name="connsiteX268" fmla="*/ 246062 w 868003"/>
              <a:gd name="connsiteY268" fmla="*/ 132990 h 525101"/>
              <a:gd name="connsiteX269" fmla="*/ 246062 w 868003"/>
              <a:gd name="connsiteY269" fmla="*/ 42862 h 525101"/>
              <a:gd name="connsiteX270" fmla="*/ 315912 w 868003"/>
              <a:gd name="connsiteY270" fmla="*/ 42862 h 525101"/>
              <a:gd name="connsiteX271" fmla="*/ 315912 w 868003"/>
              <a:gd name="connsiteY271" fmla="*/ 17612 h 525101"/>
              <a:gd name="connsiteX272" fmla="*/ 333565 w 868003"/>
              <a:gd name="connsiteY272" fmla="*/ 0 h 52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868003" h="525101">
                <a:moveTo>
                  <a:pt x="642757" y="407432"/>
                </a:moveTo>
                <a:cubicBezTo>
                  <a:pt x="634094" y="407432"/>
                  <a:pt x="625792" y="411042"/>
                  <a:pt x="620017" y="416817"/>
                </a:cubicBezTo>
                <a:cubicBezTo>
                  <a:pt x="614242" y="422592"/>
                  <a:pt x="610632" y="430533"/>
                  <a:pt x="610632" y="439557"/>
                </a:cubicBezTo>
                <a:cubicBezTo>
                  <a:pt x="610632" y="448219"/>
                  <a:pt x="614242" y="456160"/>
                  <a:pt x="620017" y="461935"/>
                </a:cubicBezTo>
                <a:cubicBezTo>
                  <a:pt x="625792" y="468071"/>
                  <a:pt x="634094" y="471681"/>
                  <a:pt x="642757" y="471681"/>
                </a:cubicBezTo>
                <a:cubicBezTo>
                  <a:pt x="651419" y="471681"/>
                  <a:pt x="659721" y="468071"/>
                  <a:pt x="665496" y="461935"/>
                </a:cubicBezTo>
                <a:cubicBezTo>
                  <a:pt x="671271" y="456160"/>
                  <a:pt x="674881" y="448219"/>
                  <a:pt x="674881" y="439557"/>
                </a:cubicBezTo>
                <a:cubicBezTo>
                  <a:pt x="674881" y="430533"/>
                  <a:pt x="671271" y="422592"/>
                  <a:pt x="665496" y="416817"/>
                </a:cubicBezTo>
                <a:cubicBezTo>
                  <a:pt x="659721" y="411042"/>
                  <a:pt x="651419" y="407432"/>
                  <a:pt x="642757" y="407432"/>
                </a:cubicBezTo>
                <a:close/>
                <a:moveTo>
                  <a:pt x="190319" y="407432"/>
                </a:moveTo>
                <a:cubicBezTo>
                  <a:pt x="181296" y="407432"/>
                  <a:pt x="173355" y="411042"/>
                  <a:pt x="167580" y="416817"/>
                </a:cubicBezTo>
                <a:cubicBezTo>
                  <a:pt x="161805" y="422592"/>
                  <a:pt x="158195" y="430533"/>
                  <a:pt x="158195" y="439557"/>
                </a:cubicBezTo>
                <a:cubicBezTo>
                  <a:pt x="158195" y="448219"/>
                  <a:pt x="161805" y="456160"/>
                  <a:pt x="167580" y="461935"/>
                </a:cubicBezTo>
                <a:cubicBezTo>
                  <a:pt x="173355" y="468071"/>
                  <a:pt x="181296" y="471681"/>
                  <a:pt x="190319" y="471681"/>
                </a:cubicBezTo>
                <a:cubicBezTo>
                  <a:pt x="198982" y="471681"/>
                  <a:pt x="207284" y="468071"/>
                  <a:pt x="213059" y="461935"/>
                </a:cubicBezTo>
                <a:cubicBezTo>
                  <a:pt x="218834" y="456160"/>
                  <a:pt x="222444" y="448219"/>
                  <a:pt x="222444" y="439557"/>
                </a:cubicBezTo>
                <a:cubicBezTo>
                  <a:pt x="222444" y="430533"/>
                  <a:pt x="218834" y="422592"/>
                  <a:pt x="213059" y="416817"/>
                </a:cubicBezTo>
                <a:cubicBezTo>
                  <a:pt x="207284" y="411042"/>
                  <a:pt x="198982" y="407432"/>
                  <a:pt x="190319" y="407432"/>
                </a:cubicBezTo>
                <a:close/>
                <a:moveTo>
                  <a:pt x="642757" y="354012"/>
                </a:moveTo>
                <a:cubicBezTo>
                  <a:pt x="666218" y="354012"/>
                  <a:pt x="687875" y="363397"/>
                  <a:pt x="703396" y="378917"/>
                </a:cubicBezTo>
                <a:cubicBezTo>
                  <a:pt x="718917" y="394438"/>
                  <a:pt x="728301" y="415734"/>
                  <a:pt x="728301" y="439557"/>
                </a:cubicBezTo>
                <a:cubicBezTo>
                  <a:pt x="728301" y="463018"/>
                  <a:pt x="718917" y="484675"/>
                  <a:pt x="703396" y="499835"/>
                </a:cubicBezTo>
                <a:cubicBezTo>
                  <a:pt x="687875" y="515356"/>
                  <a:pt x="666218" y="525101"/>
                  <a:pt x="642757" y="525101"/>
                </a:cubicBezTo>
                <a:cubicBezTo>
                  <a:pt x="618934" y="525101"/>
                  <a:pt x="597638" y="515356"/>
                  <a:pt x="582117" y="499835"/>
                </a:cubicBezTo>
                <a:cubicBezTo>
                  <a:pt x="566597" y="484675"/>
                  <a:pt x="557212" y="463018"/>
                  <a:pt x="557212" y="439557"/>
                </a:cubicBezTo>
                <a:cubicBezTo>
                  <a:pt x="557212" y="415734"/>
                  <a:pt x="566597" y="394438"/>
                  <a:pt x="582117" y="378917"/>
                </a:cubicBezTo>
                <a:cubicBezTo>
                  <a:pt x="597638" y="363397"/>
                  <a:pt x="618934" y="354012"/>
                  <a:pt x="642757" y="354012"/>
                </a:cubicBezTo>
                <a:close/>
                <a:moveTo>
                  <a:pt x="190319" y="354012"/>
                </a:moveTo>
                <a:cubicBezTo>
                  <a:pt x="214142" y="354012"/>
                  <a:pt x="235077" y="363397"/>
                  <a:pt x="250598" y="378917"/>
                </a:cubicBezTo>
                <a:cubicBezTo>
                  <a:pt x="266119" y="394438"/>
                  <a:pt x="275864" y="415734"/>
                  <a:pt x="275864" y="439557"/>
                </a:cubicBezTo>
                <a:cubicBezTo>
                  <a:pt x="275864" y="463018"/>
                  <a:pt x="266119" y="484675"/>
                  <a:pt x="250598" y="499835"/>
                </a:cubicBezTo>
                <a:cubicBezTo>
                  <a:pt x="235077" y="515356"/>
                  <a:pt x="214142" y="525101"/>
                  <a:pt x="190319" y="525101"/>
                </a:cubicBezTo>
                <a:cubicBezTo>
                  <a:pt x="166858" y="525101"/>
                  <a:pt x="145201" y="515356"/>
                  <a:pt x="129680" y="499835"/>
                </a:cubicBezTo>
                <a:cubicBezTo>
                  <a:pt x="114160" y="484675"/>
                  <a:pt x="104775" y="463018"/>
                  <a:pt x="104775" y="439557"/>
                </a:cubicBezTo>
                <a:cubicBezTo>
                  <a:pt x="104775" y="415734"/>
                  <a:pt x="114160" y="394438"/>
                  <a:pt x="129680" y="378917"/>
                </a:cubicBezTo>
                <a:cubicBezTo>
                  <a:pt x="145201" y="363397"/>
                  <a:pt x="166858" y="354012"/>
                  <a:pt x="190319" y="354012"/>
                </a:cubicBezTo>
                <a:close/>
                <a:moveTo>
                  <a:pt x="227000" y="186497"/>
                </a:moveTo>
                <a:cubicBezTo>
                  <a:pt x="218350" y="186497"/>
                  <a:pt x="210061" y="187218"/>
                  <a:pt x="202132" y="188660"/>
                </a:cubicBezTo>
                <a:cubicBezTo>
                  <a:pt x="172578" y="193706"/>
                  <a:pt x="144826" y="207764"/>
                  <a:pt x="121759" y="227950"/>
                </a:cubicBezTo>
                <a:cubicBezTo>
                  <a:pt x="108424" y="239845"/>
                  <a:pt x="96891" y="253903"/>
                  <a:pt x="87520" y="269042"/>
                </a:cubicBezTo>
                <a:lnTo>
                  <a:pt x="202132" y="269042"/>
                </a:lnTo>
                <a:lnTo>
                  <a:pt x="315912" y="269042"/>
                </a:lnTo>
                <a:lnTo>
                  <a:pt x="315912" y="186497"/>
                </a:lnTo>
                <a:close/>
                <a:moveTo>
                  <a:pt x="333565" y="0"/>
                </a:moveTo>
                <a:lnTo>
                  <a:pt x="840464" y="0"/>
                </a:lnTo>
                <a:cubicBezTo>
                  <a:pt x="850191" y="0"/>
                  <a:pt x="858477" y="7548"/>
                  <a:pt x="858477" y="17612"/>
                </a:cubicBezTo>
                <a:lnTo>
                  <a:pt x="858477" y="422275"/>
                </a:lnTo>
                <a:lnTo>
                  <a:pt x="868003" y="422275"/>
                </a:lnTo>
                <a:lnTo>
                  <a:pt x="868003" y="456847"/>
                </a:lnTo>
                <a:lnTo>
                  <a:pt x="839974" y="456847"/>
                </a:lnTo>
                <a:lnTo>
                  <a:pt x="742950" y="456847"/>
                </a:lnTo>
                <a:lnTo>
                  <a:pt x="743078" y="455311"/>
                </a:lnTo>
                <a:lnTo>
                  <a:pt x="739588" y="408092"/>
                </a:lnTo>
                <a:cubicBezTo>
                  <a:pt x="734634" y="392502"/>
                  <a:pt x="726078" y="378125"/>
                  <a:pt x="714369" y="366623"/>
                </a:cubicBezTo>
                <a:cubicBezTo>
                  <a:pt x="694915" y="346854"/>
                  <a:pt x="668976" y="336071"/>
                  <a:pt x="641595" y="336071"/>
                </a:cubicBezTo>
                <a:cubicBezTo>
                  <a:pt x="614215" y="336071"/>
                  <a:pt x="587915" y="346854"/>
                  <a:pt x="568821" y="366623"/>
                </a:cubicBezTo>
                <a:cubicBezTo>
                  <a:pt x="549366" y="385673"/>
                  <a:pt x="538558" y="411911"/>
                  <a:pt x="538558" y="439228"/>
                </a:cubicBezTo>
                <a:cubicBezTo>
                  <a:pt x="538558" y="444979"/>
                  <a:pt x="538918" y="451090"/>
                  <a:pt x="539999" y="456841"/>
                </a:cubicBezTo>
                <a:lnTo>
                  <a:pt x="335006" y="456841"/>
                </a:lnTo>
                <a:cubicBezTo>
                  <a:pt x="334646" y="456841"/>
                  <a:pt x="333926" y="456841"/>
                  <a:pt x="333565" y="456841"/>
                </a:cubicBezTo>
                <a:lnTo>
                  <a:pt x="333563" y="456840"/>
                </a:lnTo>
                <a:lnTo>
                  <a:pt x="295119" y="456840"/>
                </a:lnTo>
                <a:cubicBezTo>
                  <a:pt x="296200" y="451072"/>
                  <a:pt x="296561" y="444945"/>
                  <a:pt x="296561" y="439177"/>
                </a:cubicBezTo>
                <a:cubicBezTo>
                  <a:pt x="296561" y="433050"/>
                  <a:pt x="296200" y="427282"/>
                  <a:pt x="295119" y="421515"/>
                </a:cubicBezTo>
                <a:cubicBezTo>
                  <a:pt x="295119" y="421154"/>
                  <a:pt x="295119" y="420794"/>
                  <a:pt x="294759" y="420073"/>
                </a:cubicBezTo>
                <a:lnTo>
                  <a:pt x="294759" y="419713"/>
                </a:lnTo>
                <a:lnTo>
                  <a:pt x="294759" y="418992"/>
                </a:lnTo>
                <a:lnTo>
                  <a:pt x="294759" y="418631"/>
                </a:lnTo>
                <a:lnTo>
                  <a:pt x="294398" y="417910"/>
                </a:lnTo>
                <a:lnTo>
                  <a:pt x="294398" y="417550"/>
                </a:lnTo>
                <a:lnTo>
                  <a:pt x="294398" y="416469"/>
                </a:lnTo>
                <a:lnTo>
                  <a:pt x="294038" y="415748"/>
                </a:lnTo>
                <a:lnTo>
                  <a:pt x="293677" y="415387"/>
                </a:lnTo>
                <a:lnTo>
                  <a:pt x="293677" y="415027"/>
                </a:lnTo>
                <a:lnTo>
                  <a:pt x="293677" y="414306"/>
                </a:lnTo>
                <a:lnTo>
                  <a:pt x="293677" y="413945"/>
                </a:lnTo>
                <a:lnTo>
                  <a:pt x="293317" y="412864"/>
                </a:lnTo>
                <a:cubicBezTo>
                  <a:pt x="293317" y="412143"/>
                  <a:pt x="292957" y="411783"/>
                  <a:pt x="292957" y="411783"/>
                </a:cubicBezTo>
                <a:lnTo>
                  <a:pt x="292957" y="411422"/>
                </a:lnTo>
                <a:lnTo>
                  <a:pt x="292957" y="410701"/>
                </a:lnTo>
                <a:lnTo>
                  <a:pt x="292596" y="409980"/>
                </a:lnTo>
                <a:lnTo>
                  <a:pt x="292236" y="409259"/>
                </a:lnTo>
                <a:lnTo>
                  <a:pt x="292236" y="408899"/>
                </a:lnTo>
                <a:cubicBezTo>
                  <a:pt x="292236" y="408539"/>
                  <a:pt x="291875" y="408178"/>
                  <a:pt x="291875" y="407818"/>
                </a:cubicBezTo>
                <a:lnTo>
                  <a:pt x="291515" y="406736"/>
                </a:lnTo>
                <a:lnTo>
                  <a:pt x="291155" y="406376"/>
                </a:lnTo>
                <a:lnTo>
                  <a:pt x="291155" y="405655"/>
                </a:lnTo>
                <a:lnTo>
                  <a:pt x="291155" y="405294"/>
                </a:lnTo>
                <a:lnTo>
                  <a:pt x="290794" y="404573"/>
                </a:lnTo>
                <a:lnTo>
                  <a:pt x="290794" y="404213"/>
                </a:lnTo>
                <a:lnTo>
                  <a:pt x="290073" y="403132"/>
                </a:lnTo>
                <a:lnTo>
                  <a:pt x="290073" y="402771"/>
                </a:lnTo>
                <a:lnTo>
                  <a:pt x="289713" y="402050"/>
                </a:lnTo>
                <a:lnTo>
                  <a:pt x="289713" y="401690"/>
                </a:lnTo>
                <a:lnTo>
                  <a:pt x="289353" y="400969"/>
                </a:lnTo>
                <a:lnTo>
                  <a:pt x="289353" y="400608"/>
                </a:lnTo>
                <a:lnTo>
                  <a:pt x="288992" y="399527"/>
                </a:lnTo>
                <a:lnTo>
                  <a:pt x="288632" y="399527"/>
                </a:lnTo>
                <a:cubicBezTo>
                  <a:pt x="288632" y="399167"/>
                  <a:pt x="288632" y="399167"/>
                  <a:pt x="288271" y="398446"/>
                </a:cubicBezTo>
                <a:lnTo>
                  <a:pt x="288271" y="398085"/>
                </a:lnTo>
                <a:lnTo>
                  <a:pt x="287911" y="397364"/>
                </a:lnTo>
                <a:lnTo>
                  <a:pt x="287550" y="397004"/>
                </a:lnTo>
                <a:lnTo>
                  <a:pt x="287550" y="396283"/>
                </a:lnTo>
                <a:lnTo>
                  <a:pt x="287190" y="395923"/>
                </a:lnTo>
                <a:cubicBezTo>
                  <a:pt x="287190" y="395923"/>
                  <a:pt x="287190" y="395562"/>
                  <a:pt x="286830" y="395202"/>
                </a:cubicBezTo>
                <a:lnTo>
                  <a:pt x="286469" y="394841"/>
                </a:lnTo>
                <a:lnTo>
                  <a:pt x="286469" y="394120"/>
                </a:lnTo>
                <a:lnTo>
                  <a:pt x="286109" y="393760"/>
                </a:lnTo>
                <a:lnTo>
                  <a:pt x="285748" y="393039"/>
                </a:lnTo>
                <a:lnTo>
                  <a:pt x="285748" y="392678"/>
                </a:lnTo>
                <a:cubicBezTo>
                  <a:pt x="285748" y="392318"/>
                  <a:pt x="285388" y="391958"/>
                  <a:pt x="285028" y="391958"/>
                </a:cubicBezTo>
                <a:lnTo>
                  <a:pt x="285028" y="391597"/>
                </a:lnTo>
                <a:lnTo>
                  <a:pt x="284667" y="390876"/>
                </a:lnTo>
                <a:lnTo>
                  <a:pt x="284667" y="390155"/>
                </a:lnTo>
                <a:lnTo>
                  <a:pt x="283946" y="389795"/>
                </a:lnTo>
                <a:lnTo>
                  <a:pt x="283946" y="389074"/>
                </a:lnTo>
                <a:lnTo>
                  <a:pt x="283586" y="388713"/>
                </a:lnTo>
                <a:lnTo>
                  <a:pt x="283225" y="388353"/>
                </a:lnTo>
                <a:cubicBezTo>
                  <a:pt x="282865" y="387992"/>
                  <a:pt x="282865" y="387632"/>
                  <a:pt x="282865" y="387272"/>
                </a:cubicBezTo>
                <a:lnTo>
                  <a:pt x="282505" y="386911"/>
                </a:lnTo>
                <a:lnTo>
                  <a:pt x="282144" y="386190"/>
                </a:lnTo>
                <a:lnTo>
                  <a:pt x="282144" y="385830"/>
                </a:lnTo>
                <a:lnTo>
                  <a:pt x="281423" y="385109"/>
                </a:lnTo>
                <a:cubicBezTo>
                  <a:pt x="281063" y="384748"/>
                  <a:pt x="281063" y="384388"/>
                  <a:pt x="281063" y="384388"/>
                </a:cubicBezTo>
                <a:lnTo>
                  <a:pt x="280703" y="384027"/>
                </a:lnTo>
                <a:cubicBezTo>
                  <a:pt x="280342" y="383667"/>
                  <a:pt x="280342" y="383307"/>
                  <a:pt x="279982" y="382946"/>
                </a:cubicBezTo>
                <a:lnTo>
                  <a:pt x="279982" y="382586"/>
                </a:lnTo>
                <a:lnTo>
                  <a:pt x="279261" y="381865"/>
                </a:lnTo>
                <a:lnTo>
                  <a:pt x="279261" y="381504"/>
                </a:lnTo>
                <a:lnTo>
                  <a:pt x="278900" y="381144"/>
                </a:lnTo>
                <a:lnTo>
                  <a:pt x="278540" y="380783"/>
                </a:lnTo>
                <a:cubicBezTo>
                  <a:pt x="278540" y="380783"/>
                  <a:pt x="278180" y="380062"/>
                  <a:pt x="277819" y="380062"/>
                </a:cubicBezTo>
                <a:lnTo>
                  <a:pt x="277819" y="379702"/>
                </a:lnTo>
                <a:lnTo>
                  <a:pt x="277819" y="379342"/>
                </a:lnTo>
                <a:lnTo>
                  <a:pt x="277459" y="378981"/>
                </a:lnTo>
                <a:lnTo>
                  <a:pt x="277098" y="378260"/>
                </a:lnTo>
                <a:lnTo>
                  <a:pt x="276738" y="377900"/>
                </a:lnTo>
                <a:lnTo>
                  <a:pt x="276378" y="377539"/>
                </a:lnTo>
                <a:lnTo>
                  <a:pt x="275657" y="377179"/>
                </a:lnTo>
                <a:lnTo>
                  <a:pt x="275657" y="376818"/>
                </a:lnTo>
                <a:cubicBezTo>
                  <a:pt x="275296" y="376458"/>
                  <a:pt x="275296" y="376097"/>
                  <a:pt x="274936" y="375737"/>
                </a:cubicBezTo>
                <a:lnTo>
                  <a:pt x="274936" y="375377"/>
                </a:lnTo>
                <a:lnTo>
                  <a:pt x="274215" y="375016"/>
                </a:lnTo>
                <a:lnTo>
                  <a:pt x="273855" y="374656"/>
                </a:lnTo>
                <a:lnTo>
                  <a:pt x="273494" y="373935"/>
                </a:lnTo>
                <a:cubicBezTo>
                  <a:pt x="273134" y="373574"/>
                  <a:pt x="272773" y="373214"/>
                  <a:pt x="272413" y="372853"/>
                </a:cubicBezTo>
                <a:cubicBezTo>
                  <a:pt x="272053" y="372493"/>
                  <a:pt x="272053" y="372132"/>
                  <a:pt x="271692" y="371772"/>
                </a:cubicBezTo>
                <a:lnTo>
                  <a:pt x="270971" y="371051"/>
                </a:lnTo>
                <a:lnTo>
                  <a:pt x="270611" y="370691"/>
                </a:lnTo>
                <a:lnTo>
                  <a:pt x="270251" y="369970"/>
                </a:lnTo>
                <a:lnTo>
                  <a:pt x="269890" y="369970"/>
                </a:lnTo>
                <a:cubicBezTo>
                  <a:pt x="269890" y="369609"/>
                  <a:pt x="269530" y="369249"/>
                  <a:pt x="269169" y="368888"/>
                </a:cubicBezTo>
                <a:lnTo>
                  <a:pt x="269169" y="368528"/>
                </a:lnTo>
                <a:lnTo>
                  <a:pt x="268448" y="368167"/>
                </a:lnTo>
                <a:lnTo>
                  <a:pt x="268088" y="367807"/>
                </a:lnTo>
                <a:lnTo>
                  <a:pt x="267728" y="367086"/>
                </a:lnTo>
                <a:lnTo>
                  <a:pt x="267367" y="367086"/>
                </a:lnTo>
                <a:cubicBezTo>
                  <a:pt x="267007" y="366726"/>
                  <a:pt x="266646" y="366365"/>
                  <a:pt x="266646" y="366365"/>
                </a:cubicBezTo>
                <a:cubicBezTo>
                  <a:pt x="249346" y="348703"/>
                  <a:pt x="226280" y="338249"/>
                  <a:pt x="202132" y="336447"/>
                </a:cubicBezTo>
                <a:cubicBezTo>
                  <a:pt x="199248" y="336087"/>
                  <a:pt x="196365" y="335726"/>
                  <a:pt x="193482" y="335726"/>
                </a:cubicBezTo>
                <a:cubicBezTo>
                  <a:pt x="166090" y="335726"/>
                  <a:pt x="139780" y="346540"/>
                  <a:pt x="120678" y="366365"/>
                </a:cubicBezTo>
                <a:cubicBezTo>
                  <a:pt x="120318" y="366365"/>
                  <a:pt x="119957" y="366726"/>
                  <a:pt x="119957" y="367086"/>
                </a:cubicBezTo>
                <a:lnTo>
                  <a:pt x="119597" y="367086"/>
                </a:lnTo>
                <a:lnTo>
                  <a:pt x="118876" y="367807"/>
                </a:lnTo>
                <a:lnTo>
                  <a:pt x="118876" y="368167"/>
                </a:lnTo>
                <a:lnTo>
                  <a:pt x="118155" y="368528"/>
                </a:lnTo>
                <a:lnTo>
                  <a:pt x="117795" y="368888"/>
                </a:lnTo>
                <a:cubicBezTo>
                  <a:pt x="117434" y="369249"/>
                  <a:pt x="117434" y="369609"/>
                  <a:pt x="117074" y="369970"/>
                </a:cubicBezTo>
                <a:lnTo>
                  <a:pt x="116353" y="370691"/>
                </a:lnTo>
                <a:lnTo>
                  <a:pt x="115993" y="371051"/>
                </a:lnTo>
                <a:lnTo>
                  <a:pt x="115632" y="371772"/>
                </a:lnTo>
                <a:lnTo>
                  <a:pt x="115272" y="371772"/>
                </a:lnTo>
                <a:cubicBezTo>
                  <a:pt x="114911" y="372132"/>
                  <a:pt x="114551" y="372493"/>
                  <a:pt x="114551" y="372853"/>
                </a:cubicBezTo>
                <a:cubicBezTo>
                  <a:pt x="114191" y="373214"/>
                  <a:pt x="113830" y="373574"/>
                  <a:pt x="113830" y="373935"/>
                </a:cubicBezTo>
                <a:lnTo>
                  <a:pt x="113109" y="374656"/>
                </a:lnTo>
                <a:lnTo>
                  <a:pt x="112749" y="375016"/>
                </a:lnTo>
                <a:lnTo>
                  <a:pt x="112028" y="375377"/>
                </a:lnTo>
                <a:lnTo>
                  <a:pt x="112028" y="375737"/>
                </a:lnTo>
                <a:cubicBezTo>
                  <a:pt x="111668" y="376097"/>
                  <a:pt x="111668" y="376458"/>
                  <a:pt x="111307" y="376818"/>
                </a:cubicBezTo>
                <a:lnTo>
                  <a:pt x="110947" y="377179"/>
                </a:lnTo>
                <a:cubicBezTo>
                  <a:pt x="110947" y="377179"/>
                  <a:pt x="110947" y="377539"/>
                  <a:pt x="110586" y="377539"/>
                </a:cubicBezTo>
                <a:lnTo>
                  <a:pt x="110586" y="377900"/>
                </a:lnTo>
                <a:lnTo>
                  <a:pt x="110226" y="378260"/>
                </a:lnTo>
                <a:lnTo>
                  <a:pt x="109866" y="378981"/>
                </a:lnTo>
                <a:lnTo>
                  <a:pt x="109145" y="379342"/>
                </a:lnTo>
                <a:lnTo>
                  <a:pt x="109145" y="379702"/>
                </a:lnTo>
                <a:lnTo>
                  <a:pt x="109145" y="380062"/>
                </a:lnTo>
                <a:cubicBezTo>
                  <a:pt x="108784" y="380062"/>
                  <a:pt x="108784" y="380783"/>
                  <a:pt x="108424" y="380783"/>
                </a:cubicBezTo>
                <a:lnTo>
                  <a:pt x="108424" y="381144"/>
                </a:lnTo>
                <a:lnTo>
                  <a:pt x="107703" y="381504"/>
                </a:lnTo>
                <a:lnTo>
                  <a:pt x="107343" y="381865"/>
                </a:lnTo>
                <a:lnTo>
                  <a:pt x="106982" y="382586"/>
                </a:lnTo>
                <a:lnTo>
                  <a:pt x="106982" y="382946"/>
                </a:lnTo>
                <a:cubicBezTo>
                  <a:pt x="106622" y="383307"/>
                  <a:pt x="106622" y="383667"/>
                  <a:pt x="106261" y="384027"/>
                </a:cubicBezTo>
                <a:lnTo>
                  <a:pt x="106261" y="384388"/>
                </a:lnTo>
                <a:cubicBezTo>
                  <a:pt x="106261" y="384388"/>
                  <a:pt x="105901" y="384748"/>
                  <a:pt x="105541" y="385109"/>
                </a:cubicBezTo>
                <a:lnTo>
                  <a:pt x="105180" y="385830"/>
                </a:lnTo>
                <a:lnTo>
                  <a:pt x="104820" y="386190"/>
                </a:lnTo>
                <a:lnTo>
                  <a:pt x="104459" y="386911"/>
                </a:lnTo>
                <a:lnTo>
                  <a:pt x="104459" y="387272"/>
                </a:lnTo>
                <a:cubicBezTo>
                  <a:pt x="104099" y="387632"/>
                  <a:pt x="104099" y="387992"/>
                  <a:pt x="103739" y="388353"/>
                </a:cubicBezTo>
                <a:lnTo>
                  <a:pt x="103378" y="388713"/>
                </a:lnTo>
                <a:lnTo>
                  <a:pt x="103018" y="389074"/>
                </a:lnTo>
                <a:lnTo>
                  <a:pt x="103018" y="389795"/>
                </a:lnTo>
                <a:lnTo>
                  <a:pt x="102657" y="390155"/>
                </a:lnTo>
                <a:lnTo>
                  <a:pt x="102657" y="390876"/>
                </a:lnTo>
                <a:lnTo>
                  <a:pt x="101936" y="391597"/>
                </a:lnTo>
                <a:cubicBezTo>
                  <a:pt x="101936" y="391958"/>
                  <a:pt x="101576" y="392318"/>
                  <a:pt x="101576" y="392678"/>
                </a:cubicBezTo>
                <a:lnTo>
                  <a:pt x="101216" y="393039"/>
                </a:lnTo>
                <a:lnTo>
                  <a:pt x="100855" y="393760"/>
                </a:lnTo>
                <a:lnTo>
                  <a:pt x="100855" y="394120"/>
                </a:lnTo>
                <a:lnTo>
                  <a:pt x="100495" y="394841"/>
                </a:lnTo>
                <a:lnTo>
                  <a:pt x="100134" y="394841"/>
                </a:lnTo>
                <a:cubicBezTo>
                  <a:pt x="100134" y="395562"/>
                  <a:pt x="99774" y="395923"/>
                  <a:pt x="99774" y="395923"/>
                </a:cubicBezTo>
                <a:lnTo>
                  <a:pt x="99774" y="396283"/>
                </a:lnTo>
                <a:cubicBezTo>
                  <a:pt x="99414" y="396643"/>
                  <a:pt x="99414" y="397004"/>
                  <a:pt x="99414" y="397364"/>
                </a:cubicBezTo>
                <a:lnTo>
                  <a:pt x="99053" y="397364"/>
                </a:lnTo>
                <a:lnTo>
                  <a:pt x="99053" y="398085"/>
                </a:lnTo>
                <a:lnTo>
                  <a:pt x="98693" y="398446"/>
                </a:lnTo>
                <a:cubicBezTo>
                  <a:pt x="98332" y="399167"/>
                  <a:pt x="98332" y="399167"/>
                  <a:pt x="98332" y="399527"/>
                </a:cubicBezTo>
                <a:cubicBezTo>
                  <a:pt x="97972" y="399888"/>
                  <a:pt x="97972" y="400248"/>
                  <a:pt x="97972" y="400608"/>
                </a:cubicBezTo>
                <a:lnTo>
                  <a:pt x="97611" y="400969"/>
                </a:lnTo>
                <a:lnTo>
                  <a:pt x="97251" y="401690"/>
                </a:lnTo>
                <a:lnTo>
                  <a:pt x="97251" y="402050"/>
                </a:lnTo>
                <a:lnTo>
                  <a:pt x="96891" y="402771"/>
                </a:lnTo>
                <a:lnTo>
                  <a:pt x="96891" y="403132"/>
                </a:lnTo>
                <a:cubicBezTo>
                  <a:pt x="96891" y="403492"/>
                  <a:pt x="96530" y="403853"/>
                  <a:pt x="96170" y="404213"/>
                </a:cubicBezTo>
                <a:cubicBezTo>
                  <a:pt x="96170" y="404573"/>
                  <a:pt x="96170" y="404934"/>
                  <a:pt x="96170" y="405294"/>
                </a:cubicBezTo>
                <a:lnTo>
                  <a:pt x="95809" y="405655"/>
                </a:lnTo>
                <a:lnTo>
                  <a:pt x="95809" y="406376"/>
                </a:lnTo>
                <a:lnTo>
                  <a:pt x="95449" y="406736"/>
                </a:lnTo>
                <a:lnTo>
                  <a:pt x="95449" y="407818"/>
                </a:lnTo>
                <a:lnTo>
                  <a:pt x="95089" y="407818"/>
                </a:lnTo>
                <a:cubicBezTo>
                  <a:pt x="95089" y="408178"/>
                  <a:pt x="94728" y="408539"/>
                  <a:pt x="94728" y="408899"/>
                </a:cubicBezTo>
                <a:lnTo>
                  <a:pt x="94728" y="409259"/>
                </a:lnTo>
                <a:lnTo>
                  <a:pt x="94368" y="410341"/>
                </a:lnTo>
                <a:lnTo>
                  <a:pt x="94368" y="411422"/>
                </a:lnTo>
                <a:lnTo>
                  <a:pt x="94007" y="411783"/>
                </a:lnTo>
                <a:cubicBezTo>
                  <a:pt x="94007" y="411783"/>
                  <a:pt x="93647" y="412143"/>
                  <a:pt x="93647" y="412864"/>
                </a:cubicBezTo>
                <a:lnTo>
                  <a:pt x="93647" y="413945"/>
                </a:lnTo>
                <a:lnTo>
                  <a:pt x="93286" y="414306"/>
                </a:lnTo>
                <a:lnTo>
                  <a:pt x="93286" y="415027"/>
                </a:lnTo>
                <a:lnTo>
                  <a:pt x="93286" y="415387"/>
                </a:lnTo>
                <a:lnTo>
                  <a:pt x="92926" y="416108"/>
                </a:lnTo>
                <a:lnTo>
                  <a:pt x="92926" y="416469"/>
                </a:lnTo>
                <a:cubicBezTo>
                  <a:pt x="92566" y="416829"/>
                  <a:pt x="92566" y="417189"/>
                  <a:pt x="92566" y="417550"/>
                </a:cubicBezTo>
                <a:lnTo>
                  <a:pt x="92566" y="417910"/>
                </a:lnTo>
                <a:lnTo>
                  <a:pt x="92205" y="418631"/>
                </a:lnTo>
                <a:lnTo>
                  <a:pt x="92205" y="418992"/>
                </a:lnTo>
                <a:lnTo>
                  <a:pt x="92205" y="420073"/>
                </a:lnTo>
                <a:cubicBezTo>
                  <a:pt x="92205" y="420794"/>
                  <a:pt x="91845" y="421154"/>
                  <a:pt x="91845" y="421515"/>
                </a:cubicBezTo>
                <a:lnTo>
                  <a:pt x="91783" y="422275"/>
                </a:lnTo>
                <a:lnTo>
                  <a:pt x="93299" y="422275"/>
                </a:lnTo>
                <a:cubicBezTo>
                  <a:pt x="92210" y="427920"/>
                  <a:pt x="91847" y="433564"/>
                  <a:pt x="91847" y="439561"/>
                </a:cubicBezTo>
                <a:cubicBezTo>
                  <a:pt x="91847" y="445206"/>
                  <a:pt x="92210" y="451203"/>
                  <a:pt x="93299" y="456847"/>
                </a:cubicBezTo>
                <a:lnTo>
                  <a:pt x="17788" y="456847"/>
                </a:lnTo>
                <a:cubicBezTo>
                  <a:pt x="7987" y="456847"/>
                  <a:pt x="0" y="449086"/>
                  <a:pt x="0" y="439561"/>
                </a:cubicBezTo>
                <a:cubicBezTo>
                  <a:pt x="0" y="429683"/>
                  <a:pt x="7987" y="422275"/>
                  <a:pt x="17788" y="422275"/>
                </a:cubicBezTo>
                <a:lnTo>
                  <a:pt x="18529" y="422275"/>
                </a:lnTo>
                <a:lnTo>
                  <a:pt x="18681" y="420073"/>
                </a:lnTo>
                <a:lnTo>
                  <a:pt x="31656" y="322750"/>
                </a:lnTo>
                <a:cubicBezTo>
                  <a:pt x="36341" y="289227"/>
                  <a:pt x="50037" y="257868"/>
                  <a:pt x="70220" y="231554"/>
                </a:cubicBezTo>
                <a:cubicBezTo>
                  <a:pt x="78509" y="220380"/>
                  <a:pt x="88241" y="210287"/>
                  <a:pt x="98332" y="201276"/>
                </a:cubicBezTo>
                <a:cubicBezTo>
                  <a:pt x="127886" y="175323"/>
                  <a:pt x="162126" y="155859"/>
                  <a:pt x="202132" y="151893"/>
                </a:cubicBezTo>
                <a:cubicBezTo>
                  <a:pt x="209340" y="151173"/>
                  <a:pt x="216909" y="150812"/>
                  <a:pt x="224478" y="151173"/>
                </a:cubicBezTo>
                <a:cubicBezTo>
                  <a:pt x="227721" y="151533"/>
                  <a:pt x="231325" y="151173"/>
                  <a:pt x="234209" y="151173"/>
                </a:cubicBezTo>
                <a:lnTo>
                  <a:pt x="315912" y="150879"/>
                </a:lnTo>
                <a:lnTo>
                  <a:pt x="315912" y="132990"/>
                </a:lnTo>
                <a:lnTo>
                  <a:pt x="246062" y="132990"/>
                </a:lnTo>
                <a:lnTo>
                  <a:pt x="246062" y="42862"/>
                </a:lnTo>
                <a:lnTo>
                  <a:pt x="315912" y="42862"/>
                </a:lnTo>
                <a:lnTo>
                  <a:pt x="315912" y="17612"/>
                </a:lnTo>
                <a:cubicBezTo>
                  <a:pt x="315912" y="7548"/>
                  <a:pt x="323838" y="0"/>
                  <a:pt x="333565" y="0"/>
                </a:cubicBezTo>
                <a:close/>
              </a:path>
            </a:pathLst>
          </a:custGeom>
          <a:solidFill>
            <a:schemeClr val="bg1"/>
          </a:solidFill>
          <a:ln>
            <a:noFill/>
          </a:ln>
          <a:effectLst/>
        </p:spPr>
        <p:txBody>
          <a:bodyPr wrap="square" anchor="ctr">
            <a:noAutofit/>
          </a:bodyPr>
          <a:lstStyle/>
          <a:p>
            <a:endParaRPr lang="en-US" sz="886" dirty="0">
              <a:latin typeface="Lato Light" panose="020F0502020204030203" pitchFamily="34" charset="0"/>
            </a:endParaRPr>
          </a:p>
        </p:txBody>
      </p:sp>
      <p:sp>
        <p:nvSpPr>
          <p:cNvPr id="37" name="Freeform 36">
            <a:extLst>
              <a:ext uri="{FF2B5EF4-FFF2-40B4-BE49-F238E27FC236}">
                <a16:creationId xmlns:a16="http://schemas.microsoft.com/office/drawing/2014/main" id="{42DDFFDA-8DB8-7E4C-AF0F-2560B6331B5A}"/>
              </a:ext>
            </a:extLst>
          </p:cNvPr>
          <p:cNvSpPr>
            <a:spLocks noChangeArrowheads="1"/>
          </p:cNvSpPr>
          <p:nvPr/>
        </p:nvSpPr>
        <p:spPr bwMode="auto">
          <a:xfrm>
            <a:off x="6051786" y="2507962"/>
            <a:ext cx="427372" cy="420337"/>
          </a:xfrm>
          <a:custGeom>
            <a:avLst/>
            <a:gdLst>
              <a:gd name="connsiteX0" fmla="*/ 441684 w 868003"/>
              <a:gd name="connsiteY0" fmla="*/ 530225 h 853715"/>
              <a:gd name="connsiteX1" fmla="*/ 593235 w 868003"/>
              <a:gd name="connsiteY1" fmla="*/ 584260 h 853715"/>
              <a:gd name="connsiteX2" fmla="*/ 720366 w 868003"/>
              <a:gd name="connsiteY2" fmla="*/ 538511 h 853715"/>
              <a:gd name="connsiteX3" fmla="*/ 720366 w 868003"/>
              <a:gd name="connsiteY3" fmla="*/ 748887 h 853715"/>
              <a:gd name="connsiteX4" fmla="*/ 716416 w 868003"/>
              <a:gd name="connsiteY4" fmla="*/ 755011 h 853715"/>
              <a:gd name="connsiteX5" fmla="*/ 441325 w 868003"/>
              <a:gd name="connsiteY5" fmla="*/ 853715 h 853715"/>
              <a:gd name="connsiteX6" fmla="*/ 441684 w 868003"/>
              <a:gd name="connsiteY6" fmla="*/ 851554 h 853715"/>
              <a:gd name="connsiteX7" fmla="*/ 426679 w 868003"/>
              <a:gd name="connsiteY7" fmla="*/ 530225 h 853715"/>
              <a:gd name="connsiteX8" fmla="*/ 426679 w 868003"/>
              <a:gd name="connsiteY8" fmla="*/ 851556 h 853715"/>
              <a:gd name="connsiteX9" fmla="*/ 426679 w 868003"/>
              <a:gd name="connsiteY9" fmla="*/ 853715 h 853715"/>
              <a:gd name="connsiteX10" fmla="*/ 151234 w 868003"/>
              <a:gd name="connsiteY10" fmla="*/ 754761 h 853715"/>
              <a:gd name="connsiteX11" fmla="*/ 147638 w 868003"/>
              <a:gd name="connsiteY11" fmla="*/ 748644 h 853715"/>
              <a:gd name="connsiteX12" fmla="*/ 147638 w 868003"/>
              <a:gd name="connsiteY12" fmla="*/ 538501 h 853715"/>
              <a:gd name="connsiteX13" fmla="*/ 274932 w 868003"/>
              <a:gd name="connsiteY13" fmla="*/ 584200 h 853715"/>
              <a:gd name="connsiteX14" fmla="*/ 274826 w 868003"/>
              <a:gd name="connsiteY14" fmla="*/ 260350 h 853715"/>
              <a:gd name="connsiteX15" fmla="*/ 433822 w 868003"/>
              <a:gd name="connsiteY15" fmla="*/ 317329 h 853715"/>
              <a:gd name="connsiteX16" fmla="*/ 593178 w 868003"/>
              <a:gd name="connsiteY16" fmla="*/ 260350 h 853715"/>
              <a:gd name="connsiteX17" fmla="*/ 868003 w 868003"/>
              <a:gd name="connsiteY17" fmla="*/ 359523 h 853715"/>
              <a:gd name="connsiteX18" fmla="*/ 708288 w 868003"/>
              <a:gd name="connsiteY18" fmla="*/ 413977 h 853715"/>
              <a:gd name="connsiteX19" fmla="*/ 868003 w 868003"/>
              <a:gd name="connsiteY19" fmla="*/ 468792 h 853715"/>
              <a:gd name="connsiteX20" fmla="*/ 593178 w 868003"/>
              <a:gd name="connsiteY20" fmla="*/ 567965 h 853715"/>
              <a:gd name="connsiteX21" fmla="*/ 433822 w 868003"/>
              <a:gd name="connsiteY21" fmla="*/ 510625 h 853715"/>
              <a:gd name="connsiteX22" fmla="*/ 706130 w 868003"/>
              <a:gd name="connsiteY22" fmla="*/ 413977 h 853715"/>
              <a:gd name="connsiteX23" fmla="*/ 433822 w 868003"/>
              <a:gd name="connsiteY23" fmla="*/ 317690 h 853715"/>
              <a:gd name="connsiteX24" fmla="*/ 161514 w 868003"/>
              <a:gd name="connsiteY24" fmla="*/ 413977 h 853715"/>
              <a:gd name="connsiteX25" fmla="*/ 433822 w 868003"/>
              <a:gd name="connsiteY25" fmla="*/ 510625 h 853715"/>
              <a:gd name="connsiteX26" fmla="*/ 274826 w 868003"/>
              <a:gd name="connsiteY26" fmla="*/ 567965 h 853715"/>
              <a:gd name="connsiteX27" fmla="*/ 0 w 868003"/>
              <a:gd name="connsiteY27" fmla="*/ 468792 h 853715"/>
              <a:gd name="connsiteX28" fmla="*/ 159356 w 868003"/>
              <a:gd name="connsiteY28" fmla="*/ 413977 h 853715"/>
              <a:gd name="connsiteX29" fmla="*/ 0 w 868003"/>
              <a:gd name="connsiteY29" fmla="*/ 359523 h 853715"/>
              <a:gd name="connsiteX30" fmla="*/ 434794 w 868003"/>
              <a:gd name="connsiteY30" fmla="*/ 0 h 853715"/>
              <a:gd name="connsiteX31" fmla="*/ 529864 w 868003"/>
              <a:gd name="connsiteY31" fmla="*/ 93442 h 853715"/>
              <a:gd name="connsiteX32" fmla="*/ 483956 w 868003"/>
              <a:gd name="connsiteY32" fmla="*/ 93442 h 853715"/>
              <a:gd name="connsiteX33" fmla="*/ 483956 w 868003"/>
              <a:gd name="connsiteY33" fmla="*/ 258404 h 853715"/>
              <a:gd name="connsiteX34" fmla="*/ 385633 w 868003"/>
              <a:gd name="connsiteY34" fmla="*/ 258404 h 853715"/>
              <a:gd name="connsiteX35" fmla="*/ 385633 w 868003"/>
              <a:gd name="connsiteY35" fmla="*/ 93442 h 853715"/>
              <a:gd name="connsiteX36" fmla="*/ 339725 w 868003"/>
              <a:gd name="connsiteY36" fmla="*/ 93442 h 85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8003" h="853715">
                <a:moveTo>
                  <a:pt x="441684" y="530225"/>
                </a:moveTo>
                <a:lnTo>
                  <a:pt x="593235" y="584260"/>
                </a:lnTo>
                <a:lnTo>
                  <a:pt x="720366" y="538511"/>
                </a:lnTo>
                <a:lnTo>
                  <a:pt x="720366" y="748887"/>
                </a:lnTo>
                <a:cubicBezTo>
                  <a:pt x="720366" y="751409"/>
                  <a:pt x="718930" y="753930"/>
                  <a:pt x="716416" y="755011"/>
                </a:cubicBezTo>
                <a:lnTo>
                  <a:pt x="441325" y="853715"/>
                </a:lnTo>
                <a:cubicBezTo>
                  <a:pt x="441325" y="852995"/>
                  <a:pt x="441684" y="852634"/>
                  <a:pt x="441684" y="851554"/>
                </a:cubicBezTo>
                <a:close/>
                <a:moveTo>
                  <a:pt x="426679" y="530225"/>
                </a:moveTo>
                <a:lnTo>
                  <a:pt x="426679" y="851556"/>
                </a:lnTo>
                <a:cubicBezTo>
                  <a:pt x="426679" y="852276"/>
                  <a:pt x="426679" y="852996"/>
                  <a:pt x="426679" y="853715"/>
                </a:cubicBezTo>
                <a:lnTo>
                  <a:pt x="151234" y="754761"/>
                </a:lnTo>
                <a:cubicBezTo>
                  <a:pt x="149076" y="753682"/>
                  <a:pt x="147638" y="751163"/>
                  <a:pt x="147638" y="748644"/>
                </a:cubicBezTo>
                <a:lnTo>
                  <a:pt x="147638" y="538501"/>
                </a:lnTo>
                <a:lnTo>
                  <a:pt x="274932" y="584200"/>
                </a:lnTo>
                <a:close/>
                <a:moveTo>
                  <a:pt x="274826" y="260350"/>
                </a:moveTo>
                <a:lnTo>
                  <a:pt x="433822" y="317329"/>
                </a:lnTo>
                <a:lnTo>
                  <a:pt x="593178" y="260350"/>
                </a:lnTo>
                <a:lnTo>
                  <a:pt x="868003" y="359523"/>
                </a:lnTo>
                <a:lnTo>
                  <a:pt x="708288" y="413977"/>
                </a:lnTo>
                <a:lnTo>
                  <a:pt x="868003" y="468792"/>
                </a:lnTo>
                <a:lnTo>
                  <a:pt x="593178" y="567965"/>
                </a:lnTo>
                <a:lnTo>
                  <a:pt x="433822" y="510625"/>
                </a:lnTo>
                <a:lnTo>
                  <a:pt x="706130" y="413977"/>
                </a:lnTo>
                <a:lnTo>
                  <a:pt x="433822" y="317690"/>
                </a:lnTo>
                <a:lnTo>
                  <a:pt x="161514" y="413977"/>
                </a:lnTo>
                <a:lnTo>
                  <a:pt x="433822" y="510625"/>
                </a:lnTo>
                <a:lnTo>
                  <a:pt x="274826" y="567965"/>
                </a:lnTo>
                <a:lnTo>
                  <a:pt x="0" y="468792"/>
                </a:lnTo>
                <a:lnTo>
                  <a:pt x="159356" y="413977"/>
                </a:lnTo>
                <a:lnTo>
                  <a:pt x="0" y="359523"/>
                </a:lnTo>
                <a:close/>
                <a:moveTo>
                  <a:pt x="434794" y="0"/>
                </a:moveTo>
                <a:lnTo>
                  <a:pt x="529864" y="93442"/>
                </a:lnTo>
                <a:lnTo>
                  <a:pt x="483956" y="93442"/>
                </a:lnTo>
                <a:lnTo>
                  <a:pt x="483956" y="258404"/>
                </a:lnTo>
                <a:lnTo>
                  <a:pt x="385633" y="258404"/>
                </a:lnTo>
                <a:lnTo>
                  <a:pt x="385633" y="93442"/>
                </a:lnTo>
                <a:lnTo>
                  <a:pt x="339725" y="93442"/>
                </a:lnTo>
                <a:close/>
              </a:path>
            </a:pathLst>
          </a:custGeom>
          <a:solidFill>
            <a:schemeClr val="bg1"/>
          </a:solidFill>
          <a:ln>
            <a:noFill/>
          </a:ln>
          <a:effectLst/>
        </p:spPr>
        <p:txBody>
          <a:bodyPr wrap="square" anchor="ctr">
            <a:noAutofit/>
          </a:bodyPr>
          <a:lstStyle/>
          <a:p>
            <a:endParaRPr lang="en-US" sz="886" dirty="0">
              <a:latin typeface="Lato Light" panose="020F0502020204030203" pitchFamily="34" charset="0"/>
            </a:endParaRPr>
          </a:p>
        </p:txBody>
      </p:sp>
      <p:sp>
        <p:nvSpPr>
          <p:cNvPr id="43" name="Subtitle 2">
            <a:extLst>
              <a:ext uri="{FF2B5EF4-FFF2-40B4-BE49-F238E27FC236}">
                <a16:creationId xmlns:a16="http://schemas.microsoft.com/office/drawing/2014/main" id="{837EEBAB-ECFD-874C-A65D-D934EF5CF8B2}"/>
              </a:ext>
            </a:extLst>
          </p:cNvPr>
          <p:cNvSpPr txBox="1">
            <a:spLocks/>
          </p:cNvSpPr>
          <p:nvPr/>
        </p:nvSpPr>
        <p:spPr>
          <a:xfrm>
            <a:off x="7353877" y="3085479"/>
            <a:ext cx="3800565" cy="243273"/>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Creativity, experience, etc.</a:t>
            </a:r>
          </a:p>
        </p:txBody>
      </p:sp>
      <p:sp>
        <p:nvSpPr>
          <p:cNvPr id="47" name="Subtitle 2">
            <a:extLst>
              <a:ext uri="{FF2B5EF4-FFF2-40B4-BE49-F238E27FC236}">
                <a16:creationId xmlns:a16="http://schemas.microsoft.com/office/drawing/2014/main" id="{1652400B-F8F2-1F42-8400-9D2321139C39}"/>
              </a:ext>
            </a:extLst>
          </p:cNvPr>
          <p:cNvSpPr txBox="1">
            <a:spLocks/>
          </p:cNvSpPr>
          <p:nvPr/>
        </p:nvSpPr>
        <p:spPr>
          <a:xfrm>
            <a:off x="7487558" y="4497754"/>
            <a:ext cx="3800565" cy="243273"/>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Cash, credit, stock, etc.</a:t>
            </a:r>
          </a:p>
        </p:txBody>
      </p:sp>
      <p:sp>
        <p:nvSpPr>
          <p:cNvPr id="48" name="Subtitle 2">
            <a:extLst>
              <a:ext uri="{FF2B5EF4-FFF2-40B4-BE49-F238E27FC236}">
                <a16:creationId xmlns:a16="http://schemas.microsoft.com/office/drawing/2014/main" id="{5420940E-17B6-9241-83E8-B55834CB9D0E}"/>
              </a:ext>
            </a:extLst>
          </p:cNvPr>
          <p:cNvSpPr txBox="1">
            <a:spLocks/>
          </p:cNvSpPr>
          <p:nvPr/>
        </p:nvSpPr>
        <p:spPr>
          <a:xfrm>
            <a:off x="5690340" y="5785495"/>
            <a:ext cx="3996651" cy="243273"/>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Brand, proprietary knowledge, patents, partnerships, etc.</a:t>
            </a:r>
          </a:p>
        </p:txBody>
      </p:sp>
      <p:sp>
        <p:nvSpPr>
          <p:cNvPr id="49" name="Subtitle 2">
            <a:extLst>
              <a:ext uri="{FF2B5EF4-FFF2-40B4-BE49-F238E27FC236}">
                <a16:creationId xmlns:a16="http://schemas.microsoft.com/office/drawing/2014/main" id="{43C61D05-D04E-0749-9266-DC920175D7FE}"/>
              </a:ext>
            </a:extLst>
          </p:cNvPr>
          <p:cNvSpPr txBox="1">
            <a:spLocks/>
          </p:cNvSpPr>
          <p:nvPr/>
        </p:nvSpPr>
        <p:spPr>
          <a:xfrm>
            <a:off x="5600518" y="1565178"/>
            <a:ext cx="3800565" cy="243273"/>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Buildings, vehicles, machines, raw goods, etc.</a:t>
            </a:r>
          </a:p>
        </p:txBody>
      </p:sp>
      <p:sp>
        <p:nvSpPr>
          <p:cNvPr id="50" name="TextBox 49">
            <a:extLst>
              <a:ext uri="{FF2B5EF4-FFF2-40B4-BE49-F238E27FC236}">
                <a16:creationId xmlns:a16="http://schemas.microsoft.com/office/drawing/2014/main" id="{9E02281A-05A4-B143-97C1-79A297FEF3E9}"/>
              </a:ext>
            </a:extLst>
          </p:cNvPr>
          <p:cNvSpPr txBox="1"/>
          <p:nvPr/>
        </p:nvSpPr>
        <p:spPr>
          <a:xfrm>
            <a:off x="4885037" y="353889"/>
            <a:ext cx="2421946"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Key Resources</a:t>
            </a:r>
          </a:p>
        </p:txBody>
      </p:sp>
      <p:sp>
        <p:nvSpPr>
          <p:cNvPr id="51" name="TextBox 50">
            <a:extLst>
              <a:ext uri="{FF2B5EF4-FFF2-40B4-BE49-F238E27FC236}">
                <a16:creationId xmlns:a16="http://schemas.microsoft.com/office/drawing/2014/main" id="{2F937C64-6F80-B347-BECB-282F6BF32CF8}"/>
              </a:ext>
            </a:extLst>
          </p:cNvPr>
          <p:cNvSpPr txBox="1"/>
          <p:nvPr/>
        </p:nvSpPr>
        <p:spPr>
          <a:xfrm>
            <a:off x="2290504" y="827943"/>
            <a:ext cx="7610994" cy="274242"/>
          </a:xfrm>
          <a:prstGeom prst="rect">
            <a:avLst/>
          </a:prstGeom>
          <a:noFill/>
        </p:spPr>
        <p:txBody>
          <a:bodyPr wrap="none" rtlCol="0">
            <a:spAutoFit/>
          </a:bodyPr>
          <a:lstStyle/>
          <a:p>
            <a:pPr algn="ctr"/>
            <a:r>
              <a:rPr lang="en-US" sz="1182" spc="148" dirty="0">
                <a:latin typeface="Poppins Light" pitchFamily="2" charset="77"/>
                <a:cs typeface="Poppins Light" pitchFamily="2" charset="77"/>
              </a:rPr>
              <a:t>Key Resources describes the most important assets required to make a business model work.</a:t>
            </a:r>
          </a:p>
        </p:txBody>
      </p:sp>
      <p:sp>
        <p:nvSpPr>
          <p:cNvPr id="52" name="Oval 51">
            <a:extLst>
              <a:ext uri="{FF2B5EF4-FFF2-40B4-BE49-F238E27FC236}">
                <a16:creationId xmlns:a16="http://schemas.microsoft.com/office/drawing/2014/main" id="{CB894A11-A2DE-8748-8174-09319F3FC813}"/>
              </a:ext>
            </a:extLst>
          </p:cNvPr>
          <p:cNvSpPr/>
          <p:nvPr/>
        </p:nvSpPr>
        <p:spPr>
          <a:xfrm>
            <a:off x="1351600" y="2797191"/>
            <a:ext cx="2253356" cy="225335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53" name="Freeform 70">
            <a:extLst>
              <a:ext uri="{FF2B5EF4-FFF2-40B4-BE49-F238E27FC236}">
                <a16:creationId xmlns:a16="http://schemas.microsoft.com/office/drawing/2014/main" id="{91EBB05E-E821-214C-A8DF-4C309F274108}"/>
              </a:ext>
            </a:extLst>
          </p:cNvPr>
          <p:cNvSpPr>
            <a:spLocks noChangeArrowheads="1"/>
          </p:cNvSpPr>
          <p:nvPr/>
        </p:nvSpPr>
        <p:spPr bwMode="auto">
          <a:xfrm>
            <a:off x="1816707" y="3349984"/>
            <a:ext cx="1212889" cy="1147770"/>
          </a:xfrm>
          <a:custGeom>
            <a:avLst/>
            <a:gdLst>
              <a:gd name="T0" fmla="*/ 181521271 w 1970"/>
              <a:gd name="T1" fmla="*/ 120828076 h 1866"/>
              <a:gd name="T2" fmla="*/ 181521271 w 1970"/>
              <a:gd name="T3" fmla="*/ 107359310 h 1866"/>
              <a:gd name="T4" fmla="*/ 215126622 w 1970"/>
              <a:gd name="T5" fmla="*/ 114093513 h 1866"/>
              <a:gd name="T6" fmla="*/ 208379545 w 1970"/>
              <a:gd name="T7" fmla="*/ 161103742 h 1866"/>
              <a:gd name="T8" fmla="*/ 174774194 w 1970"/>
              <a:gd name="T9" fmla="*/ 154369539 h 1866"/>
              <a:gd name="T10" fmla="*/ 208379545 w 1970"/>
              <a:gd name="T11" fmla="*/ 147635336 h 1866"/>
              <a:gd name="T12" fmla="*/ 215126622 w 1970"/>
              <a:gd name="T13" fmla="*/ 154369539 h 1866"/>
              <a:gd name="T14" fmla="*/ 181521271 w 1970"/>
              <a:gd name="T15" fmla="*/ 201250215 h 1866"/>
              <a:gd name="T16" fmla="*/ 174774194 w 1970"/>
              <a:gd name="T17" fmla="*/ 194645564 h 1866"/>
              <a:gd name="T18" fmla="*/ 208379545 w 1970"/>
              <a:gd name="T19" fmla="*/ 187911361 h 1866"/>
              <a:gd name="T20" fmla="*/ 208379545 w 1970"/>
              <a:gd name="T21" fmla="*/ 201250215 h 1866"/>
              <a:gd name="T22" fmla="*/ 114310208 w 1970"/>
              <a:gd name="T23" fmla="*/ 120828076 h 1866"/>
              <a:gd name="T24" fmla="*/ 114310208 w 1970"/>
              <a:gd name="T25" fmla="*/ 107359310 h 1866"/>
              <a:gd name="T26" fmla="*/ 147915560 w 1970"/>
              <a:gd name="T27" fmla="*/ 114093513 h 1866"/>
              <a:gd name="T28" fmla="*/ 141168842 w 1970"/>
              <a:gd name="T29" fmla="*/ 161103742 h 1866"/>
              <a:gd name="T30" fmla="*/ 107563131 w 1970"/>
              <a:gd name="T31" fmla="*/ 154369539 h 1866"/>
              <a:gd name="T32" fmla="*/ 141168842 w 1970"/>
              <a:gd name="T33" fmla="*/ 147635336 h 1866"/>
              <a:gd name="T34" fmla="*/ 147915560 w 1970"/>
              <a:gd name="T35" fmla="*/ 154369539 h 1866"/>
              <a:gd name="T36" fmla="*/ 114310208 w 1970"/>
              <a:gd name="T37" fmla="*/ 201250215 h 1866"/>
              <a:gd name="T38" fmla="*/ 107563131 w 1970"/>
              <a:gd name="T39" fmla="*/ 194645564 h 1866"/>
              <a:gd name="T40" fmla="*/ 141168842 w 1970"/>
              <a:gd name="T41" fmla="*/ 187911361 h 1866"/>
              <a:gd name="T42" fmla="*/ 141168842 w 1970"/>
              <a:gd name="T43" fmla="*/ 201250215 h 1866"/>
              <a:gd name="T44" fmla="*/ 47099506 w 1970"/>
              <a:gd name="T45" fmla="*/ 120828076 h 1866"/>
              <a:gd name="T46" fmla="*/ 47099506 w 1970"/>
              <a:gd name="T47" fmla="*/ 107359310 h 1866"/>
              <a:gd name="T48" fmla="*/ 80704857 w 1970"/>
              <a:gd name="T49" fmla="*/ 114093513 h 1866"/>
              <a:gd name="T50" fmla="*/ 73957780 w 1970"/>
              <a:gd name="T51" fmla="*/ 161103742 h 1866"/>
              <a:gd name="T52" fmla="*/ 40352429 w 1970"/>
              <a:gd name="T53" fmla="*/ 154369539 h 1866"/>
              <a:gd name="T54" fmla="*/ 73957780 w 1970"/>
              <a:gd name="T55" fmla="*/ 147635336 h 1866"/>
              <a:gd name="T56" fmla="*/ 80704857 w 1970"/>
              <a:gd name="T57" fmla="*/ 154369539 h 1866"/>
              <a:gd name="T58" fmla="*/ 47099506 w 1970"/>
              <a:gd name="T59" fmla="*/ 201250215 h 1866"/>
              <a:gd name="T60" fmla="*/ 40352429 w 1970"/>
              <a:gd name="T61" fmla="*/ 194645564 h 1866"/>
              <a:gd name="T62" fmla="*/ 73957780 w 1970"/>
              <a:gd name="T63" fmla="*/ 187911361 h 1866"/>
              <a:gd name="T64" fmla="*/ 73957780 w 1970"/>
              <a:gd name="T65" fmla="*/ 201250215 h 1866"/>
              <a:gd name="T66" fmla="*/ 208379545 w 1970"/>
              <a:gd name="T67" fmla="*/ 0 h 1866"/>
              <a:gd name="T68" fmla="*/ 174774194 w 1970"/>
              <a:gd name="T69" fmla="*/ 67083285 h 1866"/>
              <a:gd name="T70" fmla="*/ 171141124 w 1970"/>
              <a:gd name="T71" fmla="*/ 27584574 h 1866"/>
              <a:gd name="T72" fmla="*/ 121057286 w 1970"/>
              <a:gd name="T73" fmla="*/ 60478634 h 1866"/>
              <a:gd name="T74" fmla="*/ 117424216 w 1970"/>
              <a:gd name="T75" fmla="*/ 27584574 h 1866"/>
              <a:gd name="T76" fmla="*/ 67340738 w 1970"/>
              <a:gd name="T77" fmla="*/ 60478634 h 1866"/>
              <a:gd name="T78" fmla="*/ 63577633 w 1970"/>
              <a:gd name="T79" fmla="*/ 27584574 h 1866"/>
              <a:gd name="T80" fmla="*/ 2724622 w 1970"/>
              <a:gd name="T81" fmla="*/ 68508001 h 1866"/>
              <a:gd name="T82" fmla="*/ 0 w 1970"/>
              <a:gd name="T83" fmla="*/ 234792037 h 1866"/>
              <a:gd name="T84" fmla="*/ 248731974 w 1970"/>
              <a:gd name="T85" fmla="*/ 241526240 h 1866"/>
              <a:gd name="T86" fmla="*/ 255479051 w 1970"/>
              <a:gd name="T87" fmla="*/ 6734203 h 18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70" h="1866">
                <a:moveTo>
                  <a:pt x="1606" y="933"/>
                </a:moveTo>
                <a:lnTo>
                  <a:pt x="1399" y="933"/>
                </a:lnTo>
                <a:cubicBezTo>
                  <a:pt x="1370" y="933"/>
                  <a:pt x="1347" y="909"/>
                  <a:pt x="1347" y="881"/>
                </a:cubicBezTo>
                <a:cubicBezTo>
                  <a:pt x="1347" y="853"/>
                  <a:pt x="1370" y="829"/>
                  <a:pt x="1399" y="829"/>
                </a:cubicBezTo>
                <a:lnTo>
                  <a:pt x="1606" y="829"/>
                </a:lnTo>
                <a:cubicBezTo>
                  <a:pt x="1635" y="829"/>
                  <a:pt x="1658" y="853"/>
                  <a:pt x="1658" y="881"/>
                </a:cubicBezTo>
                <a:cubicBezTo>
                  <a:pt x="1658" y="909"/>
                  <a:pt x="1635" y="933"/>
                  <a:pt x="1606" y="933"/>
                </a:cubicBezTo>
                <a:close/>
                <a:moveTo>
                  <a:pt x="1606" y="1244"/>
                </a:moveTo>
                <a:lnTo>
                  <a:pt x="1399" y="1244"/>
                </a:lnTo>
                <a:cubicBezTo>
                  <a:pt x="1370" y="1244"/>
                  <a:pt x="1347" y="1220"/>
                  <a:pt x="1347" y="1192"/>
                </a:cubicBezTo>
                <a:cubicBezTo>
                  <a:pt x="1347" y="1163"/>
                  <a:pt x="1370" y="1140"/>
                  <a:pt x="1399" y="1140"/>
                </a:cubicBezTo>
                <a:lnTo>
                  <a:pt x="1606" y="1140"/>
                </a:lnTo>
                <a:cubicBezTo>
                  <a:pt x="1635" y="1140"/>
                  <a:pt x="1658" y="1163"/>
                  <a:pt x="1658" y="1192"/>
                </a:cubicBezTo>
                <a:cubicBezTo>
                  <a:pt x="1658" y="1220"/>
                  <a:pt x="1635" y="1244"/>
                  <a:pt x="1606" y="1244"/>
                </a:cubicBezTo>
                <a:close/>
                <a:moveTo>
                  <a:pt x="1606" y="1554"/>
                </a:moveTo>
                <a:lnTo>
                  <a:pt x="1399" y="1554"/>
                </a:lnTo>
                <a:cubicBezTo>
                  <a:pt x="1370" y="1554"/>
                  <a:pt x="1347" y="1532"/>
                  <a:pt x="1347" y="1503"/>
                </a:cubicBezTo>
                <a:cubicBezTo>
                  <a:pt x="1347" y="1474"/>
                  <a:pt x="1370" y="1451"/>
                  <a:pt x="1399" y="1451"/>
                </a:cubicBezTo>
                <a:lnTo>
                  <a:pt x="1606" y="1451"/>
                </a:lnTo>
                <a:cubicBezTo>
                  <a:pt x="1635" y="1451"/>
                  <a:pt x="1658" y="1474"/>
                  <a:pt x="1658" y="1503"/>
                </a:cubicBezTo>
                <a:cubicBezTo>
                  <a:pt x="1658" y="1532"/>
                  <a:pt x="1635" y="1554"/>
                  <a:pt x="1606" y="1554"/>
                </a:cubicBezTo>
                <a:close/>
                <a:moveTo>
                  <a:pt x="1088" y="933"/>
                </a:moveTo>
                <a:lnTo>
                  <a:pt x="881" y="933"/>
                </a:lnTo>
                <a:cubicBezTo>
                  <a:pt x="852" y="933"/>
                  <a:pt x="829" y="909"/>
                  <a:pt x="829" y="881"/>
                </a:cubicBezTo>
                <a:cubicBezTo>
                  <a:pt x="829" y="853"/>
                  <a:pt x="852" y="829"/>
                  <a:pt x="881" y="829"/>
                </a:cubicBezTo>
                <a:lnTo>
                  <a:pt x="1088" y="829"/>
                </a:lnTo>
                <a:cubicBezTo>
                  <a:pt x="1117" y="829"/>
                  <a:pt x="1140" y="853"/>
                  <a:pt x="1140" y="881"/>
                </a:cubicBezTo>
                <a:cubicBezTo>
                  <a:pt x="1140" y="909"/>
                  <a:pt x="1117" y="933"/>
                  <a:pt x="1088" y="933"/>
                </a:cubicBezTo>
                <a:close/>
                <a:moveTo>
                  <a:pt x="1088" y="1244"/>
                </a:moveTo>
                <a:lnTo>
                  <a:pt x="881" y="1244"/>
                </a:lnTo>
                <a:cubicBezTo>
                  <a:pt x="852" y="1244"/>
                  <a:pt x="829" y="1220"/>
                  <a:pt x="829" y="1192"/>
                </a:cubicBezTo>
                <a:cubicBezTo>
                  <a:pt x="829" y="1163"/>
                  <a:pt x="852" y="1140"/>
                  <a:pt x="881" y="1140"/>
                </a:cubicBezTo>
                <a:lnTo>
                  <a:pt x="1088" y="1140"/>
                </a:lnTo>
                <a:cubicBezTo>
                  <a:pt x="1117" y="1140"/>
                  <a:pt x="1140" y="1163"/>
                  <a:pt x="1140" y="1192"/>
                </a:cubicBezTo>
                <a:cubicBezTo>
                  <a:pt x="1140" y="1220"/>
                  <a:pt x="1117" y="1244"/>
                  <a:pt x="1088" y="1244"/>
                </a:cubicBezTo>
                <a:close/>
                <a:moveTo>
                  <a:pt x="1088" y="1554"/>
                </a:moveTo>
                <a:lnTo>
                  <a:pt x="881" y="1554"/>
                </a:lnTo>
                <a:cubicBezTo>
                  <a:pt x="852" y="1554"/>
                  <a:pt x="829" y="1532"/>
                  <a:pt x="829" y="1503"/>
                </a:cubicBezTo>
                <a:cubicBezTo>
                  <a:pt x="829" y="1474"/>
                  <a:pt x="852" y="1451"/>
                  <a:pt x="881" y="1451"/>
                </a:cubicBezTo>
                <a:lnTo>
                  <a:pt x="1088" y="1451"/>
                </a:lnTo>
                <a:cubicBezTo>
                  <a:pt x="1117" y="1451"/>
                  <a:pt x="1140" y="1474"/>
                  <a:pt x="1140" y="1503"/>
                </a:cubicBezTo>
                <a:cubicBezTo>
                  <a:pt x="1140" y="1532"/>
                  <a:pt x="1117" y="1554"/>
                  <a:pt x="1088" y="1554"/>
                </a:cubicBezTo>
                <a:close/>
                <a:moveTo>
                  <a:pt x="570" y="933"/>
                </a:moveTo>
                <a:lnTo>
                  <a:pt x="363" y="933"/>
                </a:lnTo>
                <a:cubicBezTo>
                  <a:pt x="334" y="933"/>
                  <a:pt x="311" y="909"/>
                  <a:pt x="311" y="881"/>
                </a:cubicBezTo>
                <a:cubicBezTo>
                  <a:pt x="311" y="853"/>
                  <a:pt x="334" y="829"/>
                  <a:pt x="363" y="829"/>
                </a:cubicBezTo>
                <a:lnTo>
                  <a:pt x="570" y="829"/>
                </a:lnTo>
                <a:cubicBezTo>
                  <a:pt x="599" y="829"/>
                  <a:pt x="622" y="853"/>
                  <a:pt x="622" y="881"/>
                </a:cubicBezTo>
                <a:cubicBezTo>
                  <a:pt x="622" y="909"/>
                  <a:pt x="599" y="933"/>
                  <a:pt x="570" y="933"/>
                </a:cubicBezTo>
                <a:close/>
                <a:moveTo>
                  <a:pt x="570" y="1244"/>
                </a:moveTo>
                <a:lnTo>
                  <a:pt x="363" y="1244"/>
                </a:lnTo>
                <a:cubicBezTo>
                  <a:pt x="334" y="1244"/>
                  <a:pt x="311" y="1220"/>
                  <a:pt x="311" y="1192"/>
                </a:cubicBezTo>
                <a:cubicBezTo>
                  <a:pt x="311" y="1163"/>
                  <a:pt x="334" y="1140"/>
                  <a:pt x="363" y="1140"/>
                </a:cubicBezTo>
                <a:lnTo>
                  <a:pt x="570" y="1140"/>
                </a:lnTo>
                <a:cubicBezTo>
                  <a:pt x="599" y="1140"/>
                  <a:pt x="622" y="1163"/>
                  <a:pt x="622" y="1192"/>
                </a:cubicBezTo>
                <a:cubicBezTo>
                  <a:pt x="622" y="1220"/>
                  <a:pt x="599" y="1244"/>
                  <a:pt x="570" y="1244"/>
                </a:cubicBezTo>
                <a:close/>
                <a:moveTo>
                  <a:pt x="570" y="1554"/>
                </a:moveTo>
                <a:lnTo>
                  <a:pt x="363" y="1554"/>
                </a:lnTo>
                <a:cubicBezTo>
                  <a:pt x="334" y="1554"/>
                  <a:pt x="311" y="1532"/>
                  <a:pt x="311" y="1503"/>
                </a:cubicBezTo>
                <a:cubicBezTo>
                  <a:pt x="311" y="1474"/>
                  <a:pt x="334" y="1451"/>
                  <a:pt x="363" y="1451"/>
                </a:cubicBezTo>
                <a:lnTo>
                  <a:pt x="570" y="1451"/>
                </a:lnTo>
                <a:cubicBezTo>
                  <a:pt x="599" y="1451"/>
                  <a:pt x="622" y="1474"/>
                  <a:pt x="622" y="1503"/>
                </a:cubicBezTo>
                <a:cubicBezTo>
                  <a:pt x="622" y="1532"/>
                  <a:pt x="599" y="1554"/>
                  <a:pt x="570" y="1554"/>
                </a:cubicBezTo>
                <a:close/>
                <a:moveTo>
                  <a:pt x="1917" y="0"/>
                </a:moveTo>
                <a:lnTo>
                  <a:pt x="1606" y="0"/>
                </a:lnTo>
                <a:cubicBezTo>
                  <a:pt x="1577" y="0"/>
                  <a:pt x="1555" y="23"/>
                  <a:pt x="1555" y="52"/>
                </a:cubicBezTo>
                <a:lnTo>
                  <a:pt x="1555" y="518"/>
                </a:lnTo>
                <a:lnTo>
                  <a:pt x="1347" y="518"/>
                </a:lnTo>
                <a:lnTo>
                  <a:pt x="1347" y="259"/>
                </a:lnTo>
                <a:cubicBezTo>
                  <a:pt x="1347" y="240"/>
                  <a:pt x="1336" y="222"/>
                  <a:pt x="1319" y="213"/>
                </a:cubicBezTo>
                <a:cubicBezTo>
                  <a:pt x="1301" y="204"/>
                  <a:pt x="1280" y="206"/>
                  <a:pt x="1264" y="218"/>
                </a:cubicBezTo>
                <a:lnTo>
                  <a:pt x="933" y="467"/>
                </a:lnTo>
                <a:lnTo>
                  <a:pt x="933" y="259"/>
                </a:lnTo>
                <a:cubicBezTo>
                  <a:pt x="933" y="240"/>
                  <a:pt x="921" y="222"/>
                  <a:pt x="905" y="213"/>
                </a:cubicBezTo>
                <a:cubicBezTo>
                  <a:pt x="887" y="204"/>
                  <a:pt x="866" y="206"/>
                  <a:pt x="850" y="218"/>
                </a:cubicBezTo>
                <a:lnTo>
                  <a:pt x="519" y="467"/>
                </a:lnTo>
                <a:lnTo>
                  <a:pt x="519" y="259"/>
                </a:lnTo>
                <a:cubicBezTo>
                  <a:pt x="519" y="240"/>
                  <a:pt x="507" y="222"/>
                  <a:pt x="490" y="213"/>
                </a:cubicBezTo>
                <a:cubicBezTo>
                  <a:pt x="472" y="204"/>
                  <a:pt x="451" y="206"/>
                  <a:pt x="436" y="218"/>
                </a:cubicBezTo>
                <a:lnTo>
                  <a:pt x="21" y="529"/>
                </a:lnTo>
                <a:cubicBezTo>
                  <a:pt x="8" y="538"/>
                  <a:pt x="0" y="553"/>
                  <a:pt x="0" y="570"/>
                </a:cubicBezTo>
                <a:lnTo>
                  <a:pt x="0" y="1813"/>
                </a:lnTo>
                <a:cubicBezTo>
                  <a:pt x="0" y="1842"/>
                  <a:pt x="24" y="1865"/>
                  <a:pt x="52" y="1865"/>
                </a:cubicBezTo>
                <a:lnTo>
                  <a:pt x="1917" y="1865"/>
                </a:lnTo>
                <a:cubicBezTo>
                  <a:pt x="1946" y="1865"/>
                  <a:pt x="1969" y="1842"/>
                  <a:pt x="1969" y="1813"/>
                </a:cubicBezTo>
                <a:lnTo>
                  <a:pt x="1969" y="52"/>
                </a:lnTo>
                <a:cubicBezTo>
                  <a:pt x="1969" y="23"/>
                  <a:pt x="1946" y="0"/>
                  <a:pt x="1917" y="0"/>
                </a:cubicBezTo>
                <a:close/>
              </a:path>
            </a:pathLst>
          </a:custGeom>
          <a:solidFill>
            <a:schemeClr val="bg1"/>
          </a:solidFill>
          <a:ln>
            <a:noFill/>
          </a:ln>
          <a:effectLst/>
        </p:spPr>
        <p:txBody>
          <a:bodyPr wrap="none" anchor="ctr"/>
          <a:lstStyle/>
          <a:p>
            <a:endParaRPr lang="en-US" sz="886" dirty="0">
              <a:solidFill>
                <a:schemeClr val="bg1"/>
              </a:solidFill>
              <a:latin typeface="Lato Light" panose="020F0502020204030203" pitchFamily="34" charset="0"/>
            </a:endParaRPr>
          </a:p>
        </p:txBody>
      </p:sp>
      <p:sp>
        <p:nvSpPr>
          <p:cNvPr id="54" name="Freeform 41">
            <a:extLst>
              <a:ext uri="{FF2B5EF4-FFF2-40B4-BE49-F238E27FC236}">
                <a16:creationId xmlns:a16="http://schemas.microsoft.com/office/drawing/2014/main" id="{7964E9CE-E2DA-4E55-8C9D-F447BFD0C698}"/>
              </a:ext>
            </a:extLst>
          </p:cNvPr>
          <p:cNvSpPr>
            <a:spLocks noChangeArrowheads="1"/>
          </p:cNvSpPr>
          <p:nvPr/>
        </p:nvSpPr>
        <p:spPr bwMode="auto">
          <a:xfrm>
            <a:off x="6775261" y="3098654"/>
            <a:ext cx="428494" cy="426590"/>
          </a:xfrm>
          <a:custGeom>
            <a:avLst/>
            <a:gdLst>
              <a:gd name="connsiteX0" fmla="*/ 485761 w 870281"/>
              <a:gd name="connsiteY0" fmla="*/ 588328 h 866415"/>
              <a:gd name="connsiteX1" fmla="*/ 485402 w 870281"/>
              <a:gd name="connsiteY1" fmla="*/ 797614 h 866415"/>
              <a:gd name="connsiteX2" fmla="*/ 482887 w 870281"/>
              <a:gd name="connsiteY2" fmla="*/ 801216 h 866415"/>
              <a:gd name="connsiteX3" fmla="*/ 384783 w 870281"/>
              <a:gd name="connsiteY3" fmla="*/ 833635 h 866415"/>
              <a:gd name="connsiteX4" fmla="*/ 324411 w 870281"/>
              <a:gd name="connsiteY4" fmla="*/ 853087 h 866415"/>
              <a:gd name="connsiteX5" fmla="*/ 283804 w 870281"/>
              <a:gd name="connsiteY5" fmla="*/ 866415 h 866415"/>
              <a:gd name="connsiteX6" fmla="*/ 283804 w 870281"/>
              <a:gd name="connsiteY6" fmla="*/ 654608 h 866415"/>
              <a:gd name="connsiteX7" fmla="*/ 324411 w 870281"/>
              <a:gd name="connsiteY7" fmla="*/ 641280 h 866415"/>
              <a:gd name="connsiteX8" fmla="*/ 367533 w 870281"/>
              <a:gd name="connsiteY8" fmla="*/ 627232 h 866415"/>
              <a:gd name="connsiteX9" fmla="*/ 368612 w 870281"/>
              <a:gd name="connsiteY9" fmla="*/ 676941 h 866415"/>
              <a:gd name="connsiteX10" fmla="*/ 377236 w 870281"/>
              <a:gd name="connsiteY10" fmla="*/ 681624 h 866415"/>
              <a:gd name="connsiteX11" fmla="*/ 384783 w 870281"/>
              <a:gd name="connsiteY11" fmla="*/ 679823 h 866415"/>
              <a:gd name="connsiteX12" fmla="*/ 407781 w 870281"/>
              <a:gd name="connsiteY12" fmla="*/ 672979 h 866415"/>
              <a:gd name="connsiteX13" fmla="*/ 411734 w 870281"/>
              <a:gd name="connsiteY13" fmla="*/ 666855 h 866415"/>
              <a:gd name="connsiteX14" fmla="*/ 410656 w 870281"/>
              <a:gd name="connsiteY14" fmla="*/ 612823 h 866415"/>
              <a:gd name="connsiteX15" fmla="*/ 73581 w 870281"/>
              <a:gd name="connsiteY15" fmla="*/ 588328 h 866415"/>
              <a:gd name="connsiteX16" fmla="*/ 75737 w 870281"/>
              <a:gd name="connsiteY16" fmla="*/ 589049 h 866415"/>
              <a:gd name="connsiteX17" fmla="*/ 240322 w 870281"/>
              <a:gd name="connsiteY17" fmla="*/ 643081 h 866415"/>
              <a:gd name="connsiteX18" fmla="*/ 275179 w 870281"/>
              <a:gd name="connsiteY18" fmla="*/ 654608 h 866415"/>
              <a:gd name="connsiteX19" fmla="*/ 275179 w 870281"/>
              <a:gd name="connsiteY19" fmla="*/ 863533 h 866415"/>
              <a:gd name="connsiteX20" fmla="*/ 275179 w 870281"/>
              <a:gd name="connsiteY20" fmla="*/ 865334 h 866415"/>
              <a:gd name="connsiteX21" fmla="*/ 275179 w 870281"/>
              <a:gd name="connsiteY21" fmla="*/ 866415 h 866415"/>
              <a:gd name="connsiteX22" fmla="*/ 240322 w 870281"/>
              <a:gd name="connsiteY22" fmla="*/ 854888 h 866415"/>
              <a:gd name="connsiteX23" fmla="*/ 76455 w 870281"/>
              <a:gd name="connsiteY23" fmla="*/ 801216 h 866415"/>
              <a:gd name="connsiteX24" fmla="*/ 73581 w 870281"/>
              <a:gd name="connsiteY24" fmla="*/ 797614 h 866415"/>
              <a:gd name="connsiteX25" fmla="*/ 167372 w 870281"/>
              <a:gd name="connsiteY25" fmla="*/ 544742 h 866415"/>
              <a:gd name="connsiteX26" fmla="*/ 240322 w 870281"/>
              <a:gd name="connsiteY26" fmla="*/ 572839 h 866415"/>
              <a:gd name="connsiteX27" fmla="*/ 324411 w 870281"/>
              <a:gd name="connsiteY27" fmla="*/ 605259 h 866415"/>
              <a:gd name="connsiteX28" fmla="*/ 365018 w 870281"/>
              <a:gd name="connsiteY28" fmla="*/ 620748 h 866415"/>
              <a:gd name="connsiteX29" fmla="*/ 324411 w 870281"/>
              <a:gd name="connsiteY29" fmla="*/ 634076 h 866415"/>
              <a:gd name="connsiteX30" fmla="*/ 282007 w 870281"/>
              <a:gd name="connsiteY30" fmla="*/ 647764 h 866415"/>
              <a:gd name="connsiteX31" fmla="*/ 278773 w 870281"/>
              <a:gd name="connsiteY31" fmla="*/ 648484 h 866415"/>
              <a:gd name="connsiteX32" fmla="*/ 240322 w 870281"/>
              <a:gd name="connsiteY32" fmla="*/ 635517 h 866415"/>
              <a:gd name="connsiteX33" fmla="*/ 77174 w 870281"/>
              <a:gd name="connsiteY33" fmla="*/ 582205 h 866415"/>
              <a:gd name="connsiteX34" fmla="*/ 73940 w 870281"/>
              <a:gd name="connsiteY34" fmla="*/ 579683 h 866415"/>
              <a:gd name="connsiteX35" fmla="*/ 76096 w 870281"/>
              <a:gd name="connsiteY35" fmla="*/ 574640 h 866415"/>
              <a:gd name="connsiteX36" fmla="*/ 280569 w 870281"/>
              <a:gd name="connsiteY36" fmla="*/ 508360 h 866415"/>
              <a:gd name="connsiteX37" fmla="*/ 324411 w 870281"/>
              <a:gd name="connsiteY37" fmla="*/ 522769 h 866415"/>
              <a:gd name="connsiteX38" fmla="*/ 384783 w 870281"/>
              <a:gd name="connsiteY38" fmla="*/ 542581 h 866415"/>
              <a:gd name="connsiteX39" fmla="*/ 481809 w 870281"/>
              <a:gd name="connsiteY39" fmla="*/ 574280 h 866415"/>
              <a:gd name="connsiteX40" fmla="*/ 483246 w 870281"/>
              <a:gd name="connsiteY40" fmla="*/ 581844 h 866415"/>
              <a:gd name="connsiteX41" fmla="*/ 408141 w 870281"/>
              <a:gd name="connsiteY41" fmla="*/ 606339 h 866415"/>
              <a:gd name="connsiteX42" fmla="*/ 384783 w 870281"/>
              <a:gd name="connsiteY42" fmla="*/ 597694 h 866415"/>
              <a:gd name="connsiteX43" fmla="*/ 324411 w 870281"/>
              <a:gd name="connsiteY43" fmla="*/ 576081 h 866415"/>
              <a:gd name="connsiteX44" fmla="*/ 240322 w 870281"/>
              <a:gd name="connsiteY44" fmla="*/ 545463 h 866415"/>
              <a:gd name="connsiteX45" fmla="*/ 205105 w 870281"/>
              <a:gd name="connsiteY45" fmla="*/ 532495 h 866415"/>
              <a:gd name="connsiteX46" fmla="*/ 240322 w 870281"/>
              <a:gd name="connsiteY46" fmla="*/ 520968 h 866415"/>
              <a:gd name="connsiteX47" fmla="*/ 277335 w 870281"/>
              <a:gd name="connsiteY47" fmla="*/ 508721 h 866415"/>
              <a:gd name="connsiteX48" fmla="*/ 280569 w 870281"/>
              <a:gd name="connsiteY48" fmla="*/ 508360 h 866415"/>
              <a:gd name="connsiteX49" fmla="*/ 730921 w 870281"/>
              <a:gd name="connsiteY49" fmla="*/ 180817 h 866415"/>
              <a:gd name="connsiteX50" fmla="*/ 784581 w 870281"/>
              <a:gd name="connsiteY50" fmla="*/ 211069 h 866415"/>
              <a:gd name="connsiteX51" fmla="*/ 794664 w 870281"/>
              <a:gd name="connsiteY51" fmla="*/ 273013 h 866415"/>
              <a:gd name="connsiteX52" fmla="*/ 810871 w 870281"/>
              <a:gd name="connsiteY52" fmla="*/ 526189 h 866415"/>
              <a:gd name="connsiteX53" fmla="*/ 869572 w 870281"/>
              <a:gd name="connsiteY53" fmla="*/ 784767 h 866415"/>
              <a:gd name="connsiteX54" fmla="*/ 863090 w 870281"/>
              <a:gd name="connsiteY54" fmla="*/ 820061 h 866415"/>
              <a:gd name="connsiteX55" fmla="*/ 833199 w 870281"/>
              <a:gd name="connsiteY55" fmla="*/ 841669 h 866415"/>
              <a:gd name="connsiteX56" fmla="*/ 832839 w 870281"/>
              <a:gd name="connsiteY56" fmla="*/ 841669 h 866415"/>
              <a:gd name="connsiteX57" fmla="*/ 797185 w 870281"/>
              <a:gd name="connsiteY57" fmla="*/ 835547 h 866415"/>
              <a:gd name="connsiteX58" fmla="*/ 775577 w 870281"/>
              <a:gd name="connsiteY58" fmla="*/ 805655 h 866415"/>
              <a:gd name="connsiteX59" fmla="*/ 775577 w 870281"/>
              <a:gd name="connsiteY59" fmla="*/ 805295 h 866415"/>
              <a:gd name="connsiteX60" fmla="*/ 775217 w 870281"/>
              <a:gd name="connsiteY60" fmla="*/ 804215 h 866415"/>
              <a:gd name="connsiteX61" fmla="*/ 771616 w 870281"/>
              <a:gd name="connsiteY61" fmla="*/ 789089 h 866415"/>
              <a:gd name="connsiteX62" fmla="*/ 718316 w 870281"/>
              <a:gd name="connsiteY62" fmla="*/ 585972 h 866415"/>
              <a:gd name="connsiteX63" fmla="*/ 625041 w 870281"/>
              <a:gd name="connsiteY63" fmla="*/ 789449 h 866415"/>
              <a:gd name="connsiteX64" fmla="*/ 599112 w 870281"/>
              <a:gd name="connsiteY64" fmla="*/ 816099 h 866415"/>
              <a:gd name="connsiteX65" fmla="*/ 562378 w 870281"/>
              <a:gd name="connsiteY65" fmla="*/ 816460 h 866415"/>
              <a:gd name="connsiteX66" fmla="*/ 536088 w 870281"/>
              <a:gd name="connsiteY66" fmla="*/ 790530 h 866415"/>
              <a:gd name="connsiteX67" fmla="*/ 536088 w 870281"/>
              <a:gd name="connsiteY67" fmla="*/ 754156 h 866415"/>
              <a:gd name="connsiteX68" fmla="*/ 536088 w 870281"/>
              <a:gd name="connsiteY68" fmla="*/ 753436 h 866415"/>
              <a:gd name="connsiteX69" fmla="*/ 536448 w 870281"/>
              <a:gd name="connsiteY69" fmla="*/ 753075 h 866415"/>
              <a:gd name="connsiteX70" fmla="*/ 666097 w 870281"/>
              <a:gd name="connsiteY70" fmla="*/ 420669 h 866415"/>
              <a:gd name="connsiteX71" fmla="*/ 682663 w 870281"/>
              <a:gd name="connsiteY71" fmla="*/ 310467 h 866415"/>
              <a:gd name="connsiteX72" fmla="*/ 578584 w 870281"/>
              <a:gd name="connsiteY72" fmla="*/ 355844 h 866415"/>
              <a:gd name="connsiteX73" fmla="*/ 572866 w 870281"/>
              <a:gd name="connsiteY73" fmla="*/ 356524 h 866415"/>
              <a:gd name="connsiteX74" fmla="*/ 591973 w 870281"/>
              <a:gd name="connsiteY74" fmla="*/ 364264 h 866415"/>
              <a:gd name="connsiteX75" fmla="*/ 568939 w 870281"/>
              <a:gd name="connsiteY75" fmla="*/ 378276 h 866415"/>
              <a:gd name="connsiteX76" fmla="*/ 456644 w 870281"/>
              <a:gd name="connsiteY76" fmla="*/ 447257 h 866415"/>
              <a:gd name="connsiteX77" fmla="*/ 450885 w 870281"/>
              <a:gd name="connsiteY77" fmla="*/ 450490 h 866415"/>
              <a:gd name="connsiteX78" fmla="*/ 444407 w 870281"/>
              <a:gd name="connsiteY78" fmla="*/ 447976 h 866415"/>
              <a:gd name="connsiteX79" fmla="*/ 350828 w 870281"/>
              <a:gd name="connsiteY79" fmla="*/ 410611 h 866415"/>
              <a:gd name="connsiteX80" fmla="*/ 325633 w 870281"/>
              <a:gd name="connsiteY80" fmla="*/ 400551 h 866415"/>
              <a:gd name="connsiteX81" fmla="*/ 348668 w 870281"/>
              <a:gd name="connsiteY81" fmla="*/ 386539 h 866415"/>
              <a:gd name="connsiteX82" fmla="*/ 460963 w 870281"/>
              <a:gd name="connsiteY82" fmla="*/ 317918 h 866415"/>
              <a:gd name="connsiteX83" fmla="*/ 466722 w 870281"/>
              <a:gd name="connsiteY83" fmla="*/ 314325 h 866415"/>
              <a:gd name="connsiteX84" fmla="*/ 473200 w 870281"/>
              <a:gd name="connsiteY84" fmla="*/ 316840 h 866415"/>
              <a:gd name="connsiteX85" fmla="*/ 523845 w 870281"/>
              <a:gd name="connsiteY85" fmla="*/ 336984 h 866415"/>
              <a:gd name="connsiteX86" fmla="*/ 520602 w 870281"/>
              <a:gd name="connsiteY86" fmla="*/ 309746 h 866415"/>
              <a:gd name="connsiteX87" fmla="*/ 539689 w 870281"/>
              <a:gd name="connsiteY87" fmla="*/ 285617 h 866415"/>
              <a:gd name="connsiteX88" fmla="*/ 716876 w 870281"/>
              <a:gd name="connsiteY88" fmla="*/ 182978 h 866415"/>
              <a:gd name="connsiteX89" fmla="*/ 730921 w 870281"/>
              <a:gd name="connsiteY89" fmla="*/ 180817 h 866415"/>
              <a:gd name="connsiteX90" fmla="*/ 172747 w 870281"/>
              <a:gd name="connsiteY90" fmla="*/ 165100 h 866415"/>
              <a:gd name="connsiteX91" fmla="*/ 206931 w 870281"/>
              <a:gd name="connsiteY91" fmla="*/ 179521 h 866415"/>
              <a:gd name="connsiteX92" fmla="*/ 236437 w 870281"/>
              <a:gd name="connsiteY92" fmla="*/ 216656 h 866415"/>
              <a:gd name="connsiteX93" fmla="*/ 272780 w 870281"/>
              <a:gd name="connsiteY93" fmla="*/ 263525 h 866415"/>
              <a:gd name="connsiteX94" fmla="*/ 313801 w 870281"/>
              <a:gd name="connsiteY94" fmla="*/ 295251 h 866415"/>
              <a:gd name="connsiteX95" fmla="*/ 336830 w 870281"/>
              <a:gd name="connsiteY95" fmla="*/ 315441 h 866415"/>
              <a:gd name="connsiteX96" fmla="*/ 338630 w 870281"/>
              <a:gd name="connsiteY96" fmla="*/ 344284 h 866415"/>
              <a:gd name="connsiteX97" fmla="*/ 337910 w 870281"/>
              <a:gd name="connsiteY97" fmla="*/ 345365 h 866415"/>
              <a:gd name="connsiteX98" fmla="*/ 318479 w 870281"/>
              <a:gd name="connsiteY98" fmla="*/ 366637 h 866415"/>
              <a:gd name="connsiteX99" fmla="*/ 289332 w 870281"/>
              <a:gd name="connsiteY99" fmla="*/ 368079 h 866415"/>
              <a:gd name="connsiteX100" fmla="*/ 224563 w 870281"/>
              <a:gd name="connsiteY100" fmla="*/ 323733 h 866415"/>
              <a:gd name="connsiteX101" fmla="*/ 208730 w 870281"/>
              <a:gd name="connsiteY101" fmla="*/ 309312 h 866415"/>
              <a:gd name="connsiteX102" fmla="*/ 266303 w 870281"/>
              <a:gd name="connsiteY102" fmla="*/ 494625 h 866415"/>
              <a:gd name="connsiteX103" fmla="*/ 188939 w 870281"/>
              <a:gd name="connsiteY103" fmla="*/ 521305 h 866415"/>
              <a:gd name="connsiteX104" fmla="*/ 170228 w 870281"/>
              <a:gd name="connsiteY104" fmla="*/ 488136 h 866415"/>
              <a:gd name="connsiteX105" fmla="*/ 162311 w 870281"/>
              <a:gd name="connsiteY105" fmla="*/ 531039 h 866415"/>
              <a:gd name="connsiteX106" fmla="*/ 83148 w 870281"/>
              <a:gd name="connsiteY106" fmla="*/ 558440 h 866415"/>
              <a:gd name="connsiteX107" fmla="*/ 112655 w 870281"/>
              <a:gd name="connsiteY107" fmla="*/ 308231 h 866415"/>
              <a:gd name="connsiteX108" fmla="*/ 71273 w 870281"/>
              <a:gd name="connsiteY108" fmla="*/ 376732 h 866415"/>
              <a:gd name="connsiteX109" fmla="*/ 48604 w 870281"/>
              <a:gd name="connsiteY109" fmla="*/ 395840 h 866415"/>
              <a:gd name="connsiteX110" fmla="*/ 2545 w 870281"/>
              <a:gd name="connsiteY110" fmla="*/ 375650 h 866415"/>
              <a:gd name="connsiteX111" fmla="*/ 37449 w 870281"/>
              <a:gd name="connsiteY111" fmla="*/ 277946 h 866415"/>
              <a:gd name="connsiteX112" fmla="*/ 78830 w 870281"/>
              <a:gd name="connsiteY112" fmla="*/ 225669 h 866415"/>
              <a:gd name="connsiteX113" fmla="*/ 108696 w 870281"/>
              <a:gd name="connsiteY113" fmla="*/ 195384 h 866415"/>
              <a:gd name="connsiteX114" fmla="*/ 166270 w 870281"/>
              <a:gd name="connsiteY114" fmla="*/ 165821 h 866415"/>
              <a:gd name="connsiteX115" fmla="*/ 172747 w 870281"/>
              <a:gd name="connsiteY115" fmla="*/ 165100 h 866415"/>
              <a:gd name="connsiteX116" fmla="*/ 744606 w 870281"/>
              <a:gd name="connsiteY116" fmla="*/ 15875 h 866415"/>
              <a:gd name="connsiteX117" fmla="*/ 797906 w 870281"/>
              <a:gd name="connsiteY117" fmla="*/ 37843 h 866415"/>
              <a:gd name="connsiteX118" fmla="*/ 819874 w 870281"/>
              <a:gd name="connsiteY118" fmla="*/ 91143 h 866415"/>
              <a:gd name="connsiteX119" fmla="*/ 797906 w 870281"/>
              <a:gd name="connsiteY119" fmla="*/ 144444 h 866415"/>
              <a:gd name="connsiteX120" fmla="*/ 744606 w 870281"/>
              <a:gd name="connsiteY120" fmla="*/ 166412 h 866415"/>
              <a:gd name="connsiteX121" fmla="*/ 691306 w 870281"/>
              <a:gd name="connsiteY121" fmla="*/ 144444 h 866415"/>
              <a:gd name="connsiteX122" fmla="*/ 668978 w 870281"/>
              <a:gd name="connsiteY122" fmla="*/ 91143 h 866415"/>
              <a:gd name="connsiteX123" fmla="*/ 691306 w 870281"/>
              <a:gd name="connsiteY123" fmla="*/ 37843 h 866415"/>
              <a:gd name="connsiteX124" fmla="*/ 744606 w 870281"/>
              <a:gd name="connsiteY124" fmla="*/ 15875 h 866415"/>
              <a:gd name="connsiteX125" fmla="*/ 169086 w 870281"/>
              <a:gd name="connsiteY125" fmla="*/ 0 h 866415"/>
              <a:gd name="connsiteX126" fmla="*/ 222461 w 870281"/>
              <a:gd name="connsiteY126" fmla="*/ 22390 h 866415"/>
              <a:gd name="connsiteX127" fmla="*/ 244313 w 870281"/>
              <a:gd name="connsiteY127" fmla="*/ 76200 h 866415"/>
              <a:gd name="connsiteX128" fmla="*/ 222461 w 870281"/>
              <a:gd name="connsiteY128" fmla="*/ 130009 h 866415"/>
              <a:gd name="connsiteX129" fmla="*/ 169086 w 870281"/>
              <a:gd name="connsiteY129" fmla="*/ 152039 h 866415"/>
              <a:gd name="connsiteX130" fmla="*/ 116068 w 870281"/>
              <a:gd name="connsiteY130" fmla="*/ 130009 h 866415"/>
              <a:gd name="connsiteX131" fmla="*/ 93858 w 870281"/>
              <a:gd name="connsiteY131" fmla="*/ 76200 h 866415"/>
              <a:gd name="connsiteX132" fmla="*/ 116068 w 870281"/>
              <a:gd name="connsiteY132" fmla="*/ 22390 h 866415"/>
              <a:gd name="connsiteX133" fmla="*/ 169086 w 870281"/>
              <a:gd name="connsiteY133" fmla="*/ 0 h 86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70281" h="866415">
                <a:moveTo>
                  <a:pt x="485761" y="588328"/>
                </a:moveTo>
                <a:lnTo>
                  <a:pt x="485402" y="797614"/>
                </a:lnTo>
                <a:cubicBezTo>
                  <a:pt x="485402" y="799055"/>
                  <a:pt x="484324" y="800856"/>
                  <a:pt x="482887" y="801216"/>
                </a:cubicBezTo>
                <a:lnTo>
                  <a:pt x="384783" y="833635"/>
                </a:lnTo>
                <a:lnTo>
                  <a:pt x="324411" y="853087"/>
                </a:lnTo>
                <a:lnTo>
                  <a:pt x="283804" y="866415"/>
                </a:lnTo>
                <a:lnTo>
                  <a:pt x="283804" y="654608"/>
                </a:lnTo>
                <a:lnTo>
                  <a:pt x="324411" y="641280"/>
                </a:lnTo>
                <a:lnTo>
                  <a:pt x="367533" y="627232"/>
                </a:lnTo>
                <a:lnTo>
                  <a:pt x="368612" y="676941"/>
                </a:lnTo>
                <a:cubicBezTo>
                  <a:pt x="368612" y="680904"/>
                  <a:pt x="373643" y="683065"/>
                  <a:pt x="377236" y="681624"/>
                </a:cubicBezTo>
                <a:lnTo>
                  <a:pt x="384783" y="679823"/>
                </a:lnTo>
                <a:lnTo>
                  <a:pt x="407781" y="672979"/>
                </a:lnTo>
                <a:cubicBezTo>
                  <a:pt x="410297" y="671898"/>
                  <a:pt x="411734" y="669377"/>
                  <a:pt x="411734" y="666855"/>
                </a:cubicBezTo>
                <a:lnTo>
                  <a:pt x="410656" y="612823"/>
                </a:lnTo>
                <a:close/>
                <a:moveTo>
                  <a:pt x="73581" y="588328"/>
                </a:moveTo>
                <a:cubicBezTo>
                  <a:pt x="74299" y="588689"/>
                  <a:pt x="75377" y="589049"/>
                  <a:pt x="75737" y="589049"/>
                </a:cubicBezTo>
                <a:lnTo>
                  <a:pt x="240322" y="643081"/>
                </a:lnTo>
                <a:lnTo>
                  <a:pt x="275179" y="654608"/>
                </a:lnTo>
                <a:lnTo>
                  <a:pt x="275179" y="863533"/>
                </a:lnTo>
                <a:lnTo>
                  <a:pt x="275179" y="865334"/>
                </a:lnTo>
                <a:cubicBezTo>
                  <a:pt x="275179" y="865695"/>
                  <a:pt x="275179" y="866055"/>
                  <a:pt x="275179" y="866415"/>
                </a:cubicBezTo>
                <a:lnTo>
                  <a:pt x="240322" y="854888"/>
                </a:lnTo>
                <a:lnTo>
                  <a:pt x="76455" y="801216"/>
                </a:lnTo>
                <a:cubicBezTo>
                  <a:pt x="74659" y="800856"/>
                  <a:pt x="73581" y="799055"/>
                  <a:pt x="73581" y="797614"/>
                </a:cubicBezTo>
                <a:close/>
                <a:moveTo>
                  <a:pt x="167372" y="544742"/>
                </a:moveTo>
                <a:lnTo>
                  <a:pt x="240322" y="572839"/>
                </a:lnTo>
                <a:lnTo>
                  <a:pt x="324411" y="605259"/>
                </a:lnTo>
                <a:lnTo>
                  <a:pt x="365018" y="620748"/>
                </a:lnTo>
                <a:lnTo>
                  <a:pt x="324411" y="634076"/>
                </a:lnTo>
                <a:lnTo>
                  <a:pt x="282007" y="647764"/>
                </a:lnTo>
                <a:cubicBezTo>
                  <a:pt x="280929" y="648124"/>
                  <a:pt x="279851" y="648484"/>
                  <a:pt x="278773" y="648484"/>
                </a:cubicBezTo>
                <a:lnTo>
                  <a:pt x="240322" y="635517"/>
                </a:lnTo>
                <a:lnTo>
                  <a:pt x="77174" y="582205"/>
                </a:lnTo>
                <a:cubicBezTo>
                  <a:pt x="76096" y="581844"/>
                  <a:pt x="74659" y="581124"/>
                  <a:pt x="73940" y="579683"/>
                </a:cubicBezTo>
                <a:cubicBezTo>
                  <a:pt x="73221" y="577522"/>
                  <a:pt x="74299" y="575721"/>
                  <a:pt x="76096" y="574640"/>
                </a:cubicBezTo>
                <a:close/>
                <a:moveTo>
                  <a:pt x="280569" y="508360"/>
                </a:moveTo>
                <a:lnTo>
                  <a:pt x="324411" y="522769"/>
                </a:lnTo>
                <a:lnTo>
                  <a:pt x="384783" y="542581"/>
                </a:lnTo>
                <a:lnTo>
                  <a:pt x="481809" y="574280"/>
                </a:lnTo>
                <a:cubicBezTo>
                  <a:pt x="486480" y="575721"/>
                  <a:pt x="487199" y="580043"/>
                  <a:pt x="483246" y="581844"/>
                </a:cubicBezTo>
                <a:lnTo>
                  <a:pt x="408141" y="606339"/>
                </a:lnTo>
                <a:lnTo>
                  <a:pt x="384783" y="597694"/>
                </a:lnTo>
                <a:lnTo>
                  <a:pt x="324411" y="576081"/>
                </a:lnTo>
                <a:lnTo>
                  <a:pt x="240322" y="545463"/>
                </a:lnTo>
                <a:lnTo>
                  <a:pt x="205105" y="532495"/>
                </a:lnTo>
                <a:lnTo>
                  <a:pt x="240322" y="520968"/>
                </a:lnTo>
                <a:lnTo>
                  <a:pt x="277335" y="508721"/>
                </a:lnTo>
                <a:cubicBezTo>
                  <a:pt x="278413" y="508360"/>
                  <a:pt x="279491" y="508000"/>
                  <a:pt x="280569" y="508360"/>
                </a:cubicBezTo>
                <a:close/>
                <a:moveTo>
                  <a:pt x="730921" y="180817"/>
                </a:moveTo>
                <a:cubicBezTo>
                  <a:pt x="755770" y="180817"/>
                  <a:pt x="774137" y="188380"/>
                  <a:pt x="784581" y="211069"/>
                </a:cubicBezTo>
                <a:cubicBezTo>
                  <a:pt x="793224" y="229436"/>
                  <a:pt x="793944" y="253205"/>
                  <a:pt x="794664" y="273013"/>
                </a:cubicBezTo>
                <a:lnTo>
                  <a:pt x="810871" y="526189"/>
                </a:lnTo>
                <a:lnTo>
                  <a:pt x="869572" y="784767"/>
                </a:lnTo>
                <a:cubicBezTo>
                  <a:pt x="871373" y="797012"/>
                  <a:pt x="869933" y="809617"/>
                  <a:pt x="863090" y="820061"/>
                </a:cubicBezTo>
                <a:cubicBezTo>
                  <a:pt x="856608" y="830865"/>
                  <a:pt x="845804" y="838428"/>
                  <a:pt x="833199" y="841669"/>
                </a:cubicBezTo>
                <a:lnTo>
                  <a:pt x="832839" y="841669"/>
                </a:lnTo>
                <a:cubicBezTo>
                  <a:pt x="820594" y="844190"/>
                  <a:pt x="807629" y="842029"/>
                  <a:pt x="797185" y="835547"/>
                </a:cubicBezTo>
                <a:cubicBezTo>
                  <a:pt x="786381" y="828704"/>
                  <a:pt x="778458" y="817900"/>
                  <a:pt x="775577" y="805655"/>
                </a:cubicBezTo>
                <a:lnTo>
                  <a:pt x="775577" y="805295"/>
                </a:lnTo>
                <a:cubicBezTo>
                  <a:pt x="775577" y="804935"/>
                  <a:pt x="775577" y="804575"/>
                  <a:pt x="775217" y="804215"/>
                </a:cubicBezTo>
                <a:lnTo>
                  <a:pt x="771616" y="789089"/>
                </a:lnTo>
                <a:lnTo>
                  <a:pt x="718316" y="585972"/>
                </a:lnTo>
                <a:lnTo>
                  <a:pt x="625041" y="789449"/>
                </a:lnTo>
                <a:cubicBezTo>
                  <a:pt x="619999" y="799893"/>
                  <a:pt x="610276" y="811418"/>
                  <a:pt x="599112" y="816099"/>
                </a:cubicBezTo>
                <a:cubicBezTo>
                  <a:pt x="587227" y="821141"/>
                  <a:pt x="574262" y="821141"/>
                  <a:pt x="562378" y="816460"/>
                </a:cubicBezTo>
                <a:cubicBezTo>
                  <a:pt x="550493" y="811418"/>
                  <a:pt x="541490" y="802054"/>
                  <a:pt x="536088" y="790530"/>
                </a:cubicBezTo>
                <a:cubicBezTo>
                  <a:pt x="531406" y="778645"/>
                  <a:pt x="531046" y="765680"/>
                  <a:pt x="536088" y="754156"/>
                </a:cubicBezTo>
                <a:lnTo>
                  <a:pt x="536088" y="753436"/>
                </a:lnTo>
                <a:cubicBezTo>
                  <a:pt x="536088" y="753436"/>
                  <a:pt x="536088" y="753075"/>
                  <a:pt x="536448" y="753075"/>
                </a:cubicBezTo>
                <a:lnTo>
                  <a:pt x="666097" y="420669"/>
                </a:lnTo>
                <a:lnTo>
                  <a:pt x="682663" y="310467"/>
                </a:lnTo>
                <a:lnTo>
                  <a:pt x="578584" y="355844"/>
                </a:lnTo>
                <a:lnTo>
                  <a:pt x="572866" y="356524"/>
                </a:lnTo>
                <a:lnTo>
                  <a:pt x="591973" y="364264"/>
                </a:lnTo>
                <a:lnTo>
                  <a:pt x="568939" y="378276"/>
                </a:lnTo>
                <a:lnTo>
                  <a:pt x="456644" y="447257"/>
                </a:lnTo>
                <a:lnTo>
                  <a:pt x="450885" y="450490"/>
                </a:lnTo>
                <a:lnTo>
                  <a:pt x="444407" y="447976"/>
                </a:lnTo>
                <a:lnTo>
                  <a:pt x="350828" y="410611"/>
                </a:lnTo>
                <a:lnTo>
                  <a:pt x="325633" y="400551"/>
                </a:lnTo>
                <a:lnTo>
                  <a:pt x="348668" y="386539"/>
                </a:lnTo>
                <a:lnTo>
                  <a:pt x="460963" y="317918"/>
                </a:lnTo>
                <a:lnTo>
                  <a:pt x="466722" y="314325"/>
                </a:lnTo>
                <a:lnTo>
                  <a:pt x="473200" y="316840"/>
                </a:lnTo>
                <a:lnTo>
                  <a:pt x="523845" y="336984"/>
                </a:lnTo>
                <a:lnTo>
                  <a:pt x="520602" y="309746"/>
                </a:lnTo>
                <a:cubicBezTo>
                  <a:pt x="523844" y="299303"/>
                  <a:pt x="530686" y="290659"/>
                  <a:pt x="539689" y="285617"/>
                </a:cubicBezTo>
                <a:cubicBezTo>
                  <a:pt x="572102" y="267610"/>
                  <a:pt x="670418" y="207107"/>
                  <a:pt x="716876" y="182978"/>
                </a:cubicBezTo>
                <a:cubicBezTo>
                  <a:pt x="721197" y="181538"/>
                  <a:pt x="725879" y="180817"/>
                  <a:pt x="730921" y="180817"/>
                </a:cubicBezTo>
                <a:close/>
                <a:moveTo>
                  <a:pt x="172747" y="165100"/>
                </a:moveTo>
                <a:cubicBezTo>
                  <a:pt x="186420" y="165460"/>
                  <a:pt x="196855" y="170508"/>
                  <a:pt x="206931" y="179521"/>
                </a:cubicBezTo>
                <a:cubicBezTo>
                  <a:pt x="218086" y="189976"/>
                  <a:pt x="227801" y="204037"/>
                  <a:pt x="236437" y="216656"/>
                </a:cubicBezTo>
                <a:cubicBezTo>
                  <a:pt x="247952" y="232519"/>
                  <a:pt x="259466" y="248743"/>
                  <a:pt x="272780" y="263525"/>
                </a:cubicBezTo>
                <a:cubicBezTo>
                  <a:pt x="283575" y="275783"/>
                  <a:pt x="297968" y="289844"/>
                  <a:pt x="313801" y="295251"/>
                </a:cubicBezTo>
                <a:cubicBezTo>
                  <a:pt x="323876" y="298857"/>
                  <a:pt x="332153" y="305707"/>
                  <a:pt x="336830" y="315441"/>
                </a:cubicBezTo>
                <a:cubicBezTo>
                  <a:pt x="341148" y="324455"/>
                  <a:pt x="341148" y="334549"/>
                  <a:pt x="338630" y="344284"/>
                </a:cubicBezTo>
                <a:cubicBezTo>
                  <a:pt x="338270" y="344644"/>
                  <a:pt x="337910" y="345005"/>
                  <a:pt x="337910" y="345365"/>
                </a:cubicBezTo>
                <a:cubicBezTo>
                  <a:pt x="334312" y="354379"/>
                  <a:pt x="327835" y="362310"/>
                  <a:pt x="318479" y="366637"/>
                </a:cubicBezTo>
                <a:cubicBezTo>
                  <a:pt x="309483" y="370963"/>
                  <a:pt x="299048" y="371324"/>
                  <a:pt x="289332" y="368079"/>
                </a:cubicBezTo>
                <a:cubicBezTo>
                  <a:pt x="264144" y="359066"/>
                  <a:pt x="242914" y="342481"/>
                  <a:pt x="224563" y="323733"/>
                </a:cubicBezTo>
                <a:lnTo>
                  <a:pt x="208730" y="309312"/>
                </a:lnTo>
                <a:cubicBezTo>
                  <a:pt x="213768" y="407016"/>
                  <a:pt x="229960" y="423240"/>
                  <a:pt x="266303" y="494625"/>
                </a:cubicBezTo>
                <a:lnTo>
                  <a:pt x="188939" y="521305"/>
                </a:lnTo>
                <a:lnTo>
                  <a:pt x="170228" y="488136"/>
                </a:lnTo>
                <a:lnTo>
                  <a:pt x="162311" y="531039"/>
                </a:lnTo>
                <a:cubicBezTo>
                  <a:pt x="135684" y="540053"/>
                  <a:pt x="109416" y="549426"/>
                  <a:pt x="83148" y="558440"/>
                </a:cubicBezTo>
                <a:cubicBezTo>
                  <a:pt x="106897" y="465422"/>
                  <a:pt x="108337" y="417472"/>
                  <a:pt x="112655" y="308231"/>
                </a:cubicBezTo>
                <a:cubicBezTo>
                  <a:pt x="96462" y="331305"/>
                  <a:pt x="84228" y="351494"/>
                  <a:pt x="71273" y="376732"/>
                </a:cubicBezTo>
                <a:cubicBezTo>
                  <a:pt x="66595" y="385745"/>
                  <a:pt x="58319" y="392595"/>
                  <a:pt x="48604" y="395840"/>
                </a:cubicBezTo>
                <a:cubicBezTo>
                  <a:pt x="28813" y="402329"/>
                  <a:pt x="11181" y="395119"/>
                  <a:pt x="2545" y="375650"/>
                </a:cubicBezTo>
                <a:cubicBezTo>
                  <a:pt x="-9329" y="349692"/>
                  <a:pt x="23416" y="298496"/>
                  <a:pt x="37449" y="277946"/>
                </a:cubicBezTo>
                <a:cubicBezTo>
                  <a:pt x="50043" y="259919"/>
                  <a:pt x="64436" y="242253"/>
                  <a:pt x="78830" y="225669"/>
                </a:cubicBezTo>
                <a:cubicBezTo>
                  <a:pt x="87826" y="215574"/>
                  <a:pt x="98261" y="204037"/>
                  <a:pt x="108696" y="195384"/>
                </a:cubicBezTo>
                <a:cubicBezTo>
                  <a:pt x="125968" y="180603"/>
                  <a:pt x="143960" y="169787"/>
                  <a:pt x="166270" y="165821"/>
                </a:cubicBezTo>
                <a:cubicBezTo>
                  <a:pt x="168788" y="165460"/>
                  <a:pt x="170228" y="165100"/>
                  <a:pt x="172747" y="165100"/>
                </a:cubicBezTo>
                <a:close/>
                <a:moveTo>
                  <a:pt x="744606" y="15875"/>
                </a:moveTo>
                <a:cubicBezTo>
                  <a:pt x="765133" y="15875"/>
                  <a:pt x="784221" y="24158"/>
                  <a:pt x="797906" y="37843"/>
                </a:cubicBezTo>
                <a:cubicBezTo>
                  <a:pt x="811591" y="51168"/>
                  <a:pt x="819874" y="70255"/>
                  <a:pt x="819874" y="91143"/>
                </a:cubicBezTo>
                <a:cubicBezTo>
                  <a:pt x="819874" y="111671"/>
                  <a:pt x="811591" y="130758"/>
                  <a:pt x="797906" y="144444"/>
                </a:cubicBezTo>
                <a:cubicBezTo>
                  <a:pt x="784221" y="157769"/>
                  <a:pt x="765133" y="166412"/>
                  <a:pt x="744606" y="166412"/>
                </a:cubicBezTo>
                <a:cubicBezTo>
                  <a:pt x="723718" y="166412"/>
                  <a:pt x="704991" y="157769"/>
                  <a:pt x="691306" y="144444"/>
                </a:cubicBezTo>
                <a:cubicBezTo>
                  <a:pt x="677621" y="130758"/>
                  <a:pt x="668978" y="111671"/>
                  <a:pt x="668978" y="91143"/>
                </a:cubicBezTo>
                <a:cubicBezTo>
                  <a:pt x="668978" y="70255"/>
                  <a:pt x="677621" y="51168"/>
                  <a:pt x="691306" y="37843"/>
                </a:cubicBezTo>
                <a:cubicBezTo>
                  <a:pt x="704991" y="24158"/>
                  <a:pt x="723718" y="15875"/>
                  <a:pt x="744606" y="15875"/>
                </a:cubicBezTo>
                <a:close/>
                <a:moveTo>
                  <a:pt x="169086" y="0"/>
                </a:moveTo>
                <a:cubicBezTo>
                  <a:pt x="189863" y="0"/>
                  <a:pt x="208490" y="8667"/>
                  <a:pt x="222461" y="22390"/>
                </a:cubicBezTo>
                <a:cubicBezTo>
                  <a:pt x="236074" y="36113"/>
                  <a:pt x="244313" y="55254"/>
                  <a:pt x="244313" y="76200"/>
                </a:cubicBezTo>
                <a:cubicBezTo>
                  <a:pt x="244313" y="97146"/>
                  <a:pt x="236074" y="115925"/>
                  <a:pt x="222461" y="130009"/>
                </a:cubicBezTo>
                <a:cubicBezTo>
                  <a:pt x="208490" y="143732"/>
                  <a:pt x="189863" y="152039"/>
                  <a:pt x="169086" y="152039"/>
                </a:cubicBezTo>
                <a:cubicBezTo>
                  <a:pt x="148309" y="152039"/>
                  <a:pt x="129323" y="143732"/>
                  <a:pt x="116068" y="130009"/>
                </a:cubicBezTo>
                <a:cubicBezTo>
                  <a:pt x="102097" y="115925"/>
                  <a:pt x="93858" y="97146"/>
                  <a:pt x="93858" y="76200"/>
                </a:cubicBezTo>
                <a:cubicBezTo>
                  <a:pt x="93858" y="55254"/>
                  <a:pt x="102097" y="36113"/>
                  <a:pt x="116068" y="22390"/>
                </a:cubicBezTo>
                <a:cubicBezTo>
                  <a:pt x="129323" y="8667"/>
                  <a:pt x="148309" y="0"/>
                  <a:pt x="169086" y="0"/>
                </a:cubicBezTo>
                <a:close/>
              </a:path>
            </a:pathLst>
          </a:custGeom>
          <a:solidFill>
            <a:schemeClr val="bg1"/>
          </a:solidFill>
          <a:ln>
            <a:noFill/>
          </a:ln>
          <a:effectLst/>
        </p:spPr>
        <p:txBody>
          <a:bodyPr wrap="square" anchor="ctr">
            <a:noAutofit/>
          </a:bodyPr>
          <a:lstStyle/>
          <a:p>
            <a:endParaRPr lang="en-US" sz="886" dirty="0">
              <a:latin typeface="Lato Light" panose="020F0502020204030203" pitchFamily="34" charset="0"/>
            </a:endParaRPr>
          </a:p>
        </p:txBody>
      </p:sp>
      <p:sp>
        <p:nvSpPr>
          <p:cNvPr id="56" name="Freeform 94">
            <a:extLst>
              <a:ext uri="{FF2B5EF4-FFF2-40B4-BE49-F238E27FC236}">
                <a16:creationId xmlns:a16="http://schemas.microsoft.com/office/drawing/2014/main" id="{8CC6B0EE-1B98-4483-8031-3B035A5D553E}"/>
              </a:ext>
            </a:extLst>
          </p:cNvPr>
          <p:cNvSpPr>
            <a:spLocks noChangeArrowheads="1"/>
          </p:cNvSpPr>
          <p:nvPr/>
        </p:nvSpPr>
        <p:spPr bwMode="auto">
          <a:xfrm>
            <a:off x="6693510" y="4467493"/>
            <a:ext cx="444495" cy="346236"/>
          </a:xfrm>
          <a:custGeom>
            <a:avLst/>
            <a:gdLst>
              <a:gd name="T0" fmla="*/ 674995 w 899753"/>
              <a:gd name="T1" fmla="*/ 392910 h 842603"/>
              <a:gd name="T2" fmla="*/ 646900 w 899753"/>
              <a:gd name="T3" fmla="*/ 420634 h 842603"/>
              <a:gd name="T4" fmla="*/ 674995 w 899753"/>
              <a:gd name="T5" fmla="*/ 449077 h 842603"/>
              <a:gd name="T6" fmla="*/ 703090 w 899753"/>
              <a:gd name="T7" fmla="*/ 420634 h 842603"/>
              <a:gd name="T8" fmla="*/ 674995 w 899753"/>
              <a:gd name="T9" fmla="*/ 392910 h 842603"/>
              <a:gd name="T10" fmla="*/ 707817 w 899753"/>
              <a:gd name="T11" fmla="*/ 223915 h 842603"/>
              <a:gd name="T12" fmla="*/ 744151 w 899753"/>
              <a:gd name="T13" fmla="*/ 229091 h 842603"/>
              <a:gd name="T14" fmla="*/ 756398 w 899753"/>
              <a:gd name="T15" fmla="*/ 277337 h 842603"/>
              <a:gd name="T16" fmla="*/ 712815 w 899753"/>
              <a:gd name="T17" fmla="*/ 345745 h 842603"/>
              <a:gd name="T18" fmla="*/ 897232 w 899753"/>
              <a:gd name="T19" fmla="*/ 420634 h 842603"/>
              <a:gd name="T20" fmla="*/ 899753 w 899753"/>
              <a:gd name="T21" fmla="*/ 420634 h 842603"/>
              <a:gd name="T22" fmla="*/ 899753 w 899753"/>
              <a:gd name="T23" fmla="*/ 533327 h 842603"/>
              <a:gd name="T24" fmla="*/ 693004 w 899753"/>
              <a:gd name="T25" fmla="*/ 715148 h 842603"/>
              <a:gd name="T26" fmla="*/ 646900 w 899753"/>
              <a:gd name="T27" fmla="*/ 741431 h 842603"/>
              <a:gd name="T28" fmla="*/ 618805 w 899753"/>
              <a:gd name="T29" fmla="*/ 674103 h 842603"/>
              <a:gd name="T30" fmla="*/ 618805 w 899753"/>
              <a:gd name="T31" fmla="*/ 758353 h 842603"/>
              <a:gd name="T32" fmla="*/ 618805 w 899753"/>
              <a:gd name="T33" fmla="*/ 786437 h 842603"/>
              <a:gd name="T34" fmla="*/ 618805 w 899753"/>
              <a:gd name="T35" fmla="*/ 842603 h 842603"/>
              <a:gd name="T36" fmla="*/ 534161 w 899753"/>
              <a:gd name="T37" fmla="*/ 842603 h 842603"/>
              <a:gd name="T38" fmla="*/ 477971 w 899753"/>
              <a:gd name="T39" fmla="*/ 758353 h 842603"/>
              <a:gd name="T40" fmla="*/ 365592 w 899753"/>
              <a:gd name="T41" fmla="*/ 758353 h 842603"/>
              <a:gd name="T42" fmla="*/ 394047 w 899753"/>
              <a:gd name="T43" fmla="*/ 674103 h 842603"/>
              <a:gd name="T44" fmla="*/ 394047 w 899753"/>
              <a:gd name="T45" fmla="*/ 645660 h 842603"/>
              <a:gd name="T46" fmla="*/ 281308 w 899753"/>
              <a:gd name="T47" fmla="*/ 758353 h 842603"/>
              <a:gd name="T48" fmla="*/ 281308 w 899753"/>
              <a:gd name="T49" fmla="*/ 786437 h 842603"/>
              <a:gd name="T50" fmla="*/ 281308 w 899753"/>
              <a:gd name="T51" fmla="*/ 842603 h 842603"/>
              <a:gd name="T52" fmla="*/ 197024 w 899753"/>
              <a:gd name="T53" fmla="*/ 842603 h 842603"/>
              <a:gd name="T54" fmla="*/ 111659 w 899753"/>
              <a:gd name="T55" fmla="*/ 705787 h 842603"/>
              <a:gd name="T56" fmla="*/ 56910 w 899753"/>
              <a:gd name="T57" fmla="*/ 532967 h 842603"/>
              <a:gd name="T58" fmla="*/ 56190 w 899753"/>
              <a:gd name="T59" fmla="*/ 533327 h 842603"/>
              <a:gd name="T60" fmla="*/ 0 w 899753"/>
              <a:gd name="T61" fmla="*/ 477160 h 842603"/>
              <a:gd name="T62" fmla="*/ 56190 w 899753"/>
              <a:gd name="T63" fmla="*/ 420634 h 842603"/>
              <a:gd name="T64" fmla="*/ 70958 w 899753"/>
              <a:gd name="T65" fmla="*/ 422794 h 842603"/>
              <a:gd name="T66" fmla="*/ 280227 w 899753"/>
              <a:gd name="T67" fmla="*/ 231251 h 842603"/>
              <a:gd name="T68" fmla="*/ 346142 w 899753"/>
              <a:gd name="T69" fmla="*/ 224050 h 842603"/>
              <a:gd name="T70" fmla="*/ 422502 w 899753"/>
              <a:gd name="T71" fmla="*/ 224050 h 842603"/>
              <a:gd name="T72" fmla="*/ 566938 w 899753"/>
              <a:gd name="T73" fmla="*/ 251054 h 842603"/>
              <a:gd name="T74" fmla="*/ 534161 w 899753"/>
              <a:gd name="T75" fmla="*/ 392910 h 842603"/>
              <a:gd name="T76" fmla="*/ 593232 w 899753"/>
              <a:gd name="T77" fmla="*/ 264375 h 842603"/>
              <a:gd name="T78" fmla="*/ 671753 w 899753"/>
              <a:gd name="T79" fmla="*/ 226571 h 842603"/>
              <a:gd name="T80" fmla="*/ 707817 w 899753"/>
              <a:gd name="T81" fmla="*/ 223915 h 842603"/>
              <a:gd name="T82" fmla="*/ 366713 w 899753"/>
              <a:gd name="T83" fmla="*/ 112713 h 842603"/>
              <a:gd name="T84" fmla="*/ 423502 w 899753"/>
              <a:gd name="T85" fmla="*/ 112713 h 842603"/>
              <a:gd name="T86" fmla="*/ 423502 w 899753"/>
              <a:gd name="T87" fmla="*/ 198075 h 842603"/>
              <a:gd name="T88" fmla="*/ 366713 w 899753"/>
              <a:gd name="T89" fmla="*/ 198075 h 842603"/>
              <a:gd name="T90" fmla="*/ 393880 w 899753"/>
              <a:gd name="T91" fmla="*/ 0 h 842603"/>
              <a:gd name="T92" fmla="*/ 561616 w 899753"/>
              <a:gd name="T93" fmla="*/ 167961 h 842603"/>
              <a:gd name="T94" fmla="*/ 554432 w 899753"/>
              <a:gd name="T95" fmla="*/ 217129 h 842603"/>
              <a:gd name="T96" fmla="*/ 499119 w 899753"/>
              <a:gd name="T97" fmla="*/ 203491 h 842603"/>
              <a:gd name="T98" fmla="*/ 505584 w 899753"/>
              <a:gd name="T99" fmla="*/ 167961 h 842603"/>
              <a:gd name="T100" fmla="*/ 393880 w 899753"/>
              <a:gd name="T101" fmla="*/ 55987 h 842603"/>
              <a:gd name="T102" fmla="*/ 281457 w 899753"/>
              <a:gd name="T103" fmla="*/ 167961 h 842603"/>
              <a:gd name="T104" fmla="*/ 287204 w 899753"/>
              <a:gd name="T105" fmla="*/ 201697 h 842603"/>
              <a:gd name="T106" fmla="*/ 232609 w 899753"/>
              <a:gd name="T107" fmla="*/ 217129 h 842603"/>
              <a:gd name="T108" fmla="*/ 225425 w 899753"/>
              <a:gd name="T109" fmla="*/ 167961 h 842603"/>
              <a:gd name="T110" fmla="*/ 393880 w 899753"/>
              <a:gd name="T111" fmla="*/ 0 h 8426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99753" h="842603">
                <a:moveTo>
                  <a:pt x="674995" y="392910"/>
                </a:moveTo>
                <a:cubicBezTo>
                  <a:pt x="659147" y="392910"/>
                  <a:pt x="646900" y="405152"/>
                  <a:pt x="646900" y="420634"/>
                </a:cubicBezTo>
                <a:cubicBezTo>
                  <a:pt x="646900" y="436475"/>
                  <a:pt x="659147" y="449077"/>
                  <a:pt x="674995" y="449077"/>
                </a:cubicBezTo>
                <a:cubicBezTo>
                  <a:pt x="690483" y="449077"/>
                  <a:pt x="703090" y="436475"/>
                  <a:pt x="703090" y="420634"/>
                </a:cubicBezTo>
                <a:cubicBezTo>
                  <a:pt x="703090" y="405152"/>
                  <a:pt x="690483" y="392910"/>
                  <a:pt x="674995" y="392910"/>
                </a:cubicBezTo>
                <a:close/>
                <a:moveTo>
                  <a:pt x="707817" y="223915"/>
                </a:moveTo>
                <a:cubicBezTo>
                  <a:pt x="719929" y="224321"/>
                  <a:pt x="732085" y="226031"/>
                  <a:pt x="744151" y="229091"/>
                </a:cubicBezTo>
                <a:lnTo>
                  <a:pt x="756398" y="277337"/>
                </a:lnTo>
                <a:cubicBezTo>
                  <a:pt x="735507" y="296059"/>
                  <a:pt x="720739" y="319822"/>
                  <a:pt x="712815" y="345745"/>
                </a:cubicBezTo>
                <a:cubicBezTo>
                  <a:pt x="763241" y="392910"/>
                  <a:pt x="828075" y="420634"/>
                  <a:pt x="897232" y="420634"/>
                </a:cubicBezTo>
                <a:lnTo>
                  <a:pt x="899753" y="420634"/>
                </a:lnTo>
                <a:lnTo>
                  <a:pt x="899753" y="533327"/>
                </a:lnTo>
                <a:cubicBezTo>
                  <a:pt x="844284" y="607496"/>
                  <a:pt x="773687" y="669423"/>
                  <a:pt x="693004" y="715148"/>
                </a:cubicBezTo>
                <a:lnTo>
                  <a:pt x="646900" y="741431"/>
                </a:lnTo>
                <a:lnTo>
                  <a:pt x="618805" y="674103"/>
                </a:lnTo>
                <a:lnTo>
                  <a:pt x="618805" y="758353"/>
                </a:lnTo>
                <a:lnTo>
                  <a:pt x="618805" y="786437"/>
                </a:lnTo>
                <a:lnTo>
                  <a:pt x="618805" y="842603"/>
                </a:lnTo>
                <a:lnTo>
                  <a:pt x="534161" y="842603"/>
                </a:lnTo>
                <a:lnTo>
                  <a:pt x="477971" y="758353"/>
                </a:lnTo>
                <a:lnTo>
                  <a:pt x="365592" y="758353"/>
                </a:lnTo>
                <a:cubicBezTo>
                  <a:pt x="389365" y="737471"/>
                  <a:pt x="394047" y="707587"/>
                  <a:pt x="394047" y="674103"/>
                </a:cubicBezTo>
                <a:lnTo>
                  <a:pt x="394047" y="645660"/>
                </a:lnTo>
                <a:cubicBezTo>
                  <a:pt x="394047" y="692466"/>
                  <a:pt x="327772" y="758353"/>
                  <a:pt x="281308" y="758353"/>
                </a:cubicBezTo>
                <a:lnTo>
                  <a:pt x="281308" y="786437"/>
                </a:lnTo>
                <a:lnTo>
                  <a:pt x="281308" y="842603"/>
                </a:lnTo>
                <a:lnTo>
                  <a:pt x="197024" y="842603"/>
                </a:lnTo>
                <a:lnTo>
                  <a:pt x="111659" y="705787"/>
                </a:lnTo>
                <a:cubicBezTo>
                  <a:pt x="78882" y="653941"/>
                  <a:pt x="60152" y="594534"/>
                  <a:pt x="56910" y="532967"/>
                </a:cubicBezTo>
                <a:cubicBezTo>
                  <a:pt x="56550" y="533327"/>
                  <a:pt x="56550" y="533327"/>
                  <a:pt x="56190" y="533327"/>
                </a:cubicBezTo>
                <a:cubicBezTo>
                  <a:pt x="25213" y="533327"/>
                  <a:pt x="0" y="508124"/>
                  <a:pt x="0" y="477160"/>
                </a:cubicBezTo>
                <a:cubicBezTo>
                  <a:pt x="0" y="445837"/>
                  <a:pt x="25213" y="420634"/>
                  <a:pt x="56190" y="420634"/>
                </a:cubicBezTo>
                <a:cubicBezTo>
                  <a:pt x="61232" y="420634"/>
                  <a:pt x="66275" y="421714"/>
                  <a:pt x="70958" y="422794"/>
                </a:cubicBezTo>
                <a:cubicBezTo>
                  <a:pt x="101213" y="331343"/>
                  <a:pt x="176493" y="256454"/>
                  <a:pt x="280227" y="231251"/>
                </a:cubicBezTo>
                <a:cubicBezTo>
                  <a:pt x="301839" y="225851"/>
                  <a:pt x="323810" y="224050"/>
                  <a:pt x="346142" y="224050"/>
                </a:cubicBezTo>
                <a:lnTo>
                  <a:pt x="422502" y="224050"/>
                </a:lnTo>
                <a:cubicBezTo>
                  <a:pt x="472208" y="224050"/>
                  <a:pt x="521194" y="233412"/>
                  <a:pt x="566938" y="251054"/>
                </a:cubicBezTo>
                <a:cubicBezTo>
                  <a:pt x="529478" y="287058"/>
                  <a:pt x="520834" y="330263"/>
                  <a:pt x="534161" y="392910"/>
                </a:cubicBezTo>
                <a:cubicBezTo>
                  <a:pt x="534161" y="340344"/>
                  <a:pt x="556132" y="295339"/>
                  <a:pt x="593232" y="264375"/>
                </a:cubicBezTo>
                <a:cubicBezTo>
                  <a:pt x="615204" y="245653"/>
                  <a:pt x="641497" y="232331"/>
                  <a:pt x="671753" y="226571"/>
                </a:cubicBezTo>
                <a:cubicBezTo>
                  <a:pt x="683639" y="224411"/>
                  <a:pt x="695706" y="223510"/>
                  <a:pt x="707817" y="223915"/>
                </a:cubicBezTo>
                <a:close/>
                <a:moveTo>
                  <a:pt x="366713" y="112713"/>
                </a:moveTo>
                <a:lnTo>
                  <a:pt x="423502" y="112713"/>
                </a:lnTo>
                <a:lnTo>
                  <a:pt x="423502" y="198075"/>
                </a:lnTo>
                <a:lnTo>
                  <a:pt x="366713" y="198075"/>
                </a:lnTo>
                <a:lnTo>
                  <a:pt x="366713" y="112713"/>
                </a:lnTo>
                <a:close/>
                <a:moveTo>
                  <a:pt x="393880" y="0"/>
                </a:moveTo>
                <a:cubicBezTo>
                  <a:pt x="486189" y="0"/>
                  <a:pt x="561616" y="75008"/>
                  <a:pt x="561616" y="167961"/>
                </a:cubicBezTo>
                <a:cubicBezTo>
                  <a:pt x="561616" y="185188"/>
                  <a:pt x="559102" y="201338"/>
                  <a:pt x="554432" y="217129"/>
                </a:cubicBezTo>
                <a:cubicBezTo>
                  <a:pt x="536474" y="211028"/>
                  <a:pt x="518155" y="206721"/>
                  <a:pt x="499119" y="203491"/>
                </a:cubicBezTo>
                <a:cubicBezTo>
                  <a:pt x="503070" y="192365"/>
                  <a:pt x="505584" y="180522"/>
                  <a:pt x="505584" y="167961"/>
                </a:cubicBezTo>
                <a:cubicBezTo>
                  <a:pt x="505584" y="106232"/>
                  <a:pt x="455299" y="55987"/>
                  <a:pt x="393880" y="55987"/>
                </a:cubicBezTo>
                <a:cubicBezTo>
                  <a:pt x="331742" y="55987"/>
                  <a:pt x="281457" y="106232"/>
                  <a:pt x="281457" y="167961"/>
                </a:cubicBezTo>
                <a:cubicBezTo>
                  <a:pt x="281457" y="179804"/>
                  <a:pt x="283971" y="190930"/>
                  <a:pt x="287204" y="201697"/>
                </a:cubicBezTo>
                <a:cubicBezTo>
                  <a:pt x="268527" y="205285"/>
                  <a:pt x="250209" y="210669"/>
                  <a:pt x="232609" y="217129"/>
                </a:cubicBezTo>
                <a:cubicBezTo>
                  <a:pt x="227939" y="201697"/>
                  <a:pt x="225425" y="185188"/>
                  <a:pt x="225425" y="167961"/>
                </a:cubicBezTo>
                <a:cubicBezTo>
                  <a:pt x="225425" y="75008"/>
                  <a:pt x="300853" y="0"/>
                  <a:pt x="393880" y="0"/>
                </a:cubicBezTo>
                <a:close/>
              </a:path>
            </a:pathLst>
          </a:custGeom>
          <a:solidFill>
            <a:schemeClr val="bg1"/>
          </a:solidFill>
          <a:ln w="9525" cap="flat">
            <a:noFill/>
            <a:bevel/>
            <a:headEnd/>
            <a:tailEnd/>
          </a:ln>
          <a:effectLst/>
        </p:spPr>
        <p:txBody>
          <a:bodyPr anchor="ctr"/>
          <a:lstStyle/>
          <a:p>
            <a:endParaRPr lang="en-US" sz="1048" dirty="0">
              <a:latin typeface="Lato Light" panose="020F0502020204030203" pitchFamily="34" charset="0"/>
            </a:endParaRPr>
          </a:p>
        </p:txBody>
      </p:sp>
      <p:sp>
        <p:nvSpPr>
          <p:cNvPr id="38" name="Freeform 714">
            <a:extLst>
              <a:ext uri="{FF2B5EF4-FFF2-40B4-BE49-F238E27FC236}">
                <a16:creationId xmlns:a16="http://schemas.microsoft.com/office/drawing/2014/main" id="{CEC39DE8-54D0-468F-B7C7-3C9FE639BE54}"/>
              </a:ext>
            </a:extLst>
          </p:cNvPr>
          <p:cNvSpPr>
            <a:spLocks noChangeArrowheads="1"/>
          </p:cNvSpPr>
          <p:nvPr/>
        </p:nvSpPr>
        <p:spPr bwMode="auto">
          <a:xfrm>
            <a:off x="4835577" y="5846355"/>
            <a:ext cx="608237" cy="413987"/>
          </a:xfrm>
          <a:custGeom>
            <a:avLst/>
            <a:gdLst>
              <a:gd name="T0" fmla="*/ 1085868 w 298089"/>
              <a:gd name="T1" fmla="*/ 2655064 h 298089"/>
              <a:gd name="T2" fmla="*/ 2518565 w 298089"/>
              <a:gd name="T3" fmla="*/ 2540381 h 298089"/>
              <a:gd name="T4" fmla="*/ 2294941 w 298089"/>
              <a:gd name="T5" fmla="*/ 2898575 h 298089"/>
              <a:gd name="T6" fmla="*/ 2229396 w 298089"/>
              <a:gd name="T7" fmla="*/ 2832394 h 298089"/>
              <a:gd name="T8" fmla="*/ 2290120 w 298089"/>
              <a:gd name="T9" fmla="*/ 2229886 h 298089"/>
              <a:gd name="T10" fmla="*/ 1656912 w 298089"/>
              <a:gd name="T11" fmla="*/ 2914099 h 298089"/>
              <a:gd name="T12" fmla="*/ 2223250 w 298089"/>
              <a:gd name="T13" fmla="*/ 2229886 h 298089"/>
              <a:gd name="T14" fmla="*/ 1893327 w 298089"/>
              <a:gd name="T15" fmla="*/ 2296271 h 298089"/>
              <a:gd name="T16" fmla="*/ 1556095 w 298089"/>
              <a:gd name="T17" fmla="*/ 2570400 h 298089"/>
              <a:gd name="T18" fmla="*/ 679044 w 298089"/>
              <a:gd name="T19" fmla="*/ 1833045 h 298089"/>
              <a:gd name="T20" fmla="*/ 1256046 w 298089"/>
              <a:gd name="T21" fmla="*/ 3144055 h 298089"/>
              <a:gd name="T22" fmla="*/ 1354170 w 298089"/>
              <a:gd name="T23" fmla="*/ 2005754 h 298089"/>
              <a:gd name="T24" fmla="*/ 2798647 w 298089"/>
              <a:gd name="T25" fmla="*/ 1993975 h 298089"/>
              <a:gd name="T26" fmla="*/ 1935100 w 298089"/>
              <a:gd name="T27" fmla="*/ 1833045 h 298089"/>
              <a:gd name="T28" fmla="*/ 989132 w 298089"/>
              <a:gd name="T29" fmla="*/ 2005754 h 298089"/>
              <a:gd name="T30" fmla="*/ 2877141 w 298089"/>
              <a:gd name="T31" fmla="*/ 1907627 h 298089"/>
              <a:gd name="T32" fmla="*/ 1990056 w 298089"/>
              <a:gd name="T33" fmla="*/ 1711371 h 298089"/>
              <a:gd name="T34" fmla="*/ 1990056 w 298089"/>
              <a:gd name="T35" fmla="*/ 1711371 h 298089"/>
              <a:gd name="T36" fmla="*/ 1880149 w 298089"/>
              <a:gd name="T37" fmla="*/ 1711371 h 298089"/>
              <a:gd name="T38" fmla="*/ 989132 w 298089"/>
              <a:gd name="T39" fmla="*/ 1907627 h 298089"/>
              <a:gd name="T40" fmla="*/ 102055 w 298089"/>
              <a:gd name="T41" fmla="*/ 1711371 h 298089"/>
              <a:gd name="T42" fmla="*/ 102055 w 298089"/>
              <a:gd name="T43" fmla="*/ 1711371 h 298089"/>
              <a:gd name="T44" fmla="*/ 3073399 w 298089"/>
              <a:gd name="T45" fmla="*/ 1613244 h 298089"/>
              <a:gd name="T46" fmla="*/ 2272668 w 298089"/>
              <a:gd name="T47" fmla="*/ 1083335 h 298089"/>
              <a:gd name="T48" fmla="*/ 1974355 w 298089"/>
              <a:gd name="T49" fmla="*/ 1613244 h 298089"/>
              <a:gd name="T50" fmla="*/ 1868375 w 298089"/>
              <a:gd name="T51" fmla="*/ 1083335 h 298089"/>
              <a:gd name="T52" fmla="*/ 1872300 w 298089"/>
              <a:gd name="T53" fmla="*/ 1613244 h 298089"/>
              <a:gd name="T54" fmla="*/ 1471935 w 298089"/>
              <a:gd name="T55" fmla="*/ 1083335 h 298089"/>
              <a:gd name="T56" fmla="*/ 1263899 w 298089"/>
              <a:gd name="T57" fmla="*/ 1613244 h 298089"/>
              <a:gd name="T58" fmla="*/ 694749 w 298089"/>
              <a:gd name="T59" fmla="*/ 1083335 h 298089"/>
              <a:gd name="T60" fmla="*/ 965589 w 298089"/>
              <a:gd name="T61" fmla="*/ 1083335 h 298089"/>
              <a:gd name="T62" fmla="*/ 883153 w 298089"/>
              <a:gd name="T63" fmla="*/ 788952 h 298089"/>
              <a:gd name="T64" fmla="*/ 1432684 w 298089"/>
              <a:gd name="T65" fmla="*/ 981294 h 298089"/>
              <a:gd name="T66" fmla="*/ 2355095 w 298089"/>
              <a:gd name="T67" fmla="*/ 981294 h 298089"/>
              <a:gd name="T68" fmla="*/ 726148 w 298089"/>
              <a:gd name="T69" fmla="*/ 98127 h 298089"/>
              <a:gd name="T70" fmla="*/ 2406122 w 298089"/>
              <a:gd name="T71" fmla="*/ 686897 h 298089"/>
              <a:gd name="T72" fmla="*/ 726148 w 298089"/>
              <a:gd name="T73" fmla="*/ 98127 h 298089"/>
              <a:gd name="T74" fmla="*/ 2563134 w 298089"/>
              <a:gd name="T75" fmla="*/ 0 h 298089"/>
              <a:gd name="T76" fmla="*/ 2700512 w 298089"/>
              <a:gd name="T77" fmla="*/ 98127 h 298089"/>
              <a:gd name="T78" fmla="*/ 2563134 w 298089"/>
              <a:gd name="T79" fmla="*/ 788952 h 298089"/>
              <a:gd name="T80" fmla="*/ 2563134 w 298089"/>
              <a:gd name="T81" fmla="*/ 981294 h 298089"/>
              <a:gd name="T82" fmla="*/ 3238250 w 298089"/>
              <a:gd name="T83" fmla="*/ 1640715 h 298089"/>
              <a:gd name="T84" fmla="*/ 3242178 w 298089"/>
              <a:gd name="T85" fmla="*/ 1660337 h 298089"/>
              <a:gd name="T86" fmla="*/ 2896774 w 298089"/>
              <a:gd name="T87" fmla="*/ 3144055 h 298089"/>
              <a:gd name="T88" fmla="*/ 3191159 w 298089"/>
              <a:gd name="T89" fmla="*/ 3242178 h 298089"/>
              <a:gd name="T90" fmla="*/ 47091 w 298089"/>
              <a:gd name="T91" fmla="*/ 3144055 h 298089"/>
              <a:gd name="T92" fmla="*/ 0 w 298089"/>
              <a:gd name="T93" fmla="*/ 1664265 h 298089"/>
              <a:gd name="T94" fmla="*/ 3928 w 298089"/>
              <a:gd name="T95" fmla="*/ 1640715 h 298089"/>
              <a:gd name="T96" fmla="*/ 675125 w 298089"/>
              <a:gd name="T97" fmla="*/ 981294 h 298089"/>
              <a:gd name="T98" fmla="*/ 675125 w 298089"/>
              <a:gd name="T99" fmla="*/ 788952 h 298089"/>
              <a:gd name="T100" fmla="*/ 628021 w 298089"/>
              <a:gd name="T101" fmla="*/ 98127 h 298089"/>
              <a:gd name="T102" fmla="*/ 537747 w 298089"/>
              <a:gd name="T103" fmla="*/ 0 h 29808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8089" h="298089">
                <a:moveTo>
                  <a:pt x="99836" y="234950"/>
                </a:moveTo>
                <a:cubicBezTo>
                  <a:pt x="102305" y="234950"/>
                  <a:pt x="104422" y="237148"/>
                  <a:pt x="104422" y="239346"/>
                </a:cubicBezTo>
                <a:cubicBezTo>
                  <a:pt x="104422" y="242277"/>
                  <a:pt x="102305" y="244109"/>
                  <a:pt x="99836" y="244109"/>
                </a:cubicBezTo>
                <a:cubicBezTo>
                  <a:pt x="97366" y="244109"/>
                  <a:pt x="95250" y="242277"/>
                  <a:pt x="95250" y="239346"/>
                </a:cubicBezTo>
                <a:cubicBezTo>
                  <a:pt x="95250" y="237148"/>
                  <a:pt x="97366" y="234950"/>
                  <a:pt x="99836" y="234950"/>
                </a:cubicBezTo>
                <a:close/>
                <a:moveTo>
                  <a:pt x="231559" y="233565"/>
                </a:moveTo>
                <a:cubicBezTo>
                  <a:pt x="232977" y="231775"/>
                  <a:pt x="236167" y="231775"/>
                  <a:pt x="237585" y="233565"/>
                </a:cubicBezTo>
                <a:cubicBezTo>
                  <a:pt x="239358" y="234997"/>
                  <a:pt x="239358" y="237861"/>
                  <a:pt x="237585" y="239650"/>
                </a:cubicBezTo>
                <a:lnTo>
                  <a:pt x="210999" y="266498"/>
                </a:lnTo>
                <a:cubicBezTo>
                  <a:pt x="210290" y="267572"/>
                  <a:pt x="209227" y="267930"/>
                  <a:pt x="207809" y="267930"/>
                </a:cubicBezTo>
                <a:cubicBezTo>
                  <a:pt x="206745" y="267930"/>
                  <a:pt x="205682" y="267572"/>
                  <a:pt x="204973" y="266498"/>
                </a:cubicBezTo>
                <a:cubicBezTo>
                  <a:pt x="203200" y="265066"/>
                  <a:pt x="203200" y="261845"/>
                  <a:pt x="204973" y="260413"/>
                </a:cubicBezTo>
                <a:lnTo>
                  <a:pt x="231559" y="233565"/>
                </a:lnTo>
                <a:close/>
                <a:moveTo>
                  <a:pt x="204408" y="205018"/>
                </a:moveTo>
                <a:cubicBezTo>
                  <a:pt x="205855" y="203200"/>
                  <a:pt x="208748" y="203200"/>
                  <a:pt x="210556" y="205018"/>
                </a:cubicBezTo>
                <a:cubicBezTo>
                  <a:pt x="212364" y="206836"/>
                  <a:pt x="212364" y="209382"/>
                  <a:pt x="210556" y="211200"/>
                </a:cubicBezTo>
                <a:lnTo>
                  <a:pt x="155592" y="266470"/>
                </a:lnTo>
                <a:cubicBezTo>
                  <a:pt x="154869" y="267561"/>
                  <a:pt x="153784" y="267925"/>
                  <a:pt x="152338" y="267925"/>
                </a:cubicBezTo>
                <a:cubicBezTo>
                  <a:pt x="151615" y="267925"/>
                  <a:pt x="150168" y="267561"/>
                  <a:pt x="149445" y="266470"/>
                </a:cubicBezTo>
                <a:cubicBezTo>
                  <a:pt x="147637" y="265016"/>
                  <a:pt x="147637" y="261743"/>
                  <a:pt x="149445" y="260288"/>
                </a:cubicBezTo>
                <a:lnTo>
                  <a:pt x="204408" y="205018"/>
                </a:lnTo>
                <a:close/>
                <a:moveTo>
                  <a:pt x="168016" y="205000"/>
                </a:moveTo>
                <a:cubicBezTo>
                  <a:pt x="169441" y="203200"/>
                  <a:pt x="172292" y="203200"/>
                  <a:pt x="174074" y="205000"/>
                </a:cubicBezTo>
                <a:cubicBezTo>
                  <a:pt x="175856" y="206801"/>
                  <a:pt x="175856" y="209321"/>
                  <a:pt x="174074" y="211121"/>
                </a:cubicBezTo>
                <a:lnTo>
                  <a:pt x="149484" y="236325"/>
                </a:lnTo>
                <a:cubicBezTo>
                  <a:pt x="148771" y="237045"/>
                  <a:pt x="147346" y="237765"/>
                  <a:pt x="146277" y="237765"/>
                </a:cubicBezTo>
                <a:cubicBezTo>
                  <a:pt x="145207" y="237765"/>
                  <a:pt x="144138" y="237045"/>
                  <a:pt x="143069" y="236325"/>
                </a:cubicBezTo>
                <a:cubicBezTo>
                  <a:pt x="141287" y="234525"/>
                  <a:pt x="141287" y="231644"/>
                  <a:pt x="143069" y="229844"/>
                </a:cubicBezTo>
                <a:lnTo>
                  <a:pt x="168016" y="205000"/>
                </a:lnTo>
                <a:close/>
                <a:moveTo>
                  <a:pt x="62432" y="168532"/>
                </a:moveTo>
                <a:cubicBezTo>
                  <a:pt x="57741" y="176111"/>
                  <a:pt x="49802" y="181524"/>
                  <a:pt x="40419" y="183328"/>
                </a:cubicBezTo>
                <a:lnTo>
                  <a:pt x="40419" y="289067"/>
                </a:lnTo>
                <a:lnTo>
                  <a:pt x="115482" y="289067"/>
                </a:lnTo>
                <a:lnTo>
                  <a:pt x="115482" y="184411"/>
                </a:lnTo>
                <a:cubicBezTo>
                  <a:pt x="115482" y="181885"/>
                  <a:pt x="117648" y="179719"/>
                  <a:pt x="119813" y="179719"/>
                </a:cubicBezTo>
                <a:cubicBezTo>
                  <a:pt x="122339" y="179719"/>
                  <a:pt x="124504" y="181885"/>
                  <a:pt x="124504" y="184411"/>
                </a:cubicBezTo>
                <a:lnTo>
                  <a:pt x="124504" y="289067"/>
                </a:lnTo>
                <a:lnTo>
                  <a:pt x="257310" y="289067"/>
                </a:lnTo>
                <a:lnTo>
                  <a:pt x="257310" y="183328"/>
                </a:lnTo>
                <a:cubicBezTo>
                  <a:pt x="247927" y="181524"/>
                  <a:pt x="239987" y="176111"/>
                  <a:pt x="235657" y="168532"/>
                </a:cubicBezTo>
                <a:cubicBezTo>
                  <a:pt x="229883" y="177915"/>
                  <a:pt x="219056" y="184411"/>
                  <a:pt x="206786" y="184411"/>
                </a:cubicBezTo>
                <a:cubicBezTo>
                  <a:pt x="194155" y="184411"/>
                  <a:pt x="183329" y="177915"/>
                  <a:pt x="177915" y="168532"/>
                </a:cubicBezTo>
                <a:cubicBezTo>
                  <a:pt x="172141" y="177915"/>
                  <a:pt x="161315" y="184411"/>
                  <a:pt x="149045" y="184411"/>
                </a:cubicBezTo>
                <a:cubicBezTo>
                  <a:pt x="136413" y="184411"/>
                  <a:pt x="125948" y="177915"/>
                  <a:pt x="119813" y="168532"/>
                </a:cubicBezTo>
                <a:cubicBezTo>
                  <a:pt x="114039" y="177915"/>
                  <a:pt x="103212" y="184411"/>
                  <a:pt x="90942" y="184411"/>
                </a:cubicBezTo>
                <a:cubicBezTo>
                  <a:pt x="79033" y="184411"/>
                  <a:pt x="68207" y="177915"/>
                  <a:pt x="62432" y="168532"/>
                </a:cubicBezTo>
                <a:close/>
                <a:moveTo>
                  <a:pt x="240709" y="157345"/>
                </a:moveTo>
                <a:cubicBezTo>
                  <a:pt x="242874" y="167449"/>
                  <a:pt x="252618" y="175389"/>
                  <a:pt x="264527" y="175389"/>
                </a:cubicBezTo>
                <a:cubicBezTo>
                  <a:pt x="276436" y="175389"/>
                  <a:pt x="286180" y="167449"/>
                  <a:pt x="288346" y="157345"/>
                </a:cubicBezTo>
                <a:lnTo>
                  <a:pt x="240709" y="157345"/>
                </a:lnTo>
                <a:close/>
                <a:moveTo>
                  <a:pt x="182968" y="157345"/>
                </a:moveTo>
                <a:cubicBezTo>
                  <a:pt x="185133" y="167449"/>
                  <a:pt x="194877" y="175389"/>
                  <a:pt x="206786" y="175389"/>
                </a:cubicBezTo>
                <a:cubicBezTo>
                  <a:pt x="218334" y="175389"/>
                  <a:pt x="228439" y="167449"/>
                  <a:pt x="230604" y="157345"/>
                </a:cubicBezTo>
                <a:lnTo>
                  <a:pt x="182968" y="157345"/>
                </a:lnTo>
                <a:close/>
                <a:moveTo>
                  <a:pt x="124865" y="157345"/>
                </a:moveTo>
                <a:cubicBezTo>
                  <a:pt x="127391" y="167449"/>
                  <a:pt x="137135" y="175389"/>
                  <a:pt x="149045" y="175389"/>
                </a:cubicBezTo>
                <a:cubicBezTo>
                  <a:pt x="160593" y="175389"/>
                  <a:pt x="170698" y="167449"/>
                  <a:pt x="172863" y="157345"/>
                </a:cubicBezTo>
                <a:lnTo>
                  <a:pt x="124865" y="157345"/>
                </a:lnTo>
                <a:close/>
                <a:moveTo>
                  <a:pt x="67124" y="157345"/>
                </a:moveTo>
                <a:cubicBezTo>
                  <a:pt x="69289" y="167449"/>
                  <a:pt x="79394" y="175389"/>
                  <a:pt x="90942" y="175389"/>
                </a:cubicBezTo>
                <a:cubicBezTo>
                  <a:pt x="102851" y="175389"/>
                  <a:pt x="112595" y="167449"/>
                  <a:pt x="115121" y="157345"/>
                </a:cubicBezTo>
                <a:lnTo>
                  <a:pt x="67124" y="157345"/>
                </a:lnTo>
                <a:close/>
                <a:moveTo>
                  <a:pt x="9383" y="157345"/>
                </a:moveTo>
                <a:cubicBezTo>
                  <a:pt x="11548" y="167449"/>
                  <a:pt x="21653" y="175389"/>
                  <a:pt x="33201" y="175389"/>
                </a:cubicBezTo>
                <a:cubicBezTo>
                  <a:pt x="45110" y="175389"/>
                  <a:pt x="54854" y="167449"/>
                  <a:pt x="57380" y="157345"/>
                </a:cubicBezTo>
                <a:lnTo>
                  <a:pt x="9383" y="157345"/>
                </a:lnTo>
                <a:close/>
                <a:moveTo>
                  <a:pt x="208951" y="99603"/>
                </a:moveTo>
                <a:lnTo>
                  <a:pt x="238183" y="148323"/>
                </a:lnTo>
                <a:lnTo>
                  <a:pt x="282571" y="148323"/>
                </a:lnTo>
                <a:lnTo>
                  <a:pt x="233852" y="99603"/>
                </a:lnTo>
                <a:lnTo>
                  <a:pt x="221221" y="99603"/>
                </a:lnTo>
                <a:lnTo>
                  <a:pt x="208951" y="99603"/>
                </a:lnTo>
                <a:close/>
                <a:moveTo>
                  <a:pt x="171780" y="99603"/>
                </a:moveTo>
                <a:lnTo>
                  <a:pt x="175750" y="119091"/>
                </a:lnTo>
                <a:lnTo>
                  <a:pt x="181524" y="148323"/>
                </a:lnTo>
                <a:lnTo>
                  <a:pt x="227717" y="148323"/>
                </a:lnTo>
                <a:lnTo>
                  <a:pt x="198486" y="99603"/>
                </a:lnTo>
                <a:lnTo>
                  <a:pt x="171780" y="99603"/>
                </a:lnTo>
                <a:close/>
                <a:moveTo>
                  <a:pt x="135331" y="99603"/>
                </a:moveTo>
                <a:lnTo>
                  <a:pt x="125587" y="148323"/>
                </a:lnTo>
                <a:lnTo>
                  <a:pt x="172141" y="148323"/>
                </a:lnTo>
                <a:lnTo>
                  <a:pt x="168172" y="128474"/>
                </a:lnTo>
                <a:lnTo>
                  <a:pt x="162397" y="99603"/>
                </a:lnTo>
                <a:lnTo>
                  <a:pt x="135331" y="99603"/>
                </a:lnTo>
                <a:close/>
                <a:moveTo>
                  <a:pt x="99242" y="99603"/>
                </a:moveTo>
                <a:lnTo>
                  <a:pt x="70011" y="148323"/>
                </a:lnTo>
                <a:lnTo>
                  <a:pt x="116204" y="148323"/>
                </a:lnTo>
                <a:lnTo>
                  <a:pt x="125948" y="99603"/>
                </a:lnTo>
                <a:lnTo>
                  <a:pt x="99242" y="99603"/>
                </a:lnTo>
                <a:close/>
                <a:moveTo>
                  <a:pt x="63876" y="99603"/>
                </a:moveTo>
                <a:lnTo>
                  <a:pt x="15157" y="148323"/>
                </a:lnTo>
                <a:lnTo>
                  <a:pt x="59545" y="148323"/>
                </a:lnTo>
                <a:lnTo>
                  <a:pt x="88777" y="99603"/>
                </a:lnTo>
                <a:lnTo>
                  <a:pt x="76507" y="99603"/>
                </a:lnTo>
                <a:lnTo>
                  <a:pt x="63876" y="99603"/>
                </a:lnTo>
                <a:close/>
                <a:moveTo>
                  <a:pt x="81198" y="72537"/>
                </a:moveTo>
                <a:lnTo>
                  <a:pt x="81198" y="90221"/>
                </a:lnTo>
                <a:lnTo>
                  <a:pt x="96716" y="90221"/>
                </a:lnTo>
                <a:lnTo>
                  <a:pt x="131722" y="90221"/>
                </a:lnTo>
                <a:lnTo>
                  <a:pt x="166006" y="90221"/>
                </a:lnTo>
                <a:lnTo>
                  <a:pt x="201012" y="90221"/>
                </a:lnTo>
                <a:lnTo>
                  <a:pt x="216530" y="90221"/>
                </a:lnTo>
                <a:lnTo>
                  <a:pt x="216530" y="72537"/>
                </a:lnTo>
                <a:lnTo>
                  <a:pt x="81198" y="72537"/>
                </a:lnTo>
                <a:close/>
                <a:moveTo>
                  <a:pt x="66763" y="9022"/>
                </a:moveTo>
                <a:lnTo>
                  <a:pt x="66763" y="63154"/>
                </a:lnTo>
                <a:lnTo>
                  <a:pt x="76507" y="63154"/>
                </a:lnTo>
                <a:lnTo>
                  <a:pt x="221221" y="63154"/>
                </a:lnTo>
                <a:lnTo>
                  <a:pt x="230965" y="63154"/>
                </a:lnTo>
                <a:lnTo>
                  <a:pt x="230965" y="9022"/>
                </a:lnTo>
                <a:lnTo>
                  <a:pt x="66763" y="9022"/>
                </a:lnTo>
                <a:close/>
                <a:moveTo>
                  <a:pt x="49441" y="0"/>
                </a:moveTo>
                <a:lnTo>
                  <a:pt x="62432" y="0"/>
                </a:lnTo>
                <a:lnTo>
                  <a:pt x="235657" y="0"/>
                </a:lnTo>
                <a:lnTo>
                  <a:pt x="248288" y="0"/>
                </a:lnTo>
                <a:cubicBezTo>
                  <a:pt x="250814" y="0"/>
                  <a:pt x="252618" y="2165"/>
                  <a:pt x="252618" y="4691"/>
                </a:cubicBezTo>
                <a:cubicBezTo>
                  <a:pt x="252618" y="7218"/>
                  <a:pt x="250814" y="9022"/>
                  <a:pt x="248288" y="9022"/>
                </a:cubicBezTo>
                <a:lnTo>
                  <a:pt x="239987" y="9022"/>
                </a:lnTo>
                <a:lnTo>
                  <a:pt x="239987" y="67846"/>
                </a:lnTo>
                <a:cubicBezTo>
                  <a:pt x="239987" y="70372"/>
                  <a:pt x="237822" y="72537"/>
                  <a:pt x="235657" y="72537"/>
                </a:cubicBezTo>
                <a:lnTo>
                  <a:pt x="225552" y="72537"/>
                </a:lnTo>
                <a:lnTo>
                  <a:pt x="225552" y="90221"/>
                </a:lnTo>
                <a:lnTo>
                  <a:pt x="235657" y="90221"/>
                </a:lnTo>
                <a:cubicBezTo>
                  <a:pt x="236739" y="90221"/>
                  <a:pt x="237822" y="90942"/>
                  <a:pt x="238905" y="91664"/>
                </a:cubicBezTo>
                <a:lnTo>
                  <a:pt x="296285" y="149405"/>
                </a:lnTo>
                <a:cubicBezTo>
                  <a:pt x="297007" y="150127"/>
                  <a:pt x="297368" y="150488"/>
                  <a:pt x="297728" y="150849"/>
                </a:cubicBezTo>
                <a:cubicBezTo>
                  <a:pt x="297728" y="150849"/>
                  <a:pt x="297728" y="150849"/>
                  <a:pt x="297728" y="151210"/>
                </a:cubicBezTo>
                <a:cubicBezTo>
                  <a:pt x="297728" y="151571"/>
                  <a:pt x="297728" y="151931"/>
                  <a:pt x="297728" y="152653"/>
                </a:cubicBezTo>
                <a:lnTo>
                  <a:pt x="298089" y="152653"/>
                </a:lnTo>
                <a:cubicBezTo>
                  <a:pt x="298089" y="153014"/>
                  <a:pt x="298089" y="153014"/>
                  <a:pt x="298089" y="153014"/>
                </a:cubicBezTo>
                <a:cubicBezTo>
                  <a:pt x="297728" y="169976"/>
                  <a:pt x="283654" y="183328"/>
                  <a:pt x="266332" y="184411"/>
                </a:cubicBezTo>
                <a:lnTo>
                  <a:pt x="266332" y="289067"/>
                </a:lnTo>
                <a:lnTo>
                  <a:pt x="293398" y="289067"/>
                </a:lnTo>
                <a:cubicBezTo>
                  <a:pt x="295924" y="289067"/>
                  <a:pt x="298089" y="291232"/>
                  <a:pt x="298089" y="293759"/>
                </a:cubicBezTo>
                <a:cubicBezTo>
                  <a:pt x="298089" y="296285"/>
                  <a:pt x="295924" y="298089"/>
                  <a:pt x="293398" y="298089"/>
                </a:cubicBezTo>
                <a:lnTo>
                  <a:pt x="4330" y="298089"/>
                </a:lnTo>
                <a:cubicBezTo>
                  <a:pt x="1804" y="298089"/>
                  <a:pt x="0" y="296285"/>
                  <a:pt x="0" y="293759"/>
                </a:cubicBezTo>
                <a:cubicBezTo>
                  <a:pt x="0" y="291232"/>
                  <a:pt x="1804" y="289067"/>
                  <a:pt x="4330" y="289067"/>
                </a:cubicBezTo>
                <a:lnTo>
                  <a:pt x="31757" y="289067"/>
                </a:lnTo>
                <a:lnTo>
                  <a:pt x="31757" y="184411"/>
                </a:lnTo>
                <a:cubicBezTo>
                  <a:pt x="14074" y="183328"/>
                  <a:pt x="0" y="169976"/>
                  <a:pt x="0" y="153014"/>
                </a:cubicBezTo>
                <a:cubicBezTo>
                  <a:pt x="0" y="153014"/>
                  <a:pt x="0" y="153014"/>
                  <a:pt x="0" y="152653"/>
                </a:cubicBezTo>
                <a:cubicBezTo>
                  <a:pt x="0" y="151931"/>
                  <a:pt x="0" y="151571"/>
                  <a:pt x="0" y="151210"/>
                </a:cubicBezTo>
                <a:cubicBezTo>
                  <a:pt x="0" y="150849"/>
                  <a:pt x="0" y="150849"/>
                  <a:pt x="361" y="150849"/>
                </a:cubicBezTo>
                <a:cubicBezTo>
                  <a:pt x="722" y="150488"/>
                  <a:pt x="722" y="150127"/>
                  <a:pt x="1082" y="149405"/>
                </a:cubicBezTo>
                <a:lnTo>
                  <a:pt x="58824" y="91664"/>
                </a:lnTo>
                <a:cubicBezTo>
                  <a:pt x="59906" y="90942"/>
                  <a:pt x="60989" y="90221"/>
                  <a:pt x="62072" y="90221"/>
                </a:cubicBezTo>
                <a:lnTo>
                  <a:pt x="72176" y="90221"/>
                </a:lnTo>
                <a:lnTo>
                  <a:pt x="72176" y="72537"/>
                </a:lnTo>
                <a:lnTo>
                  <a:pt x="62072" y="72537"/>
                </a:lnTo>
                <a:cubicBezTo>
                  <a:pt x="60989" y="72537"/>
                  <a:pt x="59906" y="71816"/>
                  <a:pt x="58824" y="71094"/>
                </a:cubicBezTo>
                <a:cubicBezTo>
                  <a:pt x="58102" y="70372"/>
                  <a:pt x="57741" y="68928"/>
                  <a:pt x="57741" y="67846"/>
                </a:cubicBezTo>
                <a:lnTo>
                  <a:pt x="57741" y="9022"/>
                </a:lnTo>
                <a:lnTo>
                  <a:pt x="49441" y="9022"/>
                </a:lnTo>
                <a:cubicBezTo>
                  <a:pt x="46915" y="9022"/>
                  <a:pt x="45110" y="7218"/>
                  <a:pt x="45110" y="4691"/>
                </a:cubicBezTo>
                <a:cubicBezTo>
                  <a:pt x="45110" y="2165"/>
                  <a:pt x="46915" y="0"/>
                  <a:pt x="49441" y="0"/>
                </a:cubicBezTo>
                <a:close/>
              </a:path>
            </a:pathLst>
          </a:custGeom>
          <a:solidFill>
            <a:schemeClr val="bg1"/>
          </a:solidFill>
          <a:ln>
            <a:noFill/>
          </a:ln>
          <a:effectLst/>
        </p:spPr>
        <p:txBody>
          <a:bodyPr anchor="ctr"/>
          <a:lstStyle/>
          <a:p>
            <a:endParaRPr lang="en-US" sz="1715" dirty="0">
              <a:latin typeface="Lato Light" panose="020F0502020204030203" pitchFamily="34" charset="0"/>
            </a:endParaRPr>
          </a:p>
        </p:txBody>
      </p:sp>
    </p:spTree>
    <p:extLst>
      <p:ext uri="{BB962C8B-B14F-4D97-AF65-F5344CB8AC3E}">
        <p14:creationId xmlns:p14="http://schemas.microsoft.com/office/powerpoint/2010/main" val="265403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C0E4-5D26-2449-A10F-453E7395F8DE}"/>
              </a:ext>
            </a:extLst>
          </p:cNvPr>
          <p:cNvSpPr txBox="1"/>
          <p:nvPr/>
        </p:nvSpPr>
        <p:spPr>
          <a:xfrm>
            <a:off x="4822221" y="353889"/>
            <a:ext cx="2547622"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KEY ACTIVITIES</a:t>
            </a:r>
          </a:p>
        </p:txBody>
      </p:sp>
      <p:sp>
        <p:nvSpPr>
          <p:cNvPr id="3" name="TextBox 2">
            <a:extLst>
              <a:ext uri="{FF2B5EF4-FFF2-40B4-BE49-F238E27FC236}">
                <a16:creationId xmlns:a16="http://schemas.microsoft.com/office/drawing/2014/main" id="{AD2F26C7-6B22-8048-B1EC-0C6D2E193F5B}"/>
              </a:ext>
            </a:extLst>
          </p:cNvPr>
          <p:cNvSpPr txBox="1"/>
          <p:nvPr/>
        </p:nvSpPr>
        <p:spPr>
          <a:xfrm>
            <a:off x="1098511" y="827943"/>
            <a:ext cx="9994980" cy="274242"/>
          </a:xfrm>
          <a:prstGeom prst="rect">
            <a:avLst/>
          </a:prstGeom>
          <a:noFill/>
        </p:spPr>
        <p:txBody>
          <a:bodyPr wrap="none" rtlCol="0">
            <a:spAutoFit/>
          </a:bodyPr>
          <a:lstStyle/>
          <a:p>
            <a:pPr algn="ctr"/>
            <a:r>
              <a:rPr lang="en-US" sz="1182" spc="148" dirty="0">
                <a:latin typeface="Poppins Light" pitchFamily="2" charset="77"/>
                <a:cs typeface="Poppins Light" pitchFamily="2" charset="77"/>
              </a:rPr>
              <a:t>The Key Activities Building Block describes the most important things a company must do to make its business model work</a:t>
            </a:r>
          </a:p>
        </p:txBody>
      </p:sp>
      <p:sp>
        <p:nvSpPr>
          <p:cNvPr id="4" name="Freeform 1">
            <a:extLst>
              <a:ext uri="{FF2B5EF4-FFF2-40B4-BE49-F238E27FC236}">
                <a16:creationId xmlns:a16="http://schemas.microsoft.com/office/drawing/2014/main" id="{F94E3785-0B80-1842-87C9-C61643A20C8C}"/>
              </a:ext>
            </a:extLst>
          </p:cNvPr>
          <p:cNvSpPr>
            <a:spLocks noChangeArrowheads="1"/>
          </p:cNvSpPr>
          <p:nvPr/>
        </p:nvSpPr>
        <p:spPr bwMode="auto">
          <a:xfrm>
            <a:off x="3704412" y="1552997"/>
            <a:ext cx="4783178" cy="4707625"/>
          </a:xfrm>
          <a:custGeom>
            <a:avLst/>
            <a:gdLst>
              <a:gd name="T0" fmla="*/ 7050 w 10886"/>
              <a:gd name="T1" fmla="*/ 7186 h 10717"/>
              <a:gd name="T2" fmla="*/ 3610 w 10886"/>
              <a:gd name="T3" fmla="*/ 6964 h 10717"/>
              <a:gd name="T4" fmla="*/ 3835 w 10886"/>
              <a:gd name="T5" fmla="*/ 3526 h 10717"/>
              <a:gd name="T6" fmla="*/ 7271 w 10886"/>
              <a:gd name="T7" fmla="*/ 3745 h 10717"/>
              <a:gd name="T8" fmla="*/ 10877 w 10886"/>
              <a:gd name="T9" fmla="*/ 5184 h 10717"/>
              <a:gd name="T10" fmla="*/ 10821 w 10886"/>
              <a:gd name="T11" fmla="*/ 4566 h 10717"/>
              <a:gd name="T12" fmla="*/ 9380 w 10886"/>
              <a:gd name="T13" fmla="*/ 3369 h 10717"/>
              <a:gd name="T14" fmla="*/ 10097 w 10886"/>
              <a:gd name="T15" fmla="*/ 2547 h 10717"/>
              <a:gd name="T16" fmla="*/ 8352 w 10886"/>
              <a:gd name="T17" fmla="*/ 2042 h 10717"/>
              <a:gd name="T18" fmla="*/ 7554 w 10886"/>
              <a:gd name="T19" fmla="*/ 345 h 10717"/>
              <a:gd name="T20" fmla="*/ 6383 w 10886"/>
              <a:gd name="T21" fmla="*/ 0 h 10717"/>
              <a:gd name="T22" fmla="*/ 4794 w 10886"/>
              <a:gd name="T23" fmla="*/ 994 h 10717"/>
              <a:gd name="T24" fmla="*/ 4238 w 10886"/>
              <a:gd name="T25" fmla="*/ 53 h 10717"/>
              <a:gd name="T26" fmla="*/ 3211 w 10886"/>
              <a:gd name="T27" fmla="*/ 1553 h 10717"/>
              <a:gd name="T28" fmla="*/ 1349 w 10886"/>
              <a:gd name="T29" fmla="*/ 1778 h 10717"/>
              <a:gd name="T30" fmla="*/ 637 w 10886"/>
              <a:gd name="T31" fmla="*/ 2814 h 10717"/>
              <a:gd name="T32" fmla="*/ 1092 w 10886"/>
              <a:gd name="T33" fmla="*/ 4631 h 10717"/>
              <a:gd name="T34" fmla="*/ 27 w 10886"/>
              <a:gd name="T35" fmla="*/ 4871 h 10717"/>
              <a:gd name="T36" fmla="*/ 7 w 10886"/>
              <a:gd name="T37" fmla="*/ 5527 h 10717"/>
              <a:gd name="T38" fmla="*/ 1137 w 10886"/>
              <a:gd name="T39" fmla="*/ 6308 h 10717"/>
              <a:gd name="T40" fmla="*/ 776 w 10886"/>
              <a:gd name="T41" fmla="*/ 8148 h 10717"/>
              <a:gd name="T42" fmla="*/ 1545 w 10886"/>
              <a:gd name="T43" fmla="*/ 9148 h 10717"/>
              <a:gd name="T44" fmla="*/ 3416 w 10886"/>
              <a:gd name="T45" fmla="*/ 9272 h 10717"/>
              <a:gd name="T46" fmla="*/ 3315 w 10886"/>
              <a:gd name="T47" fmla="*/ 10361 h 10717"/>
              <a:gd name="T48" fmla="*/ 5026 w 10886"/>
              <a:gd name="T49" fmla="*/ 9745 h 10717"/>
              <a:gd name="T50" fmla="*/ 6664 w 10886"/>
              <a:gd name="T51" fmla="*/ 10656 h 10717"/>
              <a:gd name="T52" fmla="*/ 7850 w 10886"/>
              <a:gd name="T53" fmla="*/ 10232 h 10717"/>
              <a:gd name="T54" fmla="*/ 8545 w 10886"/>
              <a:gd name="T55" fmla="*/ 8490 h 10717"/>
              <a:gd name="T56" fmla="*/ 9548 w 10886"/>
              <a:gd name="T57" fmla="*/ 8920 h 10717"/>
              <a:gd name="T58" fmla="*/ 9491 w 10886"/>
              <a:gd name="T59" fmla="*/ 7105 h 10717"/>
              <a:gd name="T60" fmla="*/ 10860 w 10886"/>
              <a:gd name="T61" fmla="*/ 5823 h 10717"/>
              <a:gd name="T62" fmla="*/ 10877 w 10886"/>
              <a:gd name="T63" fmla="*/ 5184 h 10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86" h="10717">
                <a:moveTo>
                  <a:pt x="7050" y="7186"/>
                </a:moveTo>
                <a:lnTo>
                  <a:pt x="7050" y="7186"/>
                </a:lnTo>
                <a:cubicBezTo>
                  <a:pt x="6040" y="8073"/>
                  <a:pt x="4501" y="7979"/>
                  <a:pt x="3610" y="6964"/>
                </a:cubicBezTo>
                <a:lnTo>
                  <a:pt x="3610" y="6964"/>
                </a:lnTo>
                <a:cubicBezTo>
                  <a:pt x="2724" y="5949"/>
                  <a:pt x="2822" y="4412"/>
                  <a:pt x="3835" y="3526"/>
                </a:cubicBezTo>
                <a:lnTo>
                  <a:pt x="3835" y="3526"/>
                </a:lnTo>
                <a:cubicBezTo>
                  <a:pt x="4844" y="2634"/>
                  <a:pt x="6384" y="2734"/>
                  <a:pt x="7271" y="3745"/>
                </a:cubicBezTo>
                <a:lnTo>
                  <a:pt x="7271" y="3745"/>
                </a:lnTo>
                <a:cubicBezTo>
                  <a:pt x="8164" y="4758"/>
                  <a:pt x="8062" y="6299"/>
                  <a:pt x="7050" y="7186"/>
                </a:cubicBezTo>
                <a:close/>
                <a:moveTo>
                  <a:pt x="10877" y="5184"/>
                </a:moveTo>
                <a:lnTo>
                  <a:pt x="10877" y="5184"/>
                </a:lnTo>
                <a:cubicBezTo>
                  <a:pt x="10872" y="4975"/>
                  <a:pt x="10852" y="4769"/>
                  <a:pt x="10821" y="4566"/>
                </a:cubicBezTo>
                <a:lnTo>
                  <a:pt x="9744" y="4388"/>
                </a:lnTo>
                <a:lnTo>
                  <a:pt x="9380" y="3369"/>
                </a:lnTo>
                <a:lnTo>
                  <a:pt x="10097" y="2547"/>
                </a:lnTo>
                <a:lnTo>
                  <a:pt x="10097" y="2547"/>
                </a:lnTo>
                <a:cubicBezTo>
                  <a:pt x="9880" y="2185"/>
                  <a:pt x="9620" y="1852"/>
                  <a:pt x="9328" y="1552"/>
                </a:cubicBezTo>
                <a:lnTo>
                  <a:pt x="8352" y="2042"/>
                </a:lnTo>
                <a:lnTo>
                  <a:pt x="7457" y="1433"/>
                </a:lnTo>
                <a:lnTo>
                  <a:pt x="7554" y="345"/>
                </a:lnTo>
                <a:lnTo>
                  <a:pt x="7554" y="345"/>
                </a:lnTo>
                <a:cubicBezTo>
                  <a:pt x="7183" y="189"/>
                  <a:pt x="6790" y="71"/>
                  <a:pt x="6383" y="0"/>
                </a:cubicBezTo>
                <a:lnTo>
                  <a:pt x="5876" y="969"/>
                </a:lnTo>
                <a:lnTo>
                  <a:pt x="4794" y="994"/>
                </a:lnTo>
                <a:lnTo>
                  <a:pt x="4238" y="53"/>
                </a:lnTo>
                <a:lnTo>
                  <a:pt x="4238" y="53"/>
                </a:lnTo>
                <a:cubicBezTo>
                  <a:pt x="3822" y="147"/>
                  <a:pt x="3425" y="288"/>
                  <a:pt x="3052" y="472"/>
                </a:cubicBezTo>
                <a:lnTo>
                  <a:pt x="3211" y="1553"/>
                </a:lnTo>
                <a:lnTo>
                  <a:pt x="2351" y="2211"/>
                </a:lnTo>
                <a:lnTo>
                  <a:pt x="1349" y="1778"/>
                </a:lnTo>
                <a:lnTo>
                  <a:pt x="1349" y="1778"/>
                </a:lnTo>
                <a:cubicBezTo>
                  <a:pt x="1074" y="2093"/>
                  <a:pt x="833" y="2440"/>
                  <a:pt x="637" y="2814"/>
                </a:cubicBezTo>
                <a:lnTo>
                  <a:pt x="1399" y="3594"/>
                </a:lnTo>
                <a:lnTo>
                  <a:pt x="1092" y="4631"/>
                </a:lnTo>
                <a:lnTo>
                  <a:pt x="27" y="4871"/>
                </a:lnTo>
                <a:lnTo>
                  <a:pt x="27" y="4871"/>
                </a:lnTo>
                <a:cubicBezTo>
                  <a:pt x="8" y="5086"/>
                  <a:pt x="0" y="5305"/>
                  <a:pt x="7" y="5527"/>
                </a:cubicBezTo>
                <a:lnTo>
                  <a:pt x="7" y="5527"/>
                </a:lnTo>
                <a:cubicBezTo>
                  <a:pt x="14" y="5731"/>
                  <a:pt x="32" y="5930"/>
                  <a:pt x="60" y="6126"/>
                </a:cubicBezTo>
                <a:lnTo>
                  <a:pt x="1137" y="6308"/>
                </a:lnTo>
                <a:lnTo>
                  <a:pt x="1498" y="7327"/>
                </a:lnTo>
                <a:lnTo>
                  <a:pt x="776" y="8148"/>
                </a:lnTo>
                <a:lnTo>
                  <a:pt x="776" y="8148"/>
                </a:lnTo>
                <a:cubicBezTo>
                  <a:pt x="994" y="8510"/>
                  <a:pt x="1252" y="8847"/>
                  <a:pt x="1545" y="9148"/>
                </a:cubicBezTo>
                <a:lnTo>
                  <a:pt x="2523" y="8661"/>
                </a:lnTo>
                <a:lnTo>
                  <a:pt x="3416" y="9272"/>
                </a:lnTo>
                <a:lnTo>
                  <a:pt x="3315" y="10361"/>
                </a:lnTo>
                <a:lnTo>
                  <a:pt x="3315" y="10361"/>
                </a:lnTo>
                <a:cubicBezTo>
                  <a:pt x="3698" y="10523"/>
                  <a:pt x="4101" y="10645"/>
                  <a:pt x="4521" y="10716"/>
                </a:cubicBezTo>
                <a:lnTo>
                  <a:pt x="5026" y="9745"/>
                </a:lnTo>
                <a:lnTo>
                  <a:pt x="6107" y="9715"/>
                </a:lnTo>
                <a:lnTo>
                  <a:pt x="6664" y="10656"/>
                </a:lnTo>
                <a:lnTo>
                  <a:pt x="6664" y="10656"/>
                </a:lnTo>
                <a:cubicBezTo>
                  <a:pt x="7080" y="10560"/>
                  <a:pt x="7477" y="10416"/>
                  <a:pt x="7850" y="10232"/>
                </a:cubicBezTo>
                <a:lnTo>
                  <a:pt x="7688" y="9152"/>
                </a:lnTo>
                <a:lnTo>
                  <a:pt x="8545" y="8490"/>
                </a:lnTo>
                <a:lnTo>
                  <a:pt x="9548" y="8920"/>
                </a:lnTo>
                <a:lnTo>
                  <a:pt x="9548" y="8920"/>
                </a:lnTo>
                <a:cubicBezTo>
                  <a:pt x="9823" y="8603"/>
                  <a:pt x="10063" y="8255"/>
                  <a:pt x="10258" y="7881"/>
                </a:cubicBezTo>
                <a:lnTo>
                  <a:pt x="9491" y="7105"/>
                </a:lnTo>
                <a:lnTo>
                  <a:pt x="9794" y="6065"/>
                </a:lnTo>
                <a:lnTo>
                  <a:pt x="10860" y="5823"/>
                </a:lnTo>
                <a:lnTo>
                  <a:pt x="10860" y="5823"/>
                </a:lnTo>
                <a:cubicBezTo>
                  <a:pt x="10877" y="5612"/>
                  <a:pt x="10885" y="5398"/>
                  <a:pt x="10877" y="5184"/>
                </a:cubicBezTo>
                <a:close/>
              </a:path>
            </a:pathLst>
          </a:custGeom>
          <a:solidFill>
            <a:schemeClr val="accent4"/>
          </a:solidFill>
          <a:ln w="9525" cap="flat">
            <a:noFill/>
            <a:bevel/>
            <a:headEnd/>
            <a:tailEnd/>
          </a:ln>
          <a:effectLst/>
        </p:spPr>
        <p:txBody>
          <a:bodyPr wrap="none" anchor="ctr"/>
          <a:lstStyle/>
          <a:p>
            <a:endParaRPr lang="en-US" sz="886"/>
          </a:p>
        </p:txBody>
      </p:sp>
      <p:graphicFrame>
        <p:nvGraphicFramePr>
          <p:cNvPr id="5" name="Chart 4">
            <a:extLst>
              <a:ext uri="{FF2B5EF4-FFF2-40B4-BE49-F238E27FC236}">
                <a16:creationId xmlns:a16="http://schemas.microsoft.com/office/drawing/2014/main" id="{29C82826-A0EB-254A-9375-0FE2958050A0}"/>
              </a:ext>
            </a:extLst>
          </p:cNvPr>
          <p:cNvGraphicFramePr/>
          <p:nvPr/>
        </p:nvGraphicFramePr>
        <p:xfrm>
          <a:off x="4265326" y="2076326"/>
          <a:ext cx="3661349" cy="36609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F9272A55-EB71-7E44-9DB6-9A227BA96BD1}"/>
              </a:ext>
            </a:extLst>
          </p:cNvPr>
          <p:cNvSpPr txBox="1"/>
          <p:nvPr/>
        </p:nvSpPr>
        <p:spPr>
          <a:xfrm>
            <a:off x="8749061" y="3501761"/>
            <a:ext cx="2213555" cy="458908"/>
          </a:xfrm>
          <a:prstGeom prst="rect">
            <a:avLst/>
          </a:prstGeom>
          <a:noFill/>
        </p:spPr>
        <p:txBody>
          <a:bodyPr wrap="none" rtlCol="0" anchor="b" anchorCtr="0">
            <a:spAutoFit/>
          </a:bodyPr>
          <a:lstStyle/>
          <a:p>
            <a:r>
              <a:rPr lang="en-US" sz="2382" b="1" dirty="0">
                <a:solidFill>
                  <a:schemeClr val="tx2"/>
                </a:solidFill>
                <a:latin typeface="Poppins" pitchFamily="2" charset="77"/>
                <a:ea typeface="League Spartan" charset="0"/>
                <a:cs typeface="Poppins" pitchFamily="2" charset="77"/>
              </a:rPr>
              <a:t>Problem solving</a:t>
            </a:r>
          </a:p>
        </p:txBody>
      </p:sp>
      <p:sp>
        <p:nvSpPr>
          <p:cNvPr id="16" name="TextBox 15">
            <a:extLst>
              <a:ext uri="{FF2B5EF4-FFF2-40B4-BE49-F238E27FC236}">
                <a16:creationId xmlns:a16="http://schemas.microsoft.com/office/drawing/2014/main" id="{875F53AB-F983-F94A-933E-0B289C55F8C5}"/>
              </a:ext>
            </a:extLst>
          </p:cNvPr>
          <p:cNvSpPr txBox="1"/>
          <p:nvPr/>
        </p:nvSpPr>
        <p:spPr>
          <a:xfrm>
            <a:off x="2125645" y="2582711"/>
            <a:ext cx="1578766" cy="458908"/>
          </a:xfrm>
          <a:prstGeom prst="rect">
            <a:avLst/>
          </a:prstGeom>
          <a:noFill/>
        </p:spPr>
        <p:txBody>
          <a:bodyPr wrap="none" rtlCol="0" anchor="b" anchorCtr="0">
            <a:spAutoFit/>
          </a:bodyPr>
          <a:lstStyle/>
          <a:p>
            <a:pPr algn="r"/>
            <a:r>
              <a:rPr lang="en-US" sz="2382" b="1" dirty="0">
                <a:solidFill>
                  <a:schemeClr val="tx2"/>
                </a:solidFill>
                <a:latin typeface="Poppins" pitchFamily="2" charset="77"/>
                <a:ea typeface="League Spartan" charset="0"/>
                <a:cs typeface="Poppins" pitchFamily="2" charset="77"/>
              </a:rPr>
              <a:t>Production</a:t>
            </a:r>
          </a:p>
        </p:txBody>
      </p:sp>
      <p:sp>
        <p:nvSpPr>
          <p:cNvPr id="19" name="TextBox 18">
            <a:extLst>
              <a:ext uri="{FF2B5EF4-FFF2-40B4-BE49-F238E27FC236}">
                <a16:creationId xmlns:a16="http://schemas.microsoft.com/office/drawing/2014/main" id="{8477C79C-E4D0-DF46-8A24-AC0F69EB3A19}"/>
              </a:ext>
            </a:extLst>
          </p:cNvPr>
          <p:cNvSpPr txBox="1"/>
          <p:nvPr/>
        </p:nvSpPr>
        <p:spPr>
          <a:xfrm>
            <a:off x="1966013" y="5798369"/>
            <a:ext cx="2484078" cy="458908"/>
          </a:xfrm>
          <a:prstGeom prst="rect">
            <a:avLst/>
          </a:prstGeom>
          <a:noFill/>
        </p:spPr>
        <p:txBody>
          <a:bodyPr wrap="none" rtlCol="0" anchor="b" anchorCtr="0">
            <a:spAutoFit/>
          </a:bodyPr>
          <a:lstStyle/>
          <a:p>
            <a:pPr algn="r"/>
            <a:r>
              <a:rPr lang="en-US" sz="2382" b="1" dirty="0">
                <a:solidFill>
                  <a:schemeClr val="tx2"/>
                </a:solidFill>
                <a:latin typeface="Poppins" pitchFamily="2" charset="77"/>
                <a:ea typeface="League Spartan" charset="0"/>
                <a:cs typeface="Poppins" pitchFamily="2" charset="77"/>
              </a:rPr>
              <a:t>Platform/network</a:t>
            </a:r>
          </a:p>
        </p:txBody>
      </p:sp>
      <p:sp>
        <p:nvSpPr>
          <p:cNvPr id="14" name="Freeform 994">
            <a:extLst>
              <a:ext uri="{FF2B5EF4-FFF2-40B4-BE49-F238E27FC236}">
                <a16:creationId xmlns:a16="http://schemas.microsoft.com/office/drawing/2014/main" id="{D6E2A0E6-C220-429C-9749-E9AA526197D5}"/>
              </a:ext>
            </a:extLst>
          </p:cNvPr>
          <p:cNvSpPr>
            <a:spLocks noChangeArrowheads="1"/>
          </p:cNvSpPr>
          <p:nvPr/>
        </p:nvSpPr>
        <p:spPr bwMode="auto">
          <a:xfrm>
            <a:off x="5699229" y="4509128"/>
            <a:ext cx="880169" cy="701582"/>
          </a:xfrm>
          <a:custGeom>
            <a:avLst/>
            <a:gdLst>
              <a:gd name="T0" fmla="*/ 28383 w 294620"/>
              <a:gd name="T1" fmla="*/ 215448 h 295401"/>
              <a:gd name="T2" fmla="*/ 19177 w 294620"/>
              <a:gd name="T3" fmla="*/ 215448 h 295401"/>
              <a:gd name="T4" fmla="*/ 267597 w 294620"/>
              <a:gd name="T5" fmla="*/ 209889 h 295401"/>
              <a:gd name="T6" fmla="*/ 209016 w 294620"/>
              <a:gd name="T7" fmla="*/ 230454 h 295401"/>
              <a:gd name="T8" fmla="*/ 208653 w 294620"/>
              <a:gd name="T9" fmla="*/ 241635 h 295401"/>
              <a:gd name="T10" fmla="*/ 265065 w 294620"/>
              <a:gd name="T11" fmla="*/ 221794 h 295401"/>
              <a:gd name="T12" fmla="*/ 267597 w 294620"/>
              <a:gd name="T13" fmla="*/ 209889 h 295401"/>
              <a:gd name="T14" fmla="*/ 47010 w 294620"/>
              <a:gd name="T15" fmla="*/ 273378 h 295401"/>
              <a:gd name="T16" fmla="*/ 287848 w 294620"/>
              <a:gd name="T17" fmla="*/ 229731 h 295401"/>
              <a:gd name="T18" fmla="*/ 265426 w 294620"/>
              <a:gd name="T19" fmla="*/ 231534 h 295401"/>
              <a:gd name="T20" fmla="*/ 163452 w 294620"/>
              <a:gd name="T21" fmla="*/ 257868 h 295401"/>
              <a:gd name="T22" fmla="*/ 119334 w 294620"/>
              <a:gd name="T23" fmla="*/ 249931 h 295401"/>
              <a:gd name="T24" fmla="*/ 192019 w 294620"/>
              <a:gd name="T25" fmla="*/ 245241 h 295401"/>
              <a:gd name="T26" fmla="*/ 200697 w 294620"/>
              <a:gd name="T27" fmla="*/ 236585 h 295401"/>
              <a:gd name="T28" fmla="*/ 188765 w 294620"/>
              <a:gd name="T29" fmla="*/ 221434 h 295401"/>
              <a:gd name="T30" fmla="*/ 47010 w 294620"/>
              <a:gd name="T31" fmla="*/ 200510 h 295401"/>
              <a:gd name="T32" fmla="*/ 9040 w 294620"/>
              <a:gd name="T33" fmla="*/ 272298 h 295401"/>
              <a:gd name="T34" fmla="*/ 37970 w 294620"/>
              <a:gd name="T35" fmla="*/ 200510 h 295401"/>
              <a:gd name="T36" fmla="*/ 172492 w 294620"/>
              <a:gd name="T37" fmla="*/ 124759 h 295401"/>
              <a:gd name="T38" fmla="*/ 172492 w 294620"/>
              <a:gd name="T39" fmla="*/ 145320 h 295401"/>
              <a:gd name="T40" fmla="*/ 172492 w 294620"/>
              <a:gd name="T41" fmla="*/ 124759 h 295401"/>
              <a:gd name="T42" fmla="*/ 191656 w 294620"/>
              <a:gd name="T43" fmla="*/ 135218 h 295401"/>
              <a:gd name="T44" fmla="*/ 176831 w 294620"/>
              <a:gd name="T45" fmla="*/ 212776 h 295401"/>
              <a:gd name="T46" fmla="*/ 203591 w 294620"/>
              <a:gd name="T47" fmla="*/ 218549 h 295401"/>
              <a:gd name="T48" fmla="*/ 242283 w 294620"/>
              <a:gd name="T49" fmla="*/ 208447 h 295401"/>
              <a:gd name="T50" fmla="*/ 279168 w 294620"/>
              <a:gd name="T51" fmla="*/ 213137 h 295401"/>
              <a:gd name="T52" fmla="*/ 291102 w 294620"/>
              <a:gd name="T53" fmla="*/ 218549 h 295401"/>
              <a:gd name="T54" fmla="*/ 285677 w 294620"/>
              <a:gd name="T55" fmla="*/ 246325 h 295401"/>
              <a:gd name="T56" fmla="*/ 41586 w 294620"/>
              <a:gd name="T57" fmla="*/ 281316 h 295401"/>
              <a:gd name="T58" fmla="*/ 0 w 294620"/>
              <a:gd name="T59" fmla="*/ 276987 h 295401"/>
              <a:gd name="T60" fmla="*/ 4700 w 294620"/>
              <a:gd name="T61" fmla="*/ 191853 h 295401"/>
              <a:gd name="T62" fmla="*/ 131990 w 294620"/>
              <a:gd name="T63" fmla="*/ 204480 h 295401"/>
              <a:gd name="T64" fmla="*/ 167790 w 294620"/>
              <a:gd name="T65" fmla="*/ 153976 h 295401"/>
              <a:gd name="T66" fmla="*/ 172492 w 294620"/>
              <a:gd name="T67" fmla="*/ 115741 h 295401"/>
              <a:gd name="T68" fmla="*/ 223154 w 294620"/>
              <a:gd name="T69" fmla="*/ 98040 h 295401"/>
              <a:gd name="T70" fmla="*/ 219886 w 294620"/>
              <a:gd name="T71" fmla="*/ 105515 h 295401"/>
              <a:gd name="T72" fmla="*/ 129448 w 294620"/>
              <a:gd name="T73" fmla="*/ 104446 h 295401"/>
              <a:gd name="T74" fmla="*/ 123272 w 294620"/>
              <a:gd name="T75" fmla="*/ 98040 h 295401"/>
              <a:gd name="T76" fmla="*/ 171526 w 294620"/>
              <a:gd name="T77" fmla="*/ 39152 h 295401"/>
              <a:gd name="T78" fmla="*/ 249097 w 294620"/>
              <a:gd name="T79" fmla="*/ 77114 h 295401"/>
              <a:gd name="T80" fmla="*/ 242595 w 294620"/>
              <a:gd name="T81" fmla="*/ 77114 h 295401"/>
              <a:gd name="T82" fmla="*/ 94497 w 294620"/>
              <a:gd name="T83" fmla="*/ 77114 h 295401"/>
              <a:gd name="T84" fmla="*/ 171526 w 294620"/>
              <a:gd name="T85" fmla="*/ 39152 h 295401"/>
              <a:gd name="T86" fmla="*/ 277133 w 294620"/>
              <a:gd name="T87" fmla="*/ 42575 h 295401"/>
              <a:gd name="T88" fmla="*/ 274234 w 294620"/>
              <a:gd name="T89" fmla="*/ 50026 h 295401"/>
              <a:gd name="T90" fmla="*/ 172415 w 294620"/>
              <a:gd name="T91" fmla="*/ 8869 h 295401"/>
              <a:gd name="T92" fmla="*/ 67334 w 294620"/>
              <a:gd name="T93" fmla="*/ 48605 h 295401"/>
              <a:gd name="T94" fmla="*/ 172415 w 294620"/>
              <a:gd name="T95" fmla="*/ 0 h 2954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4620" h="295401">
                <a:moveTo>
                  <a:pt x="23622" y="211138"/>
                </a:moveTo>
                <a:cubicBezTo>
                  <a:pt x="26289" y="211138"/>
                  <a:pt x="28194" y="213608"/>
                  <a:pt x="28194" y="215724"/>
                </a:cubicBezTo>
                <a:cubicBezTo>
                  <a:pt x="28194" y="218194"/>
                  <a:pt x="26289" y="220310"/>
                  <a:pt x="23622" y="220310"/>
                </a:cubicBezTo>
                <a:cubicBezTo>
                  <a:pt x="20955" y="220310"/>
                  <a:pt x="19050" y="218194"/>
                  <a:pt x="19050" y="215724"/>
                </a:cubicBezTo>
                <a:cubicBezTo>
                  <a:pt x="19050" y="213608"/>
                  <a:pt x="20955" y="211138"/>
                  <a:pt x="23622" y="211138"/>
                </a:cubicBezTo>
                <a:close/>
                <a:moveTo>
                  <a:pt x="265820" y="210159"/>
                </a:moveTo>
                <a:cubicBezTo>
                  <a:pt x="263664" y="208714"/>
                  <a:pt x="252169" y="213771"/>
                  <a:pt x="244267" y="217022"/>
                </a:cubicBezTo>
                <a:cubicBezTo>
                  <a:pt x="234209" y="221357"/>
                  <a:pt x="221995" y="226413"/>
                  <a:pt x="207627" y="230748"/>
                </a:cubicBezTo>
                <a:cubicBezTo>
                  <a:pt x="208345" y="232553"/>
                  <a:pt x="208345" y="235082"/>
                  <a:pt x="208345" y="237610"/>
                </a:cubicBezTo>
                <a:cubicBezTo>
                  <a:pt x="207986" y="239055"/>
                  <a:pt x="207627" y="240139"/>
                  <a:pt x="207267" y="241944"/>
                </a:cubicBezTo>
                <a:cubicBezTo>
                  <a:pt x="231335" y="235804"/>
                  <a:pt x="248218" y="228580"/>
                  <a:pt x="260431" y="223524"/>
                </a:cubicBezTo>
                <a:cubicBezTo>
                  <a:pt x="261150" y="222801"/>
                  <a:pt x="262227" y="222440"/>
                  <a:pt x="263305" y="222079"/>
                </a:cubicBezTo>
                <a:cubicBezTo>
                  <a:pt x="266538" y="219189"/>
                  <a:pt x="268334" y="215939"/>
                  <a:pt x="268334" y="213771"/>
                </a:cubicBezTo>
                <a:cubicBezTo>
                  <a:pt x="267975" y="213410"/>
                  <a:pt x="267975" y="211965"/>
                  <a:pt x="265820" y="210159"/>
                </a:cubicBezTo>
                <a:close/>
                <a:moveTo>
                  <a:pt x="46698" y="200768"/>
                </a:moveTo>
                <a:lnTo>
                  <a:pt x="46698" y="273729"/>
                </a:lnTo>
                <a:cubicBezTo>
                  <a:pt x="67174" y="280231"/>
                  <a:pt x="187151" y="312377"/>
                  <a:pt x="278392" y="239416"/>
                </a:cubicBezTo>
                <a:cubicBezTo>
                  <a:pt x="280547" y="238333"/>
                  <a:pt x="285576" y="233637"/>
                  <a:pt x="285936" y="230025"/>
                </a:cubicBezTo>
                <a:cubicBezTo>
                  <a:pt x="285936" y="228942"/>
                  <a:pt x="285576" y="227497"/>
                  <a:pt x="283421" y="225691"/>
                </a:cubicBezTo>
                <a:cubicBezTo>
                  <a:pt x="281266" y="223885"/>
                  <a:pt x="273004" y="227858"/>
                  <a:pt x="263664" y="231831"/>
                </a:cubicBezTo>
                <a:cubicBezTo>
                  <a:pt x="248936" y="237971"/>
                  <a:pt x="226665" y="247362"/>
                  <a:pt x="193617" y="254225"/>
                </a:cubicBezTo>
                <a:cubicBezTo>
                  <a:pt x="186074" y="256753"/>
                  <a:pt x="176016" y="258198"/>
                  <a:pt x="162366" y="258198"/>
                </a:cubicBezTo>
                <a:cubicBezTo>
                  <a:pt x="151230" y="258198"/>
                  <a:pt x="137939" y="257476"/>
                  <a:pt x="122493" y="255309"/>
                </a:cubicBezTo>
                <a:cubicBezTo>
                  <a:pt x="120337" y="254947"/>
                  <a:pt x="118541" y="252780"/>
                  <a:pt x="118541" y="250252"/>
                </a:cubicBezTo>
                <a:cubicBezTo>
                  <a:pt x="119260" y="247724"/>
                  <a:pt x="121415" y="246279"/>
                  <a:pt x="123930" y="246640"/>
                </a:cubicBezTo>
                <a:cubicBezTo>
                  <a:pt x="164162" y="251697"/>
                  <a:pt x="182482" y="248807"/>
                  <a:pt x="190744" y="245556"/>
                </a:cubicBezTo>
                <a:cubicBezTo>
                  <a:pt x="190744" y="245556"/>
                  <a:pt x="190744" y="245556"/>
                  <a:pt x="191103" y="245556"/>
                </a:cubicBezTo>
                <a:cubicBezTo>
                  <a:pt x="199006" y="242306"/>
                  <a:pt x="199006" y="238333"/>
                  <a:pt x="199365" y="236888"/>
                </a:cubicBezTo>
                <a:cubicBezTo>
                  <a:pt x="199365" y="231831"/>
                  <a:pt x="198646" y="227497"/>
                  <a:pt x="195773" y="224968"/>
                </a:cubicBezTo>
                <a:cubicBezTo>
                  <a:pt x="192540" y="221718"/>
                  <a:pt x="187511" y="221718"/>
                  <a:pt x="187511" y="221718"/>
                </a:cubicBezTo>
                <a:cubicBezTo>
                  <a:pt x="143686" y="222440"/>
                  <a:pt x="135784" y="217745"/>
                  <a:pt x="126444" y="212327"/>
                </a:cubicBezTo>
                <a:cubicBezTo>
                  <a:pt x="117823" y="206908"/>
                  <a:pt x="107406" y="201129"/>
                  <a:pt x="46698" y="200768"/>
                </a:cubicBezTo>
                <a:close/>
                <a:moveTo>
                  <a:pt x="8980" y="200768"/>
                </a:moveTo>
                <a:lnTo>
                  <a:pt x="8980" y="272646"/>
                </a:lnTo>
                <a:lnTo>
                  <a:pt x="37718" y="272646"/>
                </a:lnTo>
                <a:lnTo>
                  <a:pt x="37718" y="200768"/>
                </a:lnTo>
                <a:lnTo>
                  <a:pt x="8980" y="200768"/>
                </a:lnTo>
                <a:close/>
                <a:moveTo>
                  <a:pt x="171346" y="124918"/>
                </a:moveTo>
                <a:cubicBezTo>
                  <a:pt x="165599" y="124918"/>
                  <a:pt x="160569" y="129613"/>
                  <a:pt x="160569" y="135392"/>
                </a:cubicBezTo>
                <a:cubicBezTo>
                  <a:pt x="160569" y="141171"/>
                  <a:pt x="165599" y="145506"/>
                  <a:pt x="171346" y="145506"/>
                </a:cubicBezTo>
                <a:cubicBezTo>
                  <a:pt x="177093" y="145506"/>
                  <a:pt x="181404" y="141171"/>
                  <a:pt x="181404" y="135392"/>
                </a:cubicBezTo>
                <a:cubicBezTo>
                  <a:pt x="181404" y="129613"/>
                  <a:pt x="177093" y="124918"/>
                  <a:pt x="171346" y="124918"/>
                </a:cubicBezTo>
                <a:close/>
                <a:moveTo>
                  <a:pt x="171346" y="115888"/>
                </a:moveTo>
                <a:cubicBezTo>
                  <a:pt x="181763" y="115888"/>
                  <a:pt x="190384" y="124556"/>
                  <a:pt x="190384" y="135392"/>
                </a:cubicBezTo>
                <a:cubicBezTo>
                  <a:pt x="190384" y="144422"/>
                  <a:pt x="184278" y="152007"/>
                  <a:pt x="175657" y="154174"/>
                </a:cubicBezTo>
                <a:lnTo>
                  <a:pt x="175657" y="213049"/>
                </a:lnTo>
                <a:cubicBezTo>
                  <a:pt x="179249" y="213049"/>
                  <a:pt x="183200" y="213049"/>
                  <a:pt x="187151" y="212688"/>
                </a:cubicBezTo>
                <a:cubicBezTo>
                  <a:pt x="187151" y="212688"/>
                  <a:pt x="196132" y="212327"/>
                  <a:pt x="202238" y="218828"/>
                </a:cubicBezTo>
                <a:cubicBezTo>
                  <a:pt x="203316" y="219912"/>
                  <a:pt x="204035" y="220995"/>
                  <a:pt x="205112" y="222079"/>
                </a:cubicBezTo>
                <a:cubicBezTo>
                  <a:pt x="218762" y="218106"/>
                  <a:pt x="230976" y="213049"/>
                  <a:pt x="240675" y="208714"/>
                </a:cubicBezTo>
                <a:cubicBezTo>
                  <a:pt x="255762" y="202213"/>
                  <a:pt x="265101" y="198240"/>
                  <a:pt x="271208" y="202935"/>
                </a:cubicBezTo>
                <a:cubicBezTo>
                  <a:pt x="275878" y="206547"/>
                  <a:pt x="276955" y="210520"/>
                  <a:pt x="277314" y="213410"/>
                </a:cubicBezTo>
                <a:cubicBezTo>
                  <a:pt x="277314" y="214494"/>
                  <a:pt x="276955" y="215939"/>
                  <a:pt x="276596" y="217383"/>
                </a:cubicBezTo>
                <a:cubicBezTo>
                  <a:pt x="281984" y="215577"/>
                  <a:pt x="285936" y="215939"/>
                  <a:pt x="289169" y="218828"/>
                </a:cubicBezTo>
                <a:cubicBezTo>
                  <a:pt x="293838" y="222801"/>
                  <a:pt x="294916" y="227497"/>
                  <a:pt x="294557" y="230386"/>
                </a:cubicBezTo>
                <a:cubicBezTo>
                  <a:pt x="294198" y="239416"/>
                  <a:pt x="284858" y="246279"/>
                  <a:pt x="283780" y="246640"/>
                </a:cubicBezTo>
                <a:cubicBezTo>
                  <a:pt x="235645" y="284926"/>
                  <a:pt x="180326" y="295401"/>
                  <a:pt x="134347" y="295401"/>
                </a:cubicBezTo>
                <a:cubicBezTo>
                  <a:pt x="85134" y="295401"/>
                  <a:pt x="47057" y="283482"/>
                  <a:pt x="41310" y="281676"/>
                </a:cubicBezTo>
                <a:lnTo>
                  <a:pt x="4670" y="281676"/>
                </a:lnTo>
                <a:cubicBezTo>
                  <a:pt x="2155" y="281676"/>
                  <a:pt x="0" y="279509"/>
                  <a:pt x="0" y="277341"/>
                </a:cubicBezTo>
                <a:lnTo>
                  <a:pt x="0" y="196434"/>
                </a:lnTo>
                <a:cubicBezTo>
                  <a:pt x="0" y="193905"/>
                  <a:pt x="2155" y="192099"/>
                  <a:pt x="4670" y="192099"/>
                </a:cubicBezTo>
                <a:lnTo>
                  <a:pt x="42028" y="192099"/>
                </a:lnTo>
                <a:cubicBezTo>
                  <a:pt x="109561" y="192099"/>
                  <a:pt x="121056" y="198962"/>
                  <a:pt x="131114" y="204741"/>
                </a:cubicBezTo>
                <a:cubicBezTo>
                  <a:pt x="137580" y="208353"/>
                  <a:pt x="143327" y="211965"/>
                  <a:pt x="166676" y="212688"/>
                </a:cubicBezTo>
                <a:lnTo>
                  <a:pt x="166676" y="154174"/>
                </a:lnTo>
                <a:cubicBezTo>
                  <a:pt x="158055" y="152007"/>
                  <a:pt x="151948" y="144422"/>
                  <a:pt x="151948" y="135392"/>
                </a:cubicBezTo>
                <a:cubicBezTo>
                  <a:pt x="151948" y="124556"/>
                  <a:pt x="160569" y="115888"/>
                  <a:pt x="171346" y="115888"/>
                </a:cubicBezTo>
                <a:close/>
                <a:moveTo>
                  <a:pt x="172063" y="78120"/>
                </a:moveTo>
                <a:cubicBezTo>
                  <a:pt x="190013" y="78120"/>
                  <a:pt x="207962" y="84802"/>
                  <a:pt x="221672" y="98166"/>
                </a:cubicBezTo>
                <a:cubicBezTo>
                  <a:pt x="223476" y="99948"/>
                  <a:pt x="223476" y="102799"/>
                  <a:pt x="221672" y="104581"/>
                </a:cubicBezTo>
                <a:cubicBezTo>
                  <a:pt x="220951" y="105294"/>
                  <a:pt x="219869" y="105650"/>
                  <a:pt x="218425" y="105650"/>
                </a:cubicBezTo>
                <a:cubicBezTo>
                  <a:pt x="217343" y="105650"/>
                  <a:pt x="216261" y="105294"/>
                  <a:pt x="215178" y="104581"/>
                </a:cubicBezTo>
                <a:cubicBezTo>
                  <a:pt x="191727" y="80704"/>
                  <a:pt x="152761" y="80704"/>
                  <a:pt x="128588" y="104581"/>
                </a:cubicBezTo>
                <a:cubicBezTo>
                  <a:pt x="127145" y="106006"/>
                  <a:pt x="124258" y="106006"/>
                  <a:pt x="122454" y="104581"/>
                </a:cubicBezTo>
                <a:cubicBezTo>
                  <a:pt x="120650" y="102799"/>
                  <a:pt x="120650" y="99948"/>
                  <a:pt x="122454" y="98166"/>
                </a:cubicBezTo>
                <a:cubicBezTo>
                  <a:pt x="136165" y="84802"/>
                  <a:pt x="154114" y="78120"/>
                  <a:pt x="172063" y="78120"/>
                </a:cubicBezTo>
                <a:close/>
                <a:moveTo>
                  <a:pt x="170387" y="39203"/>
                </a:moveTo>
                <a:cubicBezTo>
                  <a:pt x="198195" y="39203"/>
                  <a:pt x="226094" y="49832"/>
                  <a:pt x="247443" y="71088"/>
                </a:cubicBezTo>
                <a:cubicBezTo>
                  <a:pt x="248878" y="72890"/>
                  <a:pt x="248878" y="75772"/>
                  <a:pt x="247443" y="77213"/>
                </a:cubicBezTo>
                <a:cubicBezTo>
                  <a:pt x="246367" y="78294"/>
                  <a:pt x="245290" y="78654"/>
                  <a:pt x="244214" y="78654"/>
                </a:cubicBezTo>
                <a:cubicBezTo>
                  <a:pt x="242779" y="78654"/>
                  <a:pt x="241702" y="78294"/>
                  <a:pt x="240984" y="77213"/>
                </a:cubicBezTo>
                <a:cubicBezTo>
                  <a:pt x="202232" y="38663"/>
                  <a:pt x="139080" y="38663"/>
                  <a:pt x="100328" y="77213"/>
                </a:cubicBezTo>
                <a:cubicBezTo>
                  <a:pt x="98175" y="79014"/>
                  <a:pt x="95663" y="79014"/>
                  <a:pt x="93869" y="77213"/>
                </a:cubicBezTo>
                <a:cubicBezTo>
                  <a:pt x="92075" y="75772"/>
                  <a:pt x="92075" y="72890"/>
                  <a:pt x="93869" y="71088"/>
                </a:cubicBezTo>
                <a:cubicBezTo>
                  <a:pt x="114860" y="49832"/>
                  <a:pt x="142579" y="39203"/>
                  <a:pt x="170387" y="39203"/>
                </a:cubicBezTo>
                <a:close/>
                <a:moveTo>
                  <a:pt x="171270" y="0"/>
                </a:moveTo>
                <a:cubicBezTo>
                  <a:pt x="210503" y="0"/>
                  <a:pt x="247577" y="14920"/>
                  <a:pt x="275293" y="42629"/>
                </a:cubicBezTo>
                <a:cubicBezTo>
                  <a:pt x="277452" y="44405"/>
                  <a:pt x="277452" y="46892"/>
                  <a:pt x="275293" y="48668"/>
                </a:cubicBezTo>
                <a:cubicBezTo>
                  <a:pt x="274573" y="49734"/>
                  <a:pt x="273493" y="50089"/>
                  <a:pt x="272413" y="50089"/>
                </a:cubicBezTo>
                <a:cubicBezTo>
                  <a:pt x="271333" y="50089"/>
                  <a:pt x="270253" y="49734"/>
                  <a:pt x="269174" y="48668"/>
                </a:cubicBezTo>
                <a:cubicBezTo>
                  <a:pt x="242898" y="22735"/>
                  <a:pt x="208344" y="8881"/>
                  <a:pt x="171270" y="8881"/>
                </a:cubicBezTo>
                <a:cubicBezTo>
                  <a:pt x="134196" y="8881"/>
                  <a:pt x="99282" y="22735"/>
                  <a:pt x="73006" y="48668"/>
                </a:cubicBezTo>
                <a:cubicBezTo>
                  <a:pt x="71206" y="50445"/>
                  <a:pt x="68327" y="50445"/>
                  <a:pt x="66887" y="48668"/>
                </a:cubicBezTo>
                <a:cubicBezTo>
                  <a:pt x="65087" y="46892"/>
                  <a:pt x="65087" y="44405"/>
                  <a:pt x="66887" y="42629"/>
                </a:cubicBezTo>
                <a:cubicBezTo>
                  <a:pt x="94602" y="14920"/>
                  <a:pt x="131676" y="0"/>
                  <a:pt x="171270" y="0"/>
                </a:cubicBezTo>
                <a:close/>
              </a:path>
            </a:pathLst>
          </a:custGeom>
          <a:solidFill>
            <a:schemeClr val="bg1"/>
          </a:solidFill>
          <a:ln>
            <a:noFill/>
          </a:ln>
          <a:effectLst/>
        </p:spPr>
        <p:txBody>
          <a:bodyPr anchor="ctr"/>
          <a:lstStyle/>
          <a:p>
            <a:endParaRPr lang="en-US" sz="1715" dirty="0">
              <a:latin typeface="Muli ExtraLight" panose="02000303000000000000" pitchFamily="2" charset="77"/>
            </a:endParaRPr>
          </a:p>
        </p:txBody>
      </p:sp>
      <p:sp>
        <p:nvSpPr>
          <p:cNvPr id="15" name="Freeform 1004">
            <a:extLst>
              <a:ext uri="{FF2B5EF4-FFF2-40B4-BE49-F238E27FC236}">
                <a16:creationId xmlns:a16="http://schemas.microsoft.com/office/drawing/2014/main" id="{8EDE27FE-218A-8845-8BB8-C8E1E683B27A}"/>
              </a:ext>
            </a:extLst>
          </p:cNvPr>
          <p:cNvSpPr>
            <a:spLocks noChangeAspect="1" noChangeArrowheads="1"/>
          </p:cNvSpPr>
          <p:nvPr/>
        </p:nvSpPr>
        <p:spPr bwMode="auto">
          <a:xfrm>
            <a:off x="6452756" y="2928485"/>
            <a:ext cx="801441" cy="801441"/>
          </a:xfrm>
          <a:custGeom>
            <a:avLst/>
            <a:gdLst>
              <a:gd name="T0" fmla="*/ 27113387 w 286976"/>
              <a:gd name="T1" fmla="*/ 32202509 h 286978"/>
              <a:gd name="T2" fmla="*/ 27113387 w 286976"/>
              <a:gd name="T3" fmla="*/ 27120173 h 286978"/>
              <a:gd name="T4" fmla="*/ 10117877 w 286976"/>
              <a:gd name="T5" fmla="*/ 28477831 h 286978"/>
              <a:gd name="T6" fmla="*/ 11353690 w 286976"/>
              <a:gd name="T7" fmla="*/ 24174369 h 286978"/>
              <a:gd name="T8" fmla="*/ 13953066 w 286976"/>
              <a:gd name="T9" fmla="*/ 25324800 h 286978"/>
              <a:gd name="T10" fmla="*/ 30699991 w 286976"/>
              <a:gd name="T11" fmla="*/ 11391325 h 286978"/>
              <a:gd name="T12" fmla="*/ 4608292 w 286976"/>
              <a:gd name="T13" fmla="*/ 8838947 h 286978"/>
              <a:gd name="T14" fmla="*/ 22149921 w 286976"/>
              <a:gd name="T15" fmla="*/ 9350217 h 286978"/>
              <a:gd name="T16" fmla="*/ 5121765 w 286976"/>
              <a:gd name="T17" fmla="*/ 9861410 h 286978"/>
              <a:gd name="T18" fmla="*/ 15133321 w 286976"/>
              <a:gd name="T19" fmla="*/ 15356925 h 286978"/>
              <a:gd name="T20" fmla="*/ 15133321 w 286976"/>
              <a:gd name="T21" fmla="*/ 16379348 h 286978"/>
              <a:gd name="T22" fmla="*/ 5121765 w 286976"/>
              <a:gd name="T23" fmla="*/ 28648565 h 286978"/>
              <a:gd name="T24" fmla="*/ 7945467 w 286976"/>
              <a:gd name="T25" fmla="*/ 29202329 h 286978"/>
              <a:gd name="T26" fmla="*/ 4608292 w 286976"/>
              <a:gd name="T27" fmla="*/ 29670991 h 286978"/>
              <a:gd name="T28" fmla="*/ 4137607 w 286976"/>
              <a:gd name="T29" fmla="*/ 9350217 h 286978"/>
              <a:gd name="T30" fmla="*/ 27163123 w 286976"/>
              <a:gd name="T31" fmla="*/ 7812055 h 286978"/>
              <a:gd name="T32" fmla="*/ 13228503 w 286976"/>
              <a:gd name="T33" fmla="*/ 24600430 h 286978"/>
              <a:gd name="T34" fmla="*/ 27163123 w 286976"/>
              <a:gd name="T35" fmla="*/ 7812055 h 286978"/>
              <a:gd name="T36" fmla="*/ 28995476 w 286976"/>
              <a:gd name="T37" fmla="*/ 6022435 h 286978"/>
              <a:gd name="T38" fmla="*/ 31424505 w 286976"/>
              <a:gd name="T39" fmla="*/ 10666965 h 286978"/>
              <a:gd name="T40" fmla="*/ 32788022 w 286976"/>
              <a:gd name="T41" fmla="*/ 9005217 h 286978"/>
              <a:gd name="T42" fmla="*/ 30188692 w 286976"/>
              <a:gd name="T43" fmla="*/ 6022435 h 286978"/>
              <a:gd name="T44" fmla="*/ 29549564 w 286976"/>
              <a:gd name="T45" fmla="*/ 4701619 h 286978"/>
              <a:gd name="T46" fmla="*/ 33256848 w 286976"/>
              <a:gd name="T47" fmla="*/ 7641463 h 286978"/>
              <a:gd name="T48" fmla="*/ 33256848 w 286976"/>
              <a:gd name="T49" fmla="*/ 10283360 h 286978"/>
              <a:gd name="T50" fmla="*/ 32319224 w 286976"/>
              <a:gd name="T51" fmla="*/ 11519130 h 286978"/>
              <a:gd name="T52" fmla="*/ 31978460 w 286976"/>
              <a:gd name="T53" fmla="*/ 12413972 h 286978"/>
              <a:gd name="T54" fmla="*/ 31424505 w 286976"/>
              <a:gd name="T55" fmla="*/ 12115704 h 286978"/>
              <a:gd name="T56" fmla="*/ 15529801 w 286976"/>
              <a:gd name="T57" fmla="*/ 28009198 h 286978"/>
              <a:gd name="T58" fmla="*/ 9350916 w 286976"/>
              <a:gd name="T59" fmla="*/ 29670855 h 286978"/>
              <a:gd name="T60" fmla="*/ 8882123 w 286976"/>
              <a:gd name="T61" fmla="*/ 29074406 h 286978"/>
              <a:gd name="T62" fmla="*/ 10714424 w 286976"/>
              <a:gd name="T63" fmla="*/ 22853415 h 286978"/>
              <a:gd name="T64" fmla="*/ 26310800 w 286976"/>
              <a:gd name="T65" fmla="*/ 6959890 h 286978"/>
              <a:gd name="T66" fmla="*/ 27035319 w 286976"/>
              <a:gd name="T67" fmla="*/ 6235391 h 286978"/>
              <a:gd name="T68" fmla="*/ 28271075 w 286976"/>
              <a:gd name="T69" fmla="*/ 5297937 h 286978"/>
              <a:gd name="T70" fmla="*/ 27364818 w 286976"/>
              <a:gd name="T71" fmla="*/ 2444843 h 286978"/>
              <a:gd name="T72" fmla="*/ 27364818 w 286976"/>
              <a:gd name="T73" fmla="*/ 3345970 h 286978"/>
              <a:gd name="T74" fmla="*/ 27364818 w 286976"/>
              <a:gd name="T75" fmla="*/ 2444843 h 286978"/>
              <a:gd name="T76" fmla="*/ 30430373 w 286976"/>
              <a:gd name="T77" fmla="*/ 2437317 h 286978"/>
              <a:gd name="T78" fmla="*/ 30430373 w 286976"/>
              <a:gd name="T79" fmla="*/ 3204481 h 286978"/>
              <a:gd name="T80" fmla="*/ 29708076 w 286976"/>
              <a:gd name="T81" fmla="*/ 3204481 h 286978"/>
              <a:gd name="T82" fmla="*/ 29708076 w 286976"/>
              <a:gd name="T83" fmla="*/ 2437317 h 286978"/>
              <a:gd name="T84" fmla="*/ 24941535 w 286976"/>
              <a:gd name="T85" fmla="*/ 2437317 h 286978"/>
              <a:gd name="T86" fmla="*/ 24941535 w 286976"/>
              <a:gd name="T87" fmla="*/ 3204481 h 286978"/>
              <a:gd name="T88" fmla="*/ 24290616 w 286976"/>
              <a:gd name="T89" fmla="*/ 3204481 h 286978"/>
              <a:gd name="T90" fmla="*/ 24290616 w 286976"/>
              <a:gd name="T91" fmla="*/ 2437317 h 286978"/>
              <a:gd name="T92" fmla="*/ 33528157 w 286976"/>
              <a:gd name="T93" fmla="*/ 0 h 286978"/>
              <a:gd name="T94" fmla="*/ 33998524 w 286976"/>
              <a:gd name="T95" fmla="*/ 5338718 h 286978"/>
              <a:gd name="T96" fmla="*/ 32972213 w 286976"/>
              <a:gd name="T97" fmla="*/ 5338718 h 286978"/>
              <a:gd name="T98" fmla="*/ 1026347 w 286976"/>
              <a:gd name="T99" fmla="*/ 1025043 h 286978"/>
              <a:gd name="T100" fmla="*/ 25231718 w 286976"/>
              <a:gd name="T101" fmla="*/ 4783577 h 286978"/>
              <a:gd name="T102" fmla="*/ 25231718 w 286976"/>
              <a:gd name="T103" fmla="*/ 5808598 h 286978"/>
              <a:gd name="T104" fmla="*/ 1026347 w 286976"/>
              <a:gd name="T105" fmla="*/ 32971259 h 286978"/>
              <a:gd name="T106" fmla="*/ 26087040 w 286976"/>
              <a:gd name="T107" fmla="*/ 26564917 h 286978"/>
              <a:gd name="T108" fmla="*/ 32972213 w 286976"/>
              <a:gd name="T109" fmla="*/ 26052464 h 286978"/>
              <a:gd name="T110" fmla="*/ 33528157 w 286976"/>
              <a:gd name="T111" fmla="*/ 13068988 h 286978"/>
              <a:gd name="T112" fmla="*/ 33998524 w 286976"/>
              <a:gd name="T113" fmla="*/ 26564917 h 286978"/>
              <a:gd name="T114" fmla="*/ 26985072 w 286976"/>
              <a:gd name="T115" fmla="*/ 33825565 h 286978"/>
              <a:gd name="T116" fmla="*/ 512900 w 286976"/>
              <a:gd name="T117" fmla="*/ 33996302 h 286978"/>
              <a:gd name="T118" fmla="*/ 0 w 286976"/>
              <a:gd name="T119" fmla="*/ 555334 h 2869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6976" h="286978">
                <a:moveTo>
                  <a:pt x="228859" y="228933"/>
                </a:moveTo>
                <a:lnTo>
                  <a:pt x="228859" y="271836"/>
                </a:lnTo>
                <a:lnTo>
                  <a:pt x="272176" y="228933"/>
                </a:lnTo>
                <a:lnTo>
                  <a:pt x="228859" y="228933"/>
                </a:lnTo>
                <a:close/>
                <a:moveTo>
                  <a:pt x="95834" y="204066"/>
                </a:moveTo>
                <a:lnTo>
                  <a:pt x="85403" y="240394"/>
                </a:lnTo>
                <a:lnTo>
                  <a:pt x="121372" y="229963"/>
                </a:lnTo>
                <a:lnTo>
                  <a:pt x="95834" y="204066"/>
                </a:lnTo>
                <a:close/>
                <a:moveTo>
                  <a:pt x="247623" y="83930"/>
                </a:moveTo>
                <a:lnTo>
                  <a:pt x="117775" y="213777"/>
                </a:lnTo>
                <a:lnTo>
                  <a:pt x="130005" y="226007"/>
                </a:lnTo>
                <a:lnTo>
                  <a:pt x="259133" y="96159"/>
                </a:lnTo>
                <a:lnTo>
                  <a:pt x="247623" y="83930"/>
                </a:lnTo>
                <a:close/>
                <a:moveTo>
                  <a:pt x="38898" y="74613"/>
                </a:moveTo>
                <a:lnTo>
                  <a:pt x="182269" y="74613"/>
                </a:lnTo>
                <a:cubicBezTo>
                  <a:pt x="184797" y="74613"/>
                  <a:pt x="186964" y="76411"/>
                  <a:pt x="186964" y="78929"/>
                </a:cubicBezTo>
                <a:cubicBezTo>
                  <a:pt x="186964" y="81446"/>
                  <a:pt x="184797" y="83244"/>
                  <a:pt x="182269" y="83244"/>
                </a:cubicBezTo>
                <a:lnTo>
                  <a:pt x="43231" y="83244"/>
                </a:lnTo>
                <a:lnTo>
                  <a:pt x="43231" y="129634"/>
                </a:lnTo>
                <a:lnTo>
                  <a:pt x="127738" y="129634"/>
                </a:lnTo>
                <a:cubicBezTo>
                  <a:pt x="129543" y="129634"/>
                  <a:pt x="131710" y="131433"/>
                  <a:pt x="131710" y="133590"/>
                </a:cubicBezTo>
                <a:cubicBezTo>
                  <a:pt x="131710" y="136108"/>
                  <a:pt x="129543" y="138265"/>
                  <a:pt x="127738" y="138265"/>
                </a:cubicBezTo>
                <a:lnTo>
                  <a:pt x="43231" y="138265"/>
                </a:lnTo>
                <a:lnTo>
                  <a:pt x="43231" y="241835"/>
                </a:lnTo>
                <a:lnTo>
                  <a:pt x="62733" y="241835"/>
                </a:lnTo>
                <a:cubicBezTo>
                  <a:pt x="64900" y="241835"/>
                  <a:pt x="67066" y="243992"/>
                  <a:pt x="67066" y="246510"/>
                </a:cubicBezTo>
                <a:cubicBezTo>
                  <a:pt x="67066" y="249027"/>
                  <a:pt x="64900" y="250466"/>
                  <a:pt x="62733" y="250466"/>
                </a:cubicBezTo>
                <a:lnTo>
                  <a:pt x="38898" y="250466"/>
                </a:lnTo>
                <a:cubicBezTo>
                  <a:pt x="36731" y="250466"/>
                  <a:pt x="34925" y="249027"/>
                  <a:pt x="34925" y="246510"/>
                </a:cubicBezTo>
                <a:lnTo>
                  <a:pt x="34925" y="78929"/>
                </a:lnTo>
                <a:cubicBezTo>
                  <a:pt x="34925" y="76411"/>
                  <a:pt x="36731" y="74613"/>
                  <a:pt x="38898" y="74613"/>
                </a:cubicBezTo>
                <a:close/>
                <a:moveTo>
                  <a:pt x="229279" y="65945"/>
                </a:moveTo>
                <a:lnTo>
                  <a:pt x="99431" y="195433"/>
                </a:lnTo>
                <a:lnTo>
                  <a:pt x="111660" y="207663"/>
                </a:lnTo>
                <a:lnTo>
                  <a:pt x="241508" y="77815"/>
                </a:lnTo>
                <a:lnTo>
                  <a:pt x="229279" y="65945"/>
                </a:lnTo>
                <a:close/>
                <a:moveTo>
                  <a:pt x="249422" y="48320"/>
                </a:moveTo>
                <a:cubicBezTo>
                  <a:pt x="247623" y="48320"/>
                  <a:pt x="245825" y="49399"/>
                  <a:pt x="244746" y="50838"/>
                </a:cubicBezTo>
                <a:lnTo>
                  <a:pt x="235394" y="59830"/>
                </a:lnTo>
                <a:lnTo>
                  <a:pt x="265248" y="90044"/>
                </a:lnTo>
                <a:lnTo>
                  <a:pt x="274600" y="80693"/>
                </a:lnTo>
                <a:cubicBezTo>
                  <a:pt x="276039" y="79614"/>
                  <a:pt x="276758" y="77455"/>
                  <a:pt x="276758" y="76017"/>
                </a:cubicBezTo>
                <a:cubicBezTo>
                  <a:pt x="276758" y="73858"/>
                  <a:pt x="276039" y="72420"/>
                  <a:pt x="274600" y="70621"/>
                </a:cubicBezTo>
                <a:lnTo>
                  <a:pt x="254817" y="50838"/>
                </a:lnTo>
                <a:cubicBezTo>
                  <a:pt x="253018" y="49399"/>
                  <a:pt x="251580" y="48320"/>
                  <a:pt x="249422" y="48320"/>
                </a:cubicBezTo>
                <a:close/>
                <a:moveTo>
                  <a:pt x="249422" y="39688"/>
                </a:moveTo>
                <a:cubicBezTo>
                  <a:pt x="253738" y="39688"/>
                  <a:pt x="257694" y="41846"/>
                  <a:pt x="260572" y="44724"/>
                </a:cubicBezTo>
                <a:lnTo>
                  <a:pt x="280715" y="64506"/>
                </a:lnTo>
                <a:cubicBezTo>
                  <a:pt x="283592" y="67744"/>
                  <a:pt x="285391" y="71700"/>
                  <a:pt x="285391" y="76017"/>
                </a:cubicBezTo>
                <a:cubicBezTo>
                  <a:pt x="285391" y="79973"/>
                  <a:pt x="283592" y="83930"/>
                  <a:pt x="280715" y="86807"/>
                </a:cubicBezTo>
                <a:lnTo>
                  <a:pt x="271722" y="96159"/>
                </a:lnTo>
                <a:lnTo>
                  <a:pt x="272801" y="97238"/>
                </a:lnTo>
                <a:cubicBezTo>
                  <a:pt x="274600" y="98677"/>
                  <a:pt x="274600" y="101555"/>
                  <a:pt x="272801" y="103713"/>
                </a:cubicBezTo>
                <a:cubicBezTo>
                  <a:pt x="271722" y="104432"/>
                  <a:pt x="271003" y="104792"/>
                  <a:pt x="269924" y="104792"/>
                </a:cubicBezTo>
                <a:cubicBezTo>
                  <a:pt x="268485" y="104792"/>
                  <a:pt x="267406" y="104432"/>
                  <a:pt x="267046" y="103713"/>
                </a:cubicBezTo>
                <a:lnTo>
                  <a:pt x="265248" y="102274"/>
                </a:lnTo>
                <a:lnTo>
                  <a:pt x="132522" y="234999"/>
                </a:lnTo>
                <a:cubicBezTo>
                  <a:pt x="132163" y="236078"/>
                  <a:pt x="131803" y="236438"/>
                  <a:pt x="131084" y="236438"/>
                </a:cubicBezTo>
                <a:lnTo>
                  <a:pt x="80367" y="250465"/>
                </a:lnTo>
                <a:cubicBezTo>
                  <a:pt x="79648" y="250465"/>
                  <a:pt x="79288" y="250465"/>
                  <a:pt x="78929" y="250465"/>
                </a:cubicBezTo>
                <a:cubicBezTo>
                  <a:pt x="77849" y="250465"/>
                  <a:pt x="76770" y="250106"/>
                  <a:pt x="76051" y="249746"/>
                </a:cubicBezTo>
                <a:cubicBezTo>
                  <a:pt x="74972" y="248667"/>
                  <a:pt x="74612" y="246869"/>
                  <a:pt x="74972" y="245430"/>
                </a:cubicBezTo>
                <a:lnTo>
                  <a:pt x="89000" y="194714"/>
                </a:lnTo>
                <a:cubicBezTo>
                  <a:pt x="89719" y="193994"/>
                  <a:pt x="90079" y="193275"/>
                  <a:pt x="90439" y="192915"/>
                </a:cubicBezTo>
                <a:lnTo>
                  <a:pt x="223164" y="59830"/>
                </a:lnTo>
                <a:lnTo>
                  <a:pt x="222085" y="58751"/>
                </a:lnTo>
                <a:cubicBezTo>
                  <a:pt x="220287" y="57313"/>
                  <a:pt x="220287" y="54435"/>
                  <a:pt x="222085" y="52637"/>
                </a:cubicBezTo>
                <a:cubicBezTo>
                  <a:pt x="223884" y="51198"/>
                  <a:pt x="226761" y="51198"/>
                  <a:pt x="228200" y="52637"/>
                </a:cubicBezTo>
                <a:lnTo>
                  <a:pt x="229279" y="53716"/>
                </a:lnTo>
                <a:lnTo>
                  <a:pt x="238631" y="44724"/>
                </a:lnTo>
                <a:cubicBezTo>
                  <a:pt x="241508" y="41846"/>
                  <a:pt x="245465" y="39688"/>
                  <a:pt x="249422" y="39688"/>
                </a:cubicBezTo>
                <a:close/>
                <a:moveTo>
                  <a:pt x="230981" y="20638"/>
                </a:moveTo>
                <a:cubicBezTo>
                  <a:pt x="232966" y="20638"/>
                  <a:pt x="234619" y="22291"/>
                  <a:pt x="234619" y="24606"/>
                </a:cubicBezTo>
                <a:cubicBezTo>
                  <a:pt x="234619" y="26921"/>
                  <a:pt x="232966" y="28244"/>
                  <a:pt x="230981" y="28244"/>
                </a:cubicBezTo>
                <a:cubicBezTo>
                  <a:pt x="228666" y="28244"/>
                  <a:pt x="227012" y="26921"/>
                  <a:pt x="227012" y="24606"/>
                </a:cubicBezTo>
                <a:cubicBezTo>
                  <a:pt x="227012" y="22291"/>
                  <a:pt x="228666" y="20638"/>
                  <a:pt x="230981" y="20638"/>
                </a:cubicBezTo>
                <a:close/>
                <a:moveTo>
                  <a:pt x="250761" y="20574"/>
                </a:moveTo>
                <a:cubicBezTo>
                  <a:pt x="252285" y="19050"/>
                  <a:pt x="255333" y="19050"/>
                  <a:pt x="256857" y="20574"/>
                </a:cubicBezTo>
                <a:cubicBezTo>
                  <a:pt x="258000" y="21336"/>
                  <a:pt x="258381" y="22860"/>
                  <a:pt x="258381" y="24003"/>
                </a:cubicBezTo>
                <a:cubicBezTo>
                  <a:pt x="258381" y="25146"/>
                  <a:pt x="258000" y="26289"/>
                  <a:pt x="256857" y="27051"/>
                </a:cubicBezTo>
                <a:cubicBezTo>
                  <a:pt x="256095" y="27813"/>
                  <a:pt x="255333" y="28194"/>
                  <a:pt x="254190" y="28194"/>
                </a:cubicBezTo>
                <a:cubicBezTo>
                  <a:pt x="252285" y="28194"/>
                  <a:pt x="251523" y="27813"/>
                  <a:pt x="250761" y="27051"/>
                </a:cubicBezTo>
                <a:cubicBezTo>
                  <a:pt x="249618" y="26289"/>
                  <a:pt x="249237" y="24765"/>
                  <a:pt x="249237" y="24003"/>
                </a:cubicBezTo>
                <a:cubicBezTo>
                  <a:pt x="249237" y="22860"/>
                  <a:pt x="249618" y="21336"/>
                  <a:pt x="250761" y="20574"/>
                </a:cubicBezTo>
                <a:close/>
                <a:moveTo>
                  <a:pt x="205032" y="20574"/>
                </a:moveTo>
                <a:cubicBezTo>
                  <a:pt x="206497" y="19050"/>
                  <a:pt x="209428" y="19050"/>
                  <a:pt x="210527" y="20574"/>
                </a:cubicBezTo>
                <a:cubicBezTo>
                  <a:pt x="211626" y="21336"/>
                  <a:pt x="212359" y="22860"/>
                  <a:pt x="212359" y="24003"/>
                </a:cubicBezTo>
                <a:cubicBezTo>
                  <a:pt x="212359" y="25146"/>
                  <a:pt x="211626" y="26289"/>
                  <a:pt x="210527" y="27051"/>
                </a:cubicBezTo>
                <a:cubicBezTo>
                  <a:pt x="210161" y="27813"/>
                  <a:pt x="209062" y="28194"/>
                  <a:pt x="207230" y="28194"/>
                </a:cubicBezTo>
                <a:cubicBezTo>
                  <a:pt x="206497" y="28194"/>
                  <a:pt x="205398" y="27813"/>
                  <a:pt x="205032" y="27051"/>
                </a:cubicBezTo>
                <a:cubicBezTo>
                  <a:pt x="203567" y="26289"/>
                  <a:pt x="203200" y="25146"/>
                  <a:pt x="203200" y="24003"/>
                </a:cubicBezTo>
                <a:cubicBezTo>
                  <a:pt x="203200" y="22860"/>
                  <a:pt x="203567" y="21336"/>
                  <a:pt x="205032" y="20574"/>
                </a:cubicBezTo>
                <a:close/>
                <a:moveTo>
                  <a:pt x="4332" y="0"/>
                </a:moveTo>
                <a:lnTo>
                  <a:pt x="283006" y="0"/>
                </a:lnTo>
                <a:cubicBezTo>
                  <a:pt x="285171" y="0"/>
                  <a:pt x="286976" y="2163"/>
                  <a:pt x="286976" y="4687"/>
                </a:cubicBezTo>
                <a:lnTo>
                  <a:pt x="286976" y="45065"/>
                </a:lnTo>
                <a:cubicBezTo>
                  <a:pt x="286976" y="47229"/>
                  <a:pt x="285171" y="49031"/>
                  <a:pt x="283006" y="49031"/>
                </a:cubicBezTo>
                <a:cubicBezTo>
                  <a:pt x="280479" y="49031"/>
                  <a:pt x="278313" y="47229"/>
                  <a:pt x="278313" y="45065"/>
                </a:cubicBezTo>
                <a:lnTo>
                  <a:pt x="278313" y="8652"/>
                </a:lnTo>
                <a:lnTo>
                  <a:pt x="8663" y="8652"/>
                </a:lnTo>
                <a:lnTo>
                  <a:pt x="8663" y="40379"/>
                </a:lnTo>
                <a:lnTo>
                  <a:pt x="212976" y="40379"/>
                </a:lnTo>
                <a:cubicBezTo>
                  <a:pt x="215503" y="40379"/>
                  <a:pt x="217308" y="42542"/>
                  <a:pt x="217308" y="45065"/>
                </a:cubicBezTo>
                <a:cubicBezTo>
                  <a:pt x="217308" y="47229"/>
                  <a:pt x="215503" y="49031"/>
                  <a:pt x="212976" y="49031"/>
                </a:cubicBezTo>
                <a:lnTo>
                  <a:pt x="8663" y="49031"/>
                </a:lnTo>
                <a:lnTo>
                  <a:pt x="8663" y="278325"/>
                </a:lnTo>
                <a:lnTo>
                  <a:pt x="220196" y="278325"/>
                </a:lnTo>
                <a:lnTo>
                  <a:pt x="220196" y="224246"/>
                </a:lnTo>
                <a:cubicBezTo>
                  <a:pt x="220196" y="222083"/>
                  <a:pt x="222362" y="219920"/>
                  <a:pt x="224527" y="219920"/>
                </a:cubicBezTo>
                <a:lnTo>
                  <a:pt x="278313" y="219920"/>
                </a:lnTo>
                <a:lnTo>
                  <a:pt x="278313" y="114286"/>
                </a:lnTo>
                <a:cubicBezTo>
                  <a:pt x="278313" y="111763"/>
                  <a:pt x="280479" y="110321"/>
                  <a:pt x="283006" y="110321"/>
                </a:cubicBezTo>
                <a:cubicBezTo>
                  <a:pt x="285171" y="110321"/>
                  <a:pt x="286976" y="111763"/>
                  <a:pt x="286976" y="114286"/>
                </a:cubicBezTo>
                <a:lnTo>
                  <a:pt x="286976" y="224246"/>
                </a:lnTo>
                <a:cubicBezTo>
                  <a:pt x="286976" y="225688"/>
                  <a:pt x="286615" y="226770"/>
                  <a:pt x="285532" y="227131"/>
                </a:cubicBezTo>
                <a:lnTo>
                  <a:pt x="227776" y="285536"/>
                </a:lnTo>
                <a:cubicBezTo>
                  <a:pt x="227415" y="285896"/>
                  <a:pt x="225610" y="286978"/>
                  <a:pt x="224527" y="286978"/>
                </a:cubicBezTo>
                <a:lnTo>
                  <a:pt x="4332" y="286978"/>
                </a:lnTo>
                <a:cubicBezTo>
                  <a:pt x="1805" y="286978"/>
                  <a:pt x="0" y="284814"/>
                  <a:pt x="0" y="282291"/>
                </a:cubicBezTo>
                <a:lnTo>
                  <a:pt x="0" y="4687"/>
                </a:lnTo>
                <a:cubicBezTo>
                  <a:pt x="0" y="2163"/>
                  <a:pt x="1805" y="0"/>
                  <a:pt x="4332" y="0"/>
                </a:cubicBezTo>
                <a:close/>
              </a:path>
            </a:pathLst>
          </a:custGeom>
          <a:solidFill>
            <a:schemeClr val="bg1"/>
          </a:solidFill>
          <a:ln>
            <a:noFill/>
          </a:ln>
          <a:effectLst/>
        </p:spPr>
        <p:txBody>
          <a:bodyPr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sz="3429" dirty="0">
              <a:latin typeface="Lato Light" panose="020F0502020204030203" pitchFamily="34" charset="0"/>
            </a:endParaRPr>
          </a:p>
        </p:txBody>
      </p:sp>
      <p:sp>
        <p:nvSpPr>
          <p:cNvPr id="17" name="Freeform 682">
            <a:extLst>
              <a:ext uri="{FF2B5EF4-FFF2-40B4-BE49-F238E27FC236}">
                <a16:creationId xmlns:a16="http://schemas.microsoft.com/office/drawing/2014/main" id="{F592D7BF-4AAD-471A-8B95-0AC2EE6F34D7}"/>
              </a:ext>
            </a:extLst>
          </p:cNvPr>
          <p:cNvSpPr>
            <a:spLocks noChangeArrowheads="1"/>
          </p:cNvSpPr>
          <p:nvPr/>
        </p:nvSpPr>
        <p:spPr bwMode="auto">
          <a:xfrm>
            <a:off x="4899669" y="2954669"/>
            <a:ext cx="948235" cy="865348"/>
          </a:xfrm>
          <a:custGeom>
            <a:avLst/>
            <a:gdLst>
              <a:gd name="T0" fmla="*/ 1346981 w 295961"/>
              <a:gd name="T1" fmla="*/ 3153087 h 299677"/>
              <a:gd name="T2" fmla="*/ 2667198 w 295961"/>
              <a:gd name="T3" fmla="*/ 1608957 h 299677"/>
              <a:gd name="T4" fmla="*/ 426503 w 295961"/>
              <a:gd name="T5" fmla="*/ 1551194 h 299677"/>
              <a:gd name="T6" fmla="*/ 1202669 w 295961"/>
              <a:gd name="T7" fmla="*/ 1830863 h 299677"/>
              <a:gd name="T8" fmla="*/ 426503 w 295961"/>
              <a:gd name="T9" fmla="*/ 1551194 h 299677"/>
              <a:gd name="T10" fmla="*/ 1320870 w 295961"/>
              <a:gd name="T11" fmla="*/ 1452711 h 299677"/>
              <a:gd name="T12" fmla="*/ 1364212 w 295961"/>
              <a:gd name="T13" fmla="*/ 1523623 h 299677"/>
              <a:gd name="T14" fmla="*/ 1360273 w 295961"/>
              <a:gd name="T15" fmla="*/ 2622610 h 299677"/>
              <a:gd name="T16" fmla="*/ 1198731 w 295961"/>
              <a:gd name="T17" fmla="*/ 1929334 h 299677"/>
              <a:gd name="T18" fmla="*/ 131000 w 295961"/>
              <a:gd name="T19" fmla="*/ 3170145 h 299677"/>
              <a:gd name="T20" fmla="*/ 1104183 w 295961"/>
              <a:gd name="T21" fmla="*/ 3217408 h 299677"/>
              <a:gd name="T22" fmla="*/ 48261 w 295961"/>
              <a:gd name="T23" fmla="*/ 3264680 h 299677"/>
              <a:gd name="T24" fmla="*/ 8861 w 295961"/>
              <a:gd name="T25" fmla="*/ 3193768 h 299677"/>
              <a:gd name="T26" fmla="*/ 316191 w 295961"/>
              <a:gd name="T27" fmla="*/ 1476352 h 299677"/>
              <a:gd name="T28" fmla="*/ 1710633 w 295961"/>
              <a:gd name="T29" fmla="*/ 1149250 h 299677"/>
              <a:gd name="T30" fmla="*/ 2675110 w 295961"/>
              <a:gd name="T31" fmla="*/ 1514656 h 299677"/>
              <a:gd name="T32" fmla="*/ 1710633 w 295961"/>
              <a:gd name="T33" fmla="*/ 1149250 h 299677"/>
              <a:gd name="T34" fmla="*/ 2809503 w 295961"/>
              <a:gd name="T35" fmla="*/ 1054954 h 299677"/>
              <a:gd name="T36" fmla="*/ 2856927 w 295961"/>
              <a:gd name="T37" fmla="*/ 1121747 h 299677"/>
              <a:gd name="T38" fmla="*/ 3228489 w 295961"/>
              <a:gd name="T39" fmla="*/ 3223804 h 299677"/>
              <a:gd name="T40" fmla="*/ 1260018 w 295961"/>
              <a:gd name="T41" fmla="*/ 3247380 h 299677"/>
              <a:gd name="T42" fmla="*/ 1216540 w 295961"/>
              <a:gd name="T43" fmla="*/ 3176655 h 299677"/>
              <a:gd name="T44" fmla="*/ 1596009 w 295961"/>
              <a:gd name="T45" fmla="*/ 1078524 h 299677"/>
              <a:gd name="T46" fmla="*/ 482063 w 295961"/>
              <a:gd name="T47" fmla="*/ 968479 h 299677"/>
              <a:gd name="T48" fmla="*/ 615163 w 295961"/>
              <a:gd name="T49" fmla="*/ 1098745 h 299677"/>
              <a:gd name="T50" fmla="*/ 1104489 w 295961"/>
              <a:gd name="T51" fmla="*/ 1280336 h 299677"/>
              <a:gd name="T52" fmla="*/ 1010536 w 295961"/>
              <a:gd name="T53" fmla="*/ 1280336 h 299677"/>
              <a:gd name="T54" fmla="*/ 615163 w 295961"/>
              <a:gd name="T55" fmla="*/ 1197446 h 299677"/>
              <a:gd name="T56" fmla="*/ 482063 w 295961"/>
              <a:gd name="T57" fmla="*/ 968479 h 299677"/>
              <a:gd name="T58" fmla="*/ 285929 w 295961"/>
              <a:gd name="T59" fmla="*/ 652672 h 299677"/>
              <a:gd name="T60" fmla="*/ 681310 w 295961"/>
              <a:gd name="T61" fmla="*/ 735572 h 299677"/>
              <a:gd name="T62" fmla="*/ 814410 w 295961"/>
              <a:gd name="T63" fmla="*/ 964536 h 299677"/>
              <a:gd name="T64" fmla="*/ 681310 w 295961"/>
              <a:gd name="T65" fmla="*/ 834259 h 299677"/>
              <a:gd name="T66" fmla="*/ 188064 w 295961"/>
              <a:gd name="T67" fmla="*/ 652672 h 299677"/>
              <a:gd name="T68" fmla="*/ 1854465 w 295961"/>
              <a:gd name="T69" fmla="*/ 449653 h 299677"/>
              <a:gd name="T70" fmla="*/ 2032608 w 295961"/>
              <a:gd name="T71" fmla="*/ 631680 h 299677"/>
              <a:gd name="T72" fmla="*/ 2563095 w 295961"/>
              <a:gd name="T73" fmla="*/ 861207 h 299677"/>
              <a:gd name="T74" fmla="*/ 2464126 w 295961"/>
              <a:gd name="T75" fmla="*/ 861207 h 299677"/>
              <a:gd name="T76" fmla="*/ 2032608 w 295961"/>
              <a:gd name="T77" fmla="*/ 730619 h 299677"/>
              <a:gd name="T78" fmla="*/ 1854465 w 295961"/>
              <a:gd name="T79" fmla="*/ 449653 h 299677"/>
              <a:gd name="T80" fmla="*/ 1554160 w 295961"/>
              <a:gd name="T81" fmla="*/ 47485 h 299677"/>
              <a:gd name="T82" fmla="*/ 1983452 w 295961"/>
              <a:gd name="T83" fmla="*/ 182027 h 299677"/>
              <a:gd name="T84" fmla="*/ 2164620 w 295961"/>
              <a:gd name="T85" fmla="*/ 462993 h 299677"/>
              <a:gd name="T86" fmla="*/ 1983452 w 295961"/>
              <a:gd name="T87" fmla="*/ 280954 h 299677"/>
              <a:gd name="T88" fmla="*/ 1455699 w 295961"/>
              <a:gd name="T89" fmla="*/ 47485 h 29967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95961" h="299677">
                <a:moveTo>
                  <a:pt x="162529" y="147692"/>
                </a:moveTo>
                <a:cubicBezTo>
                  <a:pt x="163613" y="180873"/>
                  <a:pt x="156386" y="229563"/>
                  <a:pt x="123141" y="289433"/>
                </a:cubicBezTo>
                <a:lnTo>
                  <a:pt x="283946" y="289433"/>
                </a:lnTo>
                <a:cubicBezTo>
                  <a:pt x="250339" y="229563"/>
                  <a:pt x="243112" y="180873"/>
                  <a:pt x="243835" y="147692"/>
                </a:cubicBezTo>
                <a:lnTo>
                  <a:pt x="162529" y="147692"/>
                </a:lnTo>
                <a:close/>
                <a:moveTo>
                  <a:pt x="38991" y="142390"/>
                </a:moveTo>
                <a:cubicBezTo>
                  <a:pt x="40792" y="147813"/>
                  <a:pt x="42953" y="156491"/>
                  <a:pt x="43673" y="168062"/>
                </a:cubicBezTo>
                <a:lnTo>
                  <a:pt x="109948" y="168062"/>
                </a:lnTo>
                <a:cubicBezTo>
                  <a:pt x="110669" y="156491"/>
                  <a:pt x="112830" y="147813"/>
                  <a:pt x="114271" y="142390"/>
                </a:cubicBezTo>
                <a:lnTo>
                  <a:pt x="38991" y="142390"/>
                </a:lnTo>
                <a:close/>
                <a:moveTo>
                  <a:pt x="32868" y="133350"/>
                </a:moveTo>
                <a:lnTo>
                  <a:pt x="120754" y="133350"/>
                </a:lnTo>
                <a:cubicBezTo>
                  <a:pt x="122195" y="133350"/>
                  <a:pt x="123636" y="134073"/>
                  <a:pt x="124716" y="135520"/>
                </a:cubicBezTo>
                <a:cubicBezTo>
                  <a:pt x="125437" y="136604"/>
                  <a:pt x="125437" y="138412"/>
                  <a:pt x="124716" y="139859"/>
                </a:cubicBezTo>
                <a:cubicBezTo>
                  <a:pt x="124716" y="140220"/>
                  <a:pt x="109228" y="175655"/>
                  <a:pt x="127238" y="234954"/>
                </a:cubicBezTo>
                <a:cubicBezTo>
                  <a:pt x="127958" y="237485"/>
                  <a:pt x="126517" y="240016"/>
                  <a:pt x="124356" y="240739"/>
                </a:cubicBezTo>
                <a:cubicBezTo>
                  <a:pt x="121835" y="241462"/>
                  <a:pt x="119313" y="240016"/>
                  <a:pt x="118593" y="237485"/>
                </a:cubicBezTo>
                <a:cubicBezTo>
                  <a:pt x="111389" y="213621"/>
                  <a:pt x="109228" y="193372"/>
                  <a:pt x="109588" y="177101"/>
                </a:cubicBezTo>
                <a:lnTo>
                  <a:pt x="44394" y="177101"/>
                </a:lnTo>
                <a:cubicBezTo>
                  <a:pt x="44754" y="204220"/>
                  <a:pt x="38631" y="242547"/>
                  <a:pt x="11976" y="290999"/>
                </a:cubicBezTo>
                <a:lnTo>
                  <a:pt x="96621" y="290999"/>
                </a:lnTo>
                <a:cubicBezTo>
                  <a:pt x="99143" y="290999"/>
                  <a:pt x="100944" y="292807"/>
                  <a:pt x="100944" y="295338"/>
                </a:cubicBezTo>
                <a:cubicBezTo>
                  <a:pt x="100944" y="297869"/>
                  <a:pt x="99143" y="299677"/>
                  <a:pt x="96621" y="299677"/>
                </a:cubicBezTo>
                <a:lnTo>
                  <a:pt x="4412" y="299677"/>
                </a:lnTo>
                <a:cubicBezTo>
                  <a:pt x="2611" y="299677"/>
                  <a:pt x="1171" y="298953"/>
                  <a:pt x="810" y="297507"/>
                </a:cubicBezTo>
                <a:cubicBezTo>
                  <a:pt x="-270" y="296061"/>
                  <a:pt x="-270" y="294614"/>
                  <a:pt x="810" y="293168"/>
                </a:cubicBezTo>
                <a:cubicBezTo>
                  <a:pt x="54839" y="199881"/>
                  <a:pt x="28906" y="140220"/>
                  <a:pt x="28906" y="139859"/>
                </a:cubicBezTo>
                <a:cubicBezTo>
                  <a:pt x="28185" y="138412"/>
                  <a:pt x="28185" y="136604"/>
                  <a:pt x="28906" y="135520"/>
                </a:cubicBezTo>
                <a:cubicBezTo>
                  <a:pt x="29986" y="134073"/>
                  <a:pt x="31427" y="133350"/>
                  <a:pt x="32868" y="133350"/>
                </a:cubicBezTo>
                <a:close/>
                <a:moveTo>
                  <a:pt x="156386" y="105494"/>
                </a:moveTo>
                <a:cubicBezTo>
                  <a:pt x="158193" y="112347"/>
                  <a:pt x="161084" y="123527"/>
                  <a:pt x="162168" y="139036"/>
                </a:cubicBezTo>
                <a:lnTo>
                  <a:pt x="244558" y="139036"/>
                </a:lnTo>
                <a:cubicBezTo>
                  <a:pt x="245642" y="123527"/>
                  <a:pt x="248533" y="112347"/>
                  <a:pt x="250701" y="105494"/>
                </a:cubicBezTo>
                <a:lnTo>
                  <a:pt x="156386" y="105494"/>
                </a:lnTo>
                <a:close/>
                <a:moveTo>
                  <a:pt x="149520" y="96838"/>
                </a:moveTo>
                <a:lnTo>
                  <a:pt x="256844" y="96838"/>
                </a:lnTo>
                <a:cubicBezTo>
                  <a:pt x="258651" y="96838"/>
                  <a:pt x="259735" y="97559"/>
                  <a:pt x="260819" y="99002"/>
                </a:cubicBezTo>
                <a:cubicBezTo>
                  <a:pt x="261541" y="100084"/>
                  <a:pt x="261903" y="101527"/>
                  <a:pt x="261180" y="102969"/>
                </a:cubicBezTo>
                <a:cubicBezTo>
                  <a:pt x="260819" y="103691"/>
                  <a:pt x="229019" y="177988"/>
                  <a:pt x="295148" y="291597"/>
                </a:cubicBezTo>
                <a:cubicBezTo>
                  <a:pt x="296232" y="293040"/>
                  <a:pt x="296232" y="294483"/>
                  <a:pt x="295148" y="295925"/>
                </a:cubicBezTo>
                <a:cubicBezTo>
                  <a:pt x="294786" y="297368"/>
                  <a:pt x="293341" y="298089"/>
                  <a:pt x="291534" y="298089"/>
                </a:cubicBezTo>
                <a:lnTo>
                  <a:pt x="115191" y="298089"/>
                </a:lnTo>
                <a:cubicBezTo>
                  <a:pt x="113746" y="298089"/>
                  <a:pt x="112301" y="297368"/>
                  <a:pt x="111216" y="295925"/>
                </a:cubicBezTo>
                <a:cubicBezTo>
                  <a:pt x="110855" y="294483"/>
                  <a:pt x="110855" y="293040"/>
                  <a:pt x="111216" y="291597"/>
                </a:cubicBezTo>
                <a:cubicBezTo>
                  <a:pt x="177706" y="177627"/>
                  <a:pt x="145907" y="103691"/>
                  <a:pt x="145545" y="102969"/>
                </a:cubicBezTo>
                <a:cubicBezTo>
                  <a:pt x="145184" y="101527"/>
                  <a:pt x="145184" y="100084"/>
                  <a:pt x="145907" y="99002"/>
                </a:cubicBezTo>
                <a:cubicBezTo>
                  <a:pt x="146991" y="97559"/>
                  <a:pt x="148436" y="96838"/>
                  <a:pt x="149520" y="96838"/>
                </a:cubicBezTo>
                <a:close/>
                <a:moveTo>
                  <a:pt x="44070" y="88900"/>
                </a:moveTo>
                <a:cubicBezTo>
                  <a:pt x="46576" y="88900"/>
                  <a:pt x="48723" y="90712"/>
                  <a:pt x="48723" y="93249"/>
                </a:cubicBezTo>
                <a:cubicBezTo>
                  <a:pt x="48723" y="97597"/>
                  <a:pt x="51944" y="100858"/>
                  <a:pt x="56238" y="100858"/>
                </a:cubicBezTo>
                <a:lnTo>
                  <a:pt x="84868" y="100858"/>
                </a:lnTo>
                <a:cubicBezTo>
                  <a:pt x="93815" y="100858"/>
                  <a:pt x="100972" y="108468"/>
                  <a:pt x="100972" y="117527"/>
                </a:cubicBezTo>
                <a:cubicBezTo>
                  <a:pt x="100972" y="120064"/>
                  <a:pt x="99183" y="121876"/>
                  <a:pt x="96678" y="121876"/>
                </a:cubicBezTo>
                <a:cubicBezTo>
                  <a:pt x="94531" y="121876"/>
                  <a:pt x="92383" y="120064"/>
                  <a:pt x="92383" y="117527"/>
                </a:cubicBezTo>
                <a:cubicBezTo>
                  <a:pt x="92383" y="113179"/>
                  <a:pt x="88805" y="109918"/>
                  <a:pt x="84868" y="109918"/>
                </a:cubicBezTo>
                <a:lnTo>
                  <a:pt x="56238" y="109918"/>
                </a:lnTo>
                <a:cubicBezTo>
                  <a:pt x="46933" y="109918"/>
                  <a:pt x="39418" y="102308"/>
                  <a:pt x="39418" y="93249"/>
                </a:cubicBezTo>
                <a:cubicBezTo>
                  <a:pt x="39418" y="90712"/>
                  <a:pt x="41565" y="88900"/>
                  <a:pt x="44070" y="88900"/>
                </a:cubicBezTo>
                <a:close/>
                <a:moveTo>
                  <a:pt x="21845" y="55563"/>
                </a:moveTo>
                <a:cubicBezTo>
                  <a:pt x="23993" y="55563"/>
                  <a:pt x="26140" y="57375"/>
                  <a:pt x="26140" y="59911"/>
                </a:cubicBezTo>
                <a:cubicBezTo>
                  <a:pt x="26140" y="64260"/>
                  <a:pt x="29719" y="67521"/>
                  <a:pt x="33655" y="67521"/>
                </a:cubicBezTo>
                <a:lnTo>
                  <a:pt x="62285" y="67521"/>
                </a:lnTo>
                <a:cubicBezTo>
                  <a:pt x="71232" y="67521"/>
                  <a:pt x="78747" y="75130"/>
                  <a:pt x="78747" y="84189"/>
                </a:cubicBezTo>
                <a:cubicBezTo>
                  <a:pt x="78747" y="86726"/>
                  <a:pt x="76958" y="88538"/>
                  <a:pt x="74453" y="88538"/>
                </a:cubicBezTo>
                <a:cubicBezTo>
                  <a:pt x="71948" y="88538"/>
                  <a:pt x="69800" y="86726"/>
                  <a:pt x="69800" y="84189"/>
                </a:cubicBezTo>
                <a:cubicBezTo>
                  <a:pt x="69800" y="79841"/>
                  <a:pt x="66580" y="76580"/>
                  <a:pt x="62285" y="76580"/>
                </a:cubicBezTo>
                <a:lnTo>
                  <a:pt x="33655" y="76580"/>
                </a:lnTo>
                <a:cubicBezTo>
                  <a:pt x="24708" y="76580"/>
                  <a:pt x="17193" y="68970"/>
                  <a:pt x="17193" y="59911"/>
                </a:cubicBezTo>
                <a:cubicBezTo>
                  <a:pt x="17193" y="57375"/>
                  <a:pt x="19340" y="55563"/>
                  <a:pt x="21845" y="55563"/>
                </a:cubicBezTo>
                <a:close/>
                <a:moveTo>
                  <a:pt x="169535" y="41275"/>
                </a:moveTo>
                <a:cubicBezTo>
                  <a:pt x="171707" y="41275"/>
                  <a:pt x="173878" y="43454"/>
                  <a:pt x="173878" y="45634"/>
                </a:cubicBezTo>
                <a:cubicBezTo>
                  <a:pt x="173878" y="52535"/>
                  <a:pt x="179307" y="57984"/>
                  <a:pt x="185821" y="57984"/>
                </a:cubicBezTo>
                <a:lnTo>
                  <a:pt x="213327" y="57984"/>
                </a:lnTo>
                <a:cubicBezTo>
                  <a:pt x="224908" y="57984"/>
                  <a:pt x="234318" y="67429"/>
                  <a:pt x="234318" y="79053"/>
                </a:cubicBezTo>
                <a:cubicBezTo>
                  <a:pt x="234318" y="81595"/>
                  <a:pt x="232509" y="83775"/>
                  <a:pt x="229975" y="83775"/>
                </a:cubicBezTo>
                <a:cubicBezTo>
                  <a:pt x="227804" y="83775"/>
                  <a:pt x="225270" y="81595"/>
                  <a:pt x="225270" y="79053"/>
                </a:cubicBezTo>
                <a:cubicBezTo>
                  <a:pt x="225270" y="72514"/>
                  <a:pt x="219842" y="67066"/>
                  <a:pt x="213327" y="67066"/>
                </a:cubicBezTo>
                <a:lnTo>
                  <a:pt x="185821" y="67066"/>
                </a:lnTo>
                <a:cubicBezTo>
                  <a:pt x="174240" y="67066"/>
                  <a:pt x="164830" y="57258"/>
                  <a:pt x="164830" y="45634"/>
                </a:cubicBezTo>
                <a:cubicBezTo>
                  <a:pt x="164830" y="43454"/>
                  <a:pt x="166640" y="41275"/>
                  <a:pt x="169535" y="41275"/>
                </a:cubicBezTo>
                <a:close/>
                <a:moveTo>
                  <a:pt x="137761" y="0"/>
                </a:moveTo>
                <a:cubicBezTo>
                  <a:pt x="140281" y="0"/>
                  <a:pt x="142081" y="2179"/>
                  <a:pt x="142081" y="4359"/>
                </a:cubicBezTo>
                <a:cubicBezTo>
                  <a:pt x="142081" y="11260"/>
                  <a:pt x="147482" y="16709"/>
                  <a:pt x="153963" y="16709"/>
                </a:cubicBezTo>
                <a:lnTo>
                  <a:pt x="181327" y="16709"/>
                </a:lnTo>
                <a:cubicBezTo>
                  <a:pt x="193209" y="16709"/>
                  <a:pt x="202570" y="26154"/>
                  <a:pt x="202570" y="38141"/>
                </a:cubicBezTo>
                <a:cubicBezTo>
                  <a:pt x="202570" y="40320"/>
                  <a:pt x="200410" y="42500"/>
                  <a:pt x="197889" y="42500"/>
                </a:cubicBezTo>
                <a:cubicBezTo>
                  <a:pt x="195369" y="42500"/>
                  <a:pt x="193569" y="40320"/>
                  <a:pt x="193569" y="38141"/>
                </a:cubicBezTo>
                <a:cubicBezTo>
                  <a:pt x="193569" y="31239"/>
                  <a:pt x="188168" y="25790"/>
                  <a:pt x="181327" y="25790"/>
                </a:cubicBezTo>
                <a:lnTo>
                  <a:pt x="153963" y="25790"/>
                </a:lnTo>
                <a:cubicBezTo>
                  <a:pt x="142802" y="25790"/>
                  <a:pt x="133080" y="16346"/>
                  <a:pt x="133080" y="4359"/>
                </a:cubicBezTo>
                <a:cubicBezTo>
                  <a:pt x="133080" y="2179"/>
                  <a:pt x="135240" y="0"/>
                  <a:pt x="137761" y="0"/>
                </a:cubicBezTo>
                <a:close/>
              </a:path>
            </a:pathLst>
          </a:custGeom>
          <a:solidFill>
            <a:schemeClr val="bg1"/>
          </a:solidFill>
          <a:ln>
            <a:noFill/>
          </a:ln>
          <a:effectLst/>
        </p:spPr>
        <p:txBody>
          <a:bodyPr anchor="ctr"/>
          <a:lstStyle/>
          <a:p>
            <a:endParaRPr lang="en-US" sz="1715" dirty="0">
              <a:latin typeface="Lato Light" panose="020F0502020204030203" pitchFamily="34" charset="0"/>
            </a:endParaRPr>
          </a:p>
        </p:txBody>
      </p:sp>
    </p:spTree>
    <p:extLst>
      <p:ext uri="{BB962C8B-B14F-4D97-AF65-F5344CB8AC3E}">
        <p14:creationId xmlns:p14="http://schemas.microsoft.com/office/powerpoint/2010/main" val="356940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11D9-8241-48DA-89F1-6050E4A02840}"/>
              </a:ext>
            </a:extLst>
          </p:cNvPr>
          <p:cNvSpPr>
            <a:spLocks noGrp="1"/>
          </p:cNvSpPr>
          <p:nvPr>
            <p:ph type="title"/>
          </p:nvPr>
        </p:nvSpPr>
        <p:spPr>
          <a:xfrm>
            <a:off x="1636711" y="30480"/>
            <a:ext cx="10018713" cy="1031240"/>
          </a:xfrm>
        </p:spPr>
        <p:txBody>
          <a:bodyPr/>
          <a:lstStyle/>
          <a:p>
            <a:r>
              <a:rPr lang="en-IN" dirty="0"/>
              <a:t>Abstract</a:t>
            </a:r>
          </a:p>
        </p:txBody>
      </p:sp>
      <p:sp>
        <p:nvSpPr>
          <p:cNvPr id="3" name="Content Placeholder 2">
            <a:extLst>
              <a:ext uri="{FF2B5EF4-FFF2-40B4-BE49-F238E27FC236}">
                <a16:creationId xmlns:a16="http://schemas.microsoft.com/office/drawing/2014/main" id="{2BB28D27-0909-4296-AB67-A1EE38C89D45}"/>
              </a:ext>
            </a:extLst>
          </p:cNvPr>
          <p:cNvSpPr>
            <a:spLocks noGrp="1"/>
          </p:cNvSpPr>
          <p:nvPr>
            <p:ph idx="1"/>
          </p:nvPr>
        </p:nvSpPr>
        <p:spPr>
          <a:xfrm>
            <a:off x="1636711" y="1219200"/>
            <a:ext cx="10018713" cy="5405119"/>
          </a:xfrm>
        </p:spPr>
        <p:txBody>
          <a:bodyPr>
            <a:normAutofit/>
          </a:bodyPr>
          <a:lstStyle/>
          <a:p>
            <a:pPr>
              <a:lnSpc>
                <a:spcPct val="150000"/>
              </a:lnSpc>
            </a:pPr>
            <a:r>
              <a:rPr lang="en-US" dirty="0"/>
              <a:t>In this 21</a:t>
            </a:r>
            <a:r>
              <a:rPr lang="en-US" baseline="30000" dirty="0"/>
              <a:t>st</a:t>
            </a:r>
            <a:r>
              <a:rPr lang="en-US" dirty="0"/>
              <a:t> century where many new modern technologies are being incorporated to all the obsolete systems, this automated lane system can become a fundamental building block for most of the engineers including us. This system will include all the basic amenities along with some additional features. </a:t>
            </a:r>
          </a:p>
          <a:p>
            <a:pPr>
              <a:lnSpc>
                <a:spcPct val="150000"/>
              </a:lnSpc>
            </a:pPr>
            <a:r>
              <a:rPr lang="en-IN" dirty="0"/>
              <a:t>As the competition in the construction market is fiercely increasing, profit margin of construction enterprises is getting smaller and smaller, and cost control of construction projects is one of the issues to be focussed on. As a whole Construction project management is a systematic, comprehensive, dynamic subject, requiring the project manager to regularize and standardize the organization, goal, quality, safety, and cost of construction project. </a:t>
            </a:r>
          </a:p>
          <a:p>
            <a:pPr>
              <a:lnSpc>
                <a:spcPct val="150000"/>
              </a:lnSpc>
            </a:pPr>
            <a:r>
              <a:rPr lang="en-IN" dirty="0"/>
              <a:t>With respect to our project, one must have knowledge of both technical and non-technical fields integrating with the business ideas.</a:t>
            </a:r>
          </a:p>
        </p:txBody>
      </p:sp>
    </p:spTree>
    <p:extLst>
      <p:ext uri="{BB962C8B-B14F-4D97-AF65-F5344CB8AC3E}">
        <p14:creationId xmlns:p14="http://schemas.microsoft.com/office/powerpoint/2010/main" val="2291636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70B8F1-688A-7C45-BD9B-2150E1770BEE}"/>
              </a:ext>
            </a:extLst>
          </p:cNvPr>
          <p:cNvGrpSpPr/>
          <p:nvPr/>
        </p:nvGrpSpPr>
        <p:grpSpPr>
          <a:xfrm>
            <a:off x="445019" y="827943"/>
            <a:ext cx="2972448" cy="5822933"/>
            <a:chOff x="10699709" y="553020"/>
            <a:chExt cx="6037115" cy="11826522"/>
          </a:xfrm>
        </p:grpSpPr>
        <p:sp>
          <p:nvSpPr>
            <p:cNvPr id="3" name="Freeform 1">
              <a:extLst>
                <a:ext uri="{FF2B5EF4-FFF2-40B4-BE49-F238E27FC236}">
                  <a16:creationId xmlns:a16="http://schemas.microsoft.com/office/drawing/2014/main" id="{AC315205-A0A1-6C42-982C-6A55D9595C1F}"/>
                </a:ext>
              </a:extLst>
            </p:cNvPr>
            <p:cNvSpPr>
              <a:spLocks noChangeArrowheads="1"/>
            </p:cNvSpPr>
            <p:nvPr/>
          </p:nvSpPr>
          <p:spPr bwMode="auto">
            <a:xfrm>
              <a:off x="13781634" y="5993912"/>
              <a:ext cx="2632596" cy="1880837"/>
            </a:xfrm>
            <a:custGeom>
              <a:avLst/>
              <a:gdLst>
                <a:gd name="T0" fmla="*/ 2988 w 4030"/>
                <a:gd name="T1" fmla="*/ 2878 h 2879"/>
                <a:gd name="T2" fmla="*/ 0 w 4030"/>
                <a:gd name="T3" fmla="*/ 2878 h 2879"/>
                <a:gd name="T4" fmla="*/ 0 w 4030"/>
                <a:gd name="T5" fmla="*/ 2717 h 2879"/>
                <a:gd name="T6" fmla="*/ 2988 w 4030"/>
                <a:gd name="T7" fmla="*/ 2717 h 2879"/>
                <a:gd name="T8" fmla="*/ 2988 w 4030"/>
                <a:gd name="T9" fmla="*/ 2717 h 2879"/>
                <a:gd name="T10" fmla="*/ 3637 w 4030"/>
                <a:gd name="T11" fmla="*/ 2474 h 2879"/>
                <a:gd name="T12" fmla="*/ 3637 w 4030"/>
                <a:gd name="T13" fmla="*/ 2474 h 2879"/>
                <a:gd name="T14" fmla="*/ 3820 w 4030"/>
                <a:gd name="T15" fmla="*/ 1792 h 2879"/>
                <a:gd name="T16" fmla="*/ 3819 w 4030"/>
                <a:gd name="T17" fmla="*/ 1787 h 2879"/>
                <a:gd name="T18" fmla="*/ 3819 w 4030"/>
                <a:gd name="T19" fmla="*/ 0 h 2879"/>
                <a:gd name="T20" fmla="*/ 3980 w 4030"/>
                <a:gd name="T21" fmla="*/ 0 h 2879"/>
                <a:gd name="T22" fmla="*/ 3980 w 4030"/>
                <a:gd name="T23" fmla="*/ 1776 h 2879"/>
                <a:gd name="T24" fmla="*/ 3980 w 4030"/>
                <a:gd name="T25" fmla="*/ 1776 h 2879"/>
                <a:gd name="T26" fmla="*/ 3759 w 4030"/>
                <a:gd name="T27" fmla="*/ 2579 h 2879"/>
                <a:gd name="T28" fmla="*/ 3759 w 4030"/>
                <a:gd name="T29" fmla="*/ 2579 h 2879"/>
                <a:gd name="T30" fmla="*/ 2988 w 4030"/>
                <a:gd name="T31" fmla="*/ 2878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30" h="2879">
                  <a:moveTo>
                    <a:pt x="2988" y="2878"/>
                  </a:moveTo>
                  <a:lnTo>
                    <a:pt x="0" y="2878"/>
                  </a:lnTo>
                  <a:lnTo>
                    <a:pt x="0" y="2717"/>
                  </a:lnTo>
                  <a:lnTo>
                    <a:pt x="2988" y="2717"/>
                  </a:lnTo>
                  <a:lnTo>
                    <a:pt x="2988" y="2717"/>
                  </a:lnTo>
                  <a:cubicBezTo>
                    <a:pt x="3278" y="2717"/>
                    <a:pt x="3497" y="2635"/>
                    <a:pt x="3637" y="2474"/>
                  </a:cubicBezTo>
                  <a:lnTo>
                    <a:pt x="3637" y="2474"/>
                  </a:lnTo>
                  <a:cubicBezTo>
                    <a:pt x="3873" y="2203"/>
                    <a:pt x="3820" y="1796"/>
                    <a:pt x="3820" y="1792"/>
                  </a:cubicBezTo>
                  <a:lnTo>
                    <a:pt x="3819" y="1787"/>
                  </a:lnTo>
                  <a:lnTo>
                    <a:pt x="3819" y="0"/>
                  </a:lnTo>
                  <a:lnTo>
                    <a:pt x="3980" y="0"/>
                  </a:lnTo>
                  <a:lnTo>
                    <a:pt x="3980" y="1776"/>
                  </a:lnTo>
                  <a:lnTo>
                    <a:pt x="3980" y="1776"/>
                  </a:lnTo>
                  <a:cubicBezTo>
                    <a:pt x="3987" y="1834"/>
                    <a:pt x="4029" y="2270"/>
                    <a:pt x="3759" y="2579"/>
                  </a:cubicBezTo>
                  <a:lnTo>
                    <a:pt x="3759" y="2579"/>
                  </a:lnTo>
                  <a:cubicBezTo>
                    <a:pt x="3586" y="2778"/>
                    <a:pt x="3327" y="2878"/>
                    <a:pt x="2988" y="2878"/>
                  </a:cubicBez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4" name="Freeform 2">
              <a:extLst>
                <a:ext uri="{FF2B5EF4-FFF2-40B4-BE49-F238E27FC236}">
                  <a16:creationId xmlns:a16="http://schemas.microsoft.com/office/drawing/2014/main" id="{61995F33-57A7-A645-9540-2CB43C40C82F}"/>
                </a:ext>
              </a:extLst>
            </p:cNvPr>
            <p:cNvSpPr>
              <a:spLocks noChangeArrowheads="1"/>
            </p:cNvSpPr>
            <p:nvPr/>
          </p:nvSpPr>
          <p:spPr bwMode="auto">
            <a:xfrm>
              <a:off x="15927460" y="4720818"/>
              <a:ext cx="809364" cy="1601448"/>
            </a:xfrm>
            <a:custGeom>
              <a:avLst/>
              <a:gdLst>
                <a:gd name="T0" fmla="*/ 1184 w 1240"/>
                <a:gd name="T1" fmla="*/ 38 h 2453"/>
                <a:gd name="T2" fmla="*/ 1184 w 1240"/>
                <a:gd name="T3" fmla="*/ 38 h 2453"/>
                <a:gd name="T4" fmla="*/ 1201 w 1240"/>
                <a:gd name="T5" fmla="*/ 190 h 2453"/>
                <a:gd name="T6" fmla="*/ 1082 w 1240"/>
                <a:gd name="T7" fmla="*/ 369 h 2453"/>
                <a:gd name="T8" fmla="*/ 1082 w 1240"/>
                <a:gd name="T9" fmla="*/ 369 h 2453"/>
                <a:gd name="T10" fmla="*/ 865 w 1240"/>
                <a:gd name="T11" fmla="*/ 814 h 2453"/>
                <a:gd name="T12" fmla="*/ 865 w 1240"/>
                <a:gd name="T13" fmla="*/ 814 h 2453"/>
                <a:gd name="T14" fmla="*/ 859 w 1240"/>
                <a:gd name="T15" fmla="*/ 1074 h 2453"/>
                <a:gd name="T16" fmla="*/ 990 w 1240"/>
                <a:gd name="T17" fmla="*/ 808 h 2453"/>
                <a:gd name="T18" fmla="*/ 990 w 1240"/>
                <a:gd name="T19" fmla="*/ 808 h 2453"/>
                <a:gd name="T20" fmla="*/ 1150 w 1240"/>
                <a:gd name="T21" fmla="*/ 754 h 2453"/>
                <a:gd name="T22" fmla="*/ 1150 w 1240"/>
                <a:gd name="T23" fmla="*/ 754 h 2453"/>
                <a:gd name="T24" fmla="*/ 1205 w 1240"/>
                <a:gd name="T25" fmla="*/ 914 h 2453"/>
                <a:gd name="T26" fmla="*/ 1015 w 1240"/>
                <a:gd name="T27" fmla="*/ 1370 h 2453"/>
                <a:gd name="T28" fmla="*/ 1015 w 1240"/>
                <a:gd name="T29" fmla="*/ 1370 h 2453"/>
                <a:gd name="T30" fmla="*/ 1017 w 1240"/>
                <a:gd name="T31" fmla="*/ 1440 h 2453"/>
                <a:gd name="T32" fmla="*/ 1017 w 1240"/>
                <a:gd name="T33" fmla="*/ 1440 h 2453"/>
                <a:gd name="T34" fmla="*/ 752 w 1240"/>
                <a:gd name="T35" fmla="*/ 2041 h 2453"/>
                <a:gd name="T36" fmla="*/ 752 w 1240"/>
                <a:gd name="T37" fmla="*/ 2041 h 2453"/>
                <a:gd name="T38" fmla="*/ 526 w 1240"/>
                <a:gd name="T39" fmla="*/ 2378 h 2453"/>
                <a:gd name="T40" fmla="*/ 487 w 1240"/>
                <a:gd name="T41" fmla="*/ 2452 h 2453"/>
                <a:gd name="T42" fmla="*/ 0 w 1240"/>
                <a:gd name="T43" fmla="*/ 2213 h 2453"/>
                <a:gd name="T44" fmla="*/ 0 w 1240"/>
                <a:gd name="T45" fmla="*/ 2213 h 2453"/>
                <a:gd name="T46" fmla="*/ 213 w 1240"/>
                <a:gd name="T47" fmla="*/ 1650 h 2453"/>
                <a:gd name="T48" fmla="*/ 213 w 1240"/>
                <a:gd name="T49" fmla="*/ 1650 h 2453"/>
                <a:gd name="T50" fmla="*/ 409 w 1240"/>
                <a:gd name="T51" fmla="*/ 1069 h 2453"/>
                <a:gd name="T52" fmla="*/ 439 w 1240"/>
                <a:gd name="T53" fmla="*/ 920 h 2453"/>
                <a:gd name="T54" fmla="*/ 439 w 1240"/>
                <a:gd name="T55" fmla="*/ 920 h 2453"/>
                <a:gd name="T56" fmla="*/ 449 w 1240"/>
                <a:gd name="T57" fmla="*/ 891 h 2453"/>
                <a:gd name="T58" fmla="*/ 449 w 1240"/>
                <a:gd name="T59" fmla="*/ 891 h 2453"/>
                <a:gd name="T60" fmla="*/ 458 w 1240"/>
                <a:gd name="T61" fmla="*/ 875 h 2453"/>
                <a:gd name="T62" fmla="*/ 1018 w 1240"/>
                <a:gd name="T63" fmla="*/ 68 h 2453"/>
                <a:gd name="T64" fmla="*/ 1018 w 1240"/>
                <a:gd name="T65" fmla="*/ 68 h 2453"/>
                <a:gd name="T66" fmla="*/ 1184 w 1240"/>
                <a:gd name="T67" fmla="*/ 38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2453">
                  <a:moveTo>
                    <a:pt x="1184" y="38"/>
                  </a:moveTo>
                  <a:lnTo>
                    <a:pt x="1184" y="38"/>
                  </a:lnTo>
                  <a:cubicBezTo>
                    <a:pt x="1239" y="75"/>
                    <a:pt x="1239" y="136"/>
                    <a:pt x="1201" y="190"/>
                  </a:cubicBezTo>
                  <a:lnTo>
                    <a:pt x="1082" y="369"/>
                  </a:lnTo>
                  <a:lnTo>
                    <a:pt x="1082" y="369"/>
                  </a:lnTo>
                  <a:cubicBezTo>
                    <a:pt x="1047" y="426"/>
                    <a:pt x="909" y="672"/>
                    <a:pt x="865" y="814"/>
                  </a:cubicBezTo>
                  <a:lnTo>
                    <a:pt x="865" y="814"/>
                  </a:lnTo>
                  <a:cubicBezTo>
                    <a:pt x="841" y="889"/>
                    <a:pt x="848" y="993"/>
                    <a:pt x="859" y="1074"/>
                  </a:cubicBezTo>
                  <a:lnTo>
                    <a:pt x="990" y="808"/>
                  </a:lnTo>
                  <a:lnTo>
                    <a:pt x="990" y="808"/>
                  </a:lnTo>
                  <a:cubicBezTo>
                    <a:pt x="1019" y="749"/>
                    <a:pt x="1091" y="724"/>
                    <a:pt x="1150" y="754"/>
                  </a:cubicBezTo>
                  <a:lnTo>
                    <a:pt x="1150" y="754"/>
                  </a:lnTo>
                  <a:cubicBezTo>
                    <a:pt x="1210" y="782"/>
                    <a:pt x="1234" y="854"/>
                    <a:pt x="1205" y="914"/>
                  </a:cubicBezTo>
                  <a:lnTo>
                    <a:pt x="1015" y="1370"/>
                  </a:lnTo>
                  <a:lnTo>
                    <a:pt x="1015" y="1370"/>
                  </a:lnTo>
                  <a:cubicBezTo>
                    <a:pt x="1015" y="1392"/>
                    <a:pt x="1015" y="1415"/>
                    <a:pt x="1017" y="1440"/>
                  </a:cubicBezTo>
                  <a:lnTo>
                    <a:pt x="1017" y="1440"/>
                  </a:lnTo>
                  <a:cubicBezTo>
                    <a:pt x="1023" y="1692"/>
                    <a:pt x="840" y="1980"/>
                    <a:pt x="752" y="2041"/>
                  </a:cubicBezTo>
                  <a:lnTo>
                    <a:pt x="752" y="2041"/>
                  </a:lnTo>
                  <a:cubicBezTo>
                    <a:pt x="663" y="2100"/>
                    <a:pt x="526" y="2378"/>
                    <a:pt x="526" y="2378"/>
                  </a:cubicBezTo>
                  <a:lnTo>
                    <a:pt x="487" y="2452"/>
                  </a:lnTo>
                  <a:lnTo>
                    <a:pt x="0" y="2213"/>
                  </a:lnTo>
                  <a:lnTo>
                    <a:pt x="0" y="2213"/>
                  </a:lnTo>
                  <a:cubicBezTo>
                    <a:pt x="0" y="2213"/>
                    <a:pt x="41" y="2114"/>
                    <a:pt x="213" y="1650"/>
                  </a:cubicBezTo>
                  <a:lnTo>
                    <a:pt x="213" y="1650"/>
                  </a:lnTo>
                  <a:cubicBezTo>
                    <a:pt x="315" y="1375"/>
                    <a:pt x="376" y="1181"/>
                    <a:pt x="409" y="1069"/>
                  </a:cubicBezTo>
                  <a:lnTo>
                    <a:pt x="439" y="920"/>
                  </a:lnTo>
                  <a:lnTo>
                    <a:pt x="439" y="920"/>
                  </a:lnTo>
                  <a:cubicBezTo>
                    <a:pt x="441" y="910"/>
                    <a:pt x="444" y="900"/>
                    <a:pt x="449" y="891"/>
                  </a:cubicBezTo>
                  <a:lnTo>
                    <a:pt x="449" y="891"/>
                  </a:lnTo>
                  <a:cubicBezTo>
                    <a:pt x="452" y="885"/>
                    <a:pt x="454" y="881"/>
                    <a:pt x="458" y="875"/>
                  </a:cubicBezTo>
                  <a:lnTo>
                    <a:pt x="1018" y="68"/>
                  </a:lnTo>
                  <a:lnTo>
                    <a:pt x="1018" y="68"/>
                  </a:lnTo>
                  <a:cubicBezTo>
                    <a:pt x="1055" y="14"/>
                    <a:pt x="1130" y="0"/>
                    <a:pt x="1184" y="38"/>
                  </a:cubicBezTo>
                </a:path>
              </a:pathLst>
            </a:custGeom>
            <a:solidFill>
              <a:schemeClr val="bg1">
                <a:lumMod val="65000"/>
              </a:schemeClr>
            </a:solidFill>
            <a:ln>
              <a:noFill/>
            </a:ln>
            <a:effectLst/>
          </p:spPr>
          <p:txBody>
            <a:bodyPr wrap="none" anchor="ctr"/>
            <a:lstStyle/>
            <a:p>
              <a:endParaRPr lang="en-US" sz="3216" dirty="0">
                <a:latin typeface="Lato Light" panose="020F0502020204030203" pitchFamily="34" charset="0"/>
              </a:endParaRPr>
            </a:p>
          </p:txBody>
        </p:sp>
        <p:sp>
          <p:nvSpPr>
            <p:cNvPr id="5" name="Freeform 3">
              <a:extLst>
                <a:ext uri="{FF2B5EF4-FFF2-40B4-BE49-F238E27FC236}">
                  <a16:creationId xmlns:a16="http://schemas.microsoft.com/office/drawing/2014/main" id="{B779F49D-7422-8140-892D-2F8147FD4A6D}"/>
                </a:ext>
              </a:extLst>
            </p:cNvPr>
            <p:cNvSpPr>
              <a:spLocks noChangeArrowheads="1"/>
            </p:cNvSpPr>
            <p:nvPr/>
          </p:nvSpPr>
          <p:spPr bwMode="auto">
            <a:xfrm>
              <a:off x="16480477" y="5193187"/>
              <a:ext cx="253467" cy="437806"/>
            </a:xfrm>
            <a:custGeom>
              <a:avLst/>
              <a:gdLst>
                <a:gd name="T0" fmla="*/ 11 w 387"/>
                <a:gd name="T1" fmla="*/ 350 h 669"/>
                <a:gd name="T2" fmla="*/ 142 w 387"/>
                <a:gd name="T3" fmla="*/ 84 h 669"/>
                <a:gd name="T4" fmla="*/ 142 w 387"/>
                <a:gd name="T5" fmla="*/ 84 h 669"/>
                <a:gd name="T6" fmla="*/ 302 w 387"/>
                <a:gd name="T7" fmla="*/ 30 h 669"/>
                <a:gd name="T8" fmla="*/ 302 w 387"/>
                <a:gd name="T9" fmla="*/ 30 h 669"/>
                <a:gd name="T10" fmla="*/ 357 w 387"/>
                <a:gd name="T11" fmla="*/ 190 h 669"/>
                <a:gd name="T12" fmla="*/ 167 w 387"/>
                <a:gd name="T13" fmla="*/ 646 h 669"/>
                <a:gd name="T14" fmla="*/ 167 w 387"/>
                <a:gd name="T15" fmla="*/ 646 h 669"/>
                <a:gd name="T16" fmla="*/ 11 w 387"/>
                <a:gd name="T17" fmla="*/ 35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669">
                  <a:moveTo>
                    <a:pt x="11" y="350"/>
                  </a:moveTo>
                  <a:lnTo>
                    <a:pt x="142" y="84"/>
                  </a:lnTo>
                  <a:lnTo>
                    <a:pt x="142" y="84"/>
                  </a:lnTo>
                  <a:cubicBezTo>
                    <a:pt x="171" y="25"/>
                    <a:pt x="243" y="0"/>
                    <a:pt x="302" y="30"/>
                  </a:cubicBezTo>
                  <a:lnTo>
                    <a:pt x="302" y="30"/>
                  </a:lnTo>
                  <a:cubicBezTo>
                    <a:pt x="362" y="58"/>
                    <a:pt x="386" y="130"/>
                    <a:pt x="357" y="190"/>
                  </a:cubicBezTo>
                  <a:lnTo>
                    <a:pt x="167" y="646"/>
                  </a:lnTo>
                  <a:lnTo>
                    <a:pt x="167" y="646"/>
                  </a:lnTo>
                  <a:cubicBezTo>
                    <a:pt x="167" y="668"/>
                    <a:pt x="0" y="269"/>
                    <a:pt x="11" y="350"/>
                  </a:cubicBezTo>
                </a:path>
              </a:pathLst>
            </a:custGeom>
            <a:solidFill>
              <a:schemeClr val="bg1">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6" name="Freeform 4">
              <a:extLst>
                <a:ext uri="{FF2B5EF4-FFF2-40B4-BE49-F238E27FC236}">
                  <a16:creationId xmlns:a16="http://schemas.microsoft.com/office/drawing/2014/main" id="{33B7E0C5-1FFD-3A45-9DA7-62C949FD431B}"/>
                </a:ext>
              </a:extLst>
            </p:cNvPr>
            <p:cNvSpPr>
              <a:spLocks noChangeArrowheads="1"/>
            </p:cNvSpPr>
            <p:nvPr/>
          </p:nvSpPr>
          <p:spPr bwMode="auto">
            <a:xfrm>
              <a:off x="13484964" y="5682839"/>
              <a:ext cx="2874542" cy="1517918"/>
            </a:xfrm>
            <a:custGeom>
              <a:avLst/>
              <a:gdLst>
                <a:gd name="T0" fmla="*/ 3791 w 4403"/>
                <a:gd name="T1" fmla="*/ 167 h 2325"/>
                <a:gd name="T2" fmla="*/ 3791 w 4403"/>
                <a:gd name="T3" fmla="*/ 167 h 2325"/>
                <a:gd name="T4" fmla="*/ 2236 w 4403"/>
                <a:gd name="T5" fmla="*/ 1155 h 2325"/>
                <a:gd name="T6" fmla="*/ 2236 w 4403"/>
                <a:gd name="T7" fmla="*/ 1155 h 2325"/>
                <a:gd name="T8" fmla="*/ 1042 w 4403"/>
                <a:gd name="T9" fmla="*/ 0 h 2325"/>
                <a:gd name="T10" fmla="*/ 0 w 4403"/>
                <a:gd name="T11" fmla="*/ 309 h 2325"/>
                <a:gd name="T12" fmla="*/ 0 w 4403"/>
                <a:gd name="T13" fmla="*/ 309 h 2325"/>
                <a:gd name="T14" fmla="*/ 1480 w 4403"/>
                <a:gd name="T15" fmla="*/ 2043 h 2325"/>
                <a:gd name="T16" fmla="*/ 1480 w 4403"/>
                <a:gd name="T17" fmla="*/ 2043 h 2325"/>
                <a:gd name="T18" fmla="*/ 2062 w 4403"/>
                <a:gd name="T19" fmla="*/ 2229 h 2325"/>
                <a:gd name="T20" fmla="*/ 2062 w 4403"/>
                <a:gd name="T21" fmla="*/ 2229 h 2325"/>
                <a:gd name="T22" fmla="*/ 4402 w 4403"/>
                <a:gd name="T23" fmla="*/ 1152 h 2325"/>
                <a:gd name="T24" fmla="*/ 3791 w 4403"/>
                <a:gd name="T25" fmla="*/ 167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3" h="2325">
                  <a:moveTo>
                    <a:pt x="3791" y="167"/>
                  </a:moveTo>
                  <a:lnTo>
                    <a:pt x="3791" y="167"/>
                  </a:lnTo>
                  <a:cubicBezTo>
                    <a:pt x="3422" y="684"/>
                    <a:pt x="2862" y="1256"/>
                    <a:pt x="2236" y="1155"/>
                  </a:cubicBezTo>
                  <a:lnTo>
                    <a:pt x="2236" y="1155"/>
                  </a:lnTo>
                  <a:cubicBezTo>
                    <a:pt x="1653" y="1061"/>
                    <a:pt x="1168" y="424"/>
                    <a:pt x="1042" y="0"/>
                  </a:cubicBezTo>
                  <a:lnTo>
                    <a:pt x="0" y="309"/>
                  </a:lnTo>
                  <a:lnTo>
                    <a:pt x="0" y="309"/>
                  </a:lnTo>
                  <a:cubicBezTo>
                    <a:pt x="192" y="956"/>
                    <a:pt x="744" y="1691"/>
                    <a:pt x="1480" y="2043"/>
                  </a:cubicBezTo>
                  <a:lnTo>
                    <a:pt x="1480" y="2043"/>
                  </a:lnTo>
                  <a:cubicBezTo>
                    <a:pt x="1663" y="2131"/>
                    <a:pt x="1859" y="2196"/>
                    <a:pt x="2062" y="2229"/>
                  </a:cubicBezTo>
                  <a:lnTo>
                    <a:pt x="2062" y="2229"/>
                  </a:lnTo>
                  <a:cubicBezTo>
                    <a:pt x="2655" y="2324"/>
                    <a:pt x="3517" y="2198"/>
                    <a:pt x="4402" y="1152"/>
                  </a:cubicBezTo>
                  <a:lnTo>
                    <a:pt x="3791" y="167"/>
                  </a:lnTo>
                </a:path>
              </a:pathLst>
            </a:custGeom>
            <a:solidFill>
              <a:schemeClr val="accent3">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7" name="Freeform 5">
              <a:extLst>
                <a:ext uri="{FF2B5EF4-FFF2-40B4-BE49-F238E27FC236}">
                  <a16:creationId xmlns:a16="http://schemas.microsoft.com/office/drawing/2014/main" id="{44312FF2-9AA2-E24B-BEC0-20C0BA58BDF6}"/>
                </a:ext>
              </a:extLst>
            </p:cNvPr>
            <p:cNvSpPr>
              <a:spLocks noChangeArrowheads="1"/>
            </p:cNvSpPr>
            <p:nvPr/>
          </p:nvSpPr>
          <p:spPr bwMode="auto">
            <a:xfrm>
              <a:off x="13139327" y="6163848"/>
              <a:ext cx="1785787" cy="2341687"/>
            </a:xfrm>
            <a:custGeom>
              <a:avLst/>
              <a:gdLst>
                <a:gd name="T0" fmla="*/ 1744 w 2736"/>
                <a:gd name="T1" fmla="*/ 3584 h 3585"/>
                <a:gd name="T2" fmla="*/ 0 w 2736"/>
                <a:gd name="T3" fmla="*/ 3584 h 3585"/>
                <a:gd name="T4" fmla="*/ 0 w 2736"/>
                <a:gd name="T5" fmla="*/ 3422 h 3585"/>
                <a:gd name="T6" fmla="*/ 1744 w 2736"/>
                <a:gd name="T7" fmla="*/ 3422 h 3585"/>
                <a:gd name="T8" fmla="*/ 1744 w 2736"/>
                <a:gd name="T9" fmla="*/ 3422 h 3585"/>
                <a:gd name="T10" fmla="*/ 2350 w 2736"/>
                <a:gd name="T11" fmla="*/ 3203 h 3585"/>
                <a:gd name="T12" fmla="*/ 2350 w 2736"/>
                <a:gd name="T13" fmla="*/ 3203 h 3585"/>
                <a:gd name="T14" fmla="*/ 2563 w 2736"/>
                <a:gd name="T15" fmla="*/ 2607 h 3585"/>
                <a:gd name="T16" fmla="*/ 2563 w 2736"/>
                <a:gd name="T17" fmla="*/ 2603 h 3585"/>
                <a:gd name="T18" fmla="*/ 2563 w 2736"/>
                <a:gd name="T19" fmla="*/ 0 h 3585"/>
                <a:gd name="T20" fmla="*/ 2725 w 2736"/>
                <a:gd name="T21" fmla="*/ 0 h 3585"/>
                <a:gd name="T22" fmla="*/ 2725 w 2736"/>
                <a:gd name="T23" fmla="*/ 2602 h 3585"/>
                <a:gd name="T24" fmla="*/ 2725 w 2736"/>
                <a:gd name="T25" fmla="*/ 2602 h 3585"/>
                <a:gd name="T26" fmla="*/ 2468 w 2736"/>
                <a:gd name="T27" fmla="*/ 3313 h 3585"/>
                <a:gd name="T28" fmla="*/ 2468 w 2736"/>
                <a:gd name="T29" fmla="*/ 3313 h 3585"/>
                <a:gd name="T30" fmla="*/ 1744 w 2736"/>
                <a:gd name="T31" fmla="*/ 3584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36" h="3585">
                  <a:moveTo>
                    <a:pt x="1744" y="3584"/>
                  </a:moveTo>
                  <a:lnTo>
                    <a:pt x="0" y="3584"/>
                  </a:lnTo>
                  <a:lnTo>
                    <a:pt x="0" y="3422"/>
                  </a:lnTo>
                  <a:lnTo>
                    <a:pt x="1744" y="3422"/>
                  </a:lnTo>
                  <a:lnTo>
                    <a:pt x="1744" y="3422"/>
                  </a:lnTo>
                  <a:cubicBezTo>
                    <a:pt x="2007" y="3422"/>
                    <a:pt x="2211" y="3348"/>
                    <a:pt x="2350" y="3203"/>
                  </a:cubicBezTo>
                  <a:lnTo>
                    <a:pt x="2350" y="3203"/>
                  </a:lnTo>
                  <a:cubicBezTo>
                    <a:pt x="2577" y="2966"/>
                    <a:pt x="2564" y="2611"/>
                    <a:pt x="2563" y="2607"/>
                  </a:cubicBezTo>
                  <a:lnTo>
                    <a:pt x="2563" y="2603"/>
                  </a:lnTo>
                  <a:lnTo>
                    <a:pt x="2563" y="0"/>
                  </a:lnTo>
                  <a:lnTo>
                    <a:pt x="2725" y="0"/>
                  </a:lnTo>
                  <a:lnTo>
                    <a:pt x="2725" y="2602"/>
                  </a:lnTo>
                  <a:lnTo>
                    <a:pt x="2725" y="2602"/>
                  </a:lnTo>
                  <a:cubicBezTo>
                    <a:pt x="2726" y="2639"/>
                    <a:pt x="2735" y="3032"/>
                    <a:pt x="2468" y="3313"/>
                  </a:cubicBezTo>
                  <a:lnTo>
                    <a:pt x="2468" y="3313"/>
                  </a:lnTo>
                  <a:cubicBezTo>
                    <a:pt x="2297" y="3493"/>
                    <a:pt x="2053" y="3584"/>
                    <a:pt x="1744" y="3584"/>
                  </a:cubicBez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8" name="Freeform 6">
              <a:extLst>
                <a:ext uri="{FF2B5EF4-FFF2-40B4-BE49-F238E27FC236}">
                  <a16:creationId xmlns:a16="http://schemas.microsoft.com/office/drawing/2014/main" id="{17869DDF-E82A-124A-8315-BCE23EBD5AEB}"/>
                </a:ext>
              </a:extLst>
            </p:cNvPr>
            <p:cNvSpPr>
              <a:spLocks noChangeArrowheads="1"/>
            </p:cNvSpPr>
            <p:nvPr/>
          </p:nvSpPr>
          <p:spPr bwMode="auto">
            <a:xfrm>
              <a:off x="10699709" y="3992100"/>
              <a:ext cx="1693618" cy="2595153"/>
            </a:xfrm>
            <a:custGeom>
              <a:avLst/>
              <a:gdLst>
                <a:gd name="T0" fmla="*/ 2593 w 2594"/>
                <a:gd name="T1" fmla="*/ 3971 h 3972"/>
                <a:gd name="T2" fmla="*/ 1018 w 2594"/>
                <a:gd name="T3" fmla="*/ 3971 h 3972"/>
                <a:gd name="T4" fmla="*/ 1018 w 2594"/>
                <a:gd name="T5" fmla="*/ 3971 h 3972"/>
                <a:gd name="T6" fmla="*/ 132 w 2594"/>
                <a:gd name="T7" fmla="*/ 3522 h 3972"/>
                <a:gd name="T8" fmla="*/ 132 w 2594"/>
                <a:gd name="T9" fmla="*/ 3522 h 3972"/>
                <a:gd name="T10" fmla="*/ 0 w 2594"/>
                <a:gd name="T11" fmla="*/ 3073 h 3972"/>
                <a:gd name="T12" fmla="*/ 0 w 2594"/>
                <a:gd name="T13" fmla="*/ 0 h 3972"/>
                <a:gd name="T14" fmla="*/ 149 w 2594"/>
                <a:gd name="T15" fmla="*/ 0 h 3972"/>
                <a:gd name="T16" fmla="*/ 149 w 2594"/>
                <a:gd name="T17" fmla="*/ 3072 h 3972"/>
                <a:gd name="T18" fmla="*/ 149 w 2594"/>
                <a:gd name="T19" fmla="*/ 3072 h 3972"/>
                <a:gd name="T20" fmla="*/ 1018 w 2594"/>
                <a:gd name="T21" fmla="*/ 3821 h 3972"/>
                <a:gd name="T22" fmla="*/ 2593 w 2594"/>
                <a:gd name="T23" fmla="*/ 3821 h 3972"/>
                <a:gd name="T24" fmla="*/ 2593 w 2594"/>
                <a:gd name="T25" fmla="*/ 3971 h 3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4" h="3972">
                  <a:moveTo>
                    <a:pt x="2593" y="3971"/>
                  </a:moveTo>
                  <a:lnTo>
                    <a:pt x="1018" y="3971"/>
                  </a:lnTo>
                  <a:lnTo>
                    <a:pt x="1018" y="3971"/>
                  </a:lnTo>
                  <a:cubicBezTo>
                    <a:pt x="501" y="3971"/>
                    <a:pt x="251" y="3726"/>
                    <a:pt x="132" y="3522"/>
                  </a:cubicBezTo>
                  <a:lnTo>
                    <a:pt x="132" y="3522"/>
                  </a:lnTo>
                  <a:cubicBezTo>
                    <a:pt x="5" y="3301"/>
                    <a:pt x="1" y="3083"/>
                    <a:pt x="0" y="3073"/>
                  </a:cubicBezTo>
                  <a:lnTo>
                    <a:pt x="0" y="0"/>
                  </a:lnTo>
                  <a:lnTo>
                    <a:pt x="149" y="0"/>
                  </a:lnTo>
                  <a:lnTo>
                    <a:pt x="149" y="3072"/>
                  </a:lnTo>
                  <a:lnTo>
                    <a:pt x="149" y="3072"/>
                  </a:lnTo>
                  <a:cubicBezTo>
                    <a:pt x="150" y="3102"/>
                    <a:pt x="172" y="3821"/>
                    <a:pt x="1018" y="3821"/>
                  </a:cubicBezTo>
                  <a:lnTo>
                    <a:pt x="2593" y="3821"/>
                  </a:lnTo>
                  <a:lnTo>
                    <a:pt x="2593" y="3971"/>
                  </a:ln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9" name="Freeform 7">
              <a:extLst>
                <a:ext uri="{FF2B5EF4-FFF2-40B4-BE49-F238E27FC236}">
                  <a16:creationId xmlns:a16="http://schemas.microsoft.com/office/drawing/2014/main" id="{C3292D8E-FE3F-694B-B611-B5F5338742AF}"/>
                </a:ext>
              </a:extLst>
            </p:cNvPr>
            <p:cNvSpPr>
              <a:spLocks noChangeArrowheads="1"/>
            </p:cNvSpPr>
            <p:nvPr/>
          </p:nvSpPr>
          <p:spPr bwMode="auto">
            <a:xfrm>
              <a:off x="13476322" y="11501049"/>
              <a:ext cx="478130" cy="241945"/>
            </a:xfrm>
            <a:custGeom>
              <a:avLst/>
              <a:gdLst>
                <a:gd name="T0" fmla="*/ 0 w 733"/>
                <a:gd name="T1" fmla="*/ 108 h 369"/>
                <a:gd name="T2" fmla="*/ 0 w 733"/>
                <a:gd name="T3" fmla="*/ 108 h 369"/>
                <a:gd name="T4" fmla="*/ 218 w 733"/>
                <a:gd name="T5" fmla="*/ 33 h 369"/>
                <a:gd name="T6" fmla="*/ 218 w 733"/>
                <a:gd name="T7" fmla="*/ 33 h 369"/>
                <a:gd name="T8" fmla="*/ 652 w 733"/>
                <a:gd name="T9" fmla="*/ 89 h 369"/>
                <a:gd name="T10" fmla="*/ 652 w 733"/>
                <a:gd name="T11" fmla="*/ 89 h 369"/>
                <a:gd name="T12" fmla="*/ 718 w 733"/>
                <a:gd name="T13" fmla="*/ 312 h 369"/>
                <a:gd name="T14" fmla="*/ 718 w 733"/>
                <a:gd name="T15" fmla="*/ 312 h 369"/>
                <a:gd name="T16" fmla="*/ 351 w 733"/>
                <a:gd name="T17" fmla="*/ 359 h 369"/>
                <a:gd name="T18" fmla="*/ 351 w 733"/>
                <a:gd name="T19" fmla="*/ 359 h 369"/>
                <a:gd name="T20" fmla="*/ 0 w 733"/>
                <a:gd name="T21" fmla="*/ 108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3" h="369">
                  <a:moveTo>
                    <a:pt x="0" y="108"/>
                  </a:moveTo>
                  <a:lnTo>
                    <a:pt x="0" y="108"/>
                  </a:lnTo>
                  <a:cubicBezTo>
                    <a:pt x="0" y="108"/>
                    <a:pt x="2" y="0"/>
                    <a:pt x="218" y="33"/>
                  </a:cubicBezTo>
                  <a:lnTo>
                    <a:pt x="218" y="33"/>
                  </a:lnTo>
                  <a:cubicBezTo>
                    <a:pt x="434" y="66"/>
                    <a:pt x="571" y="102"/>
                    <a:pt x="652" y="89"/>
                  </a:cubicBezTo>
                  <a:lnTo>
                    <a:pt x="652" y="89"/>
                  </a:lnTo>
                  <a:cubicBezTo>
                    <a:pt x="732" y="74"/>
                    <a:pt x="732" y="304"/>
                    <a:pt x="718" y="312"/>
                  </a:cubicBezTo>
                  <a:lnTo>
                    <a:pt x="718" y="312"/>
                  </a:lnTo>
                  <a:cubicBezTo>
                    <a:pt x="704" y="321"/>
                    <a:pt x="373" y="368"/>
                    <a:pt x="351" y="359"/>
                  </a:cubicBezTo>
                  <a:lnTo>
                    <a:pt x="351" y="359"/>
                  </a:lnTo>
                  <a:cubicBezTo>
                    <a:pt x="329" y="351"/>
                    <a:pt x="0" y="108"/>
                    <a:pt x="0" y="108"/>
                  </a:cubicBezTo>
                </a:path>
              </a:pathLst>
            </a:custGeom>
            <a:solidFill>
              <a:srgbClr val="344A5B"/>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16" dirty="0">
                <a:latin typeface="Lato Light" panose="020F0502020204030203" pitchFamily="34" charset="0"/>
              </a:endParaRPr>
            </a:p>
          </p:txBody>
        </p:sp>
        <p:sp>
          <p:nvSpPr>
            <p:cNvPr id="10" name="Freeform 8">
              <a:extLst>
                <a:ext uri="{FF2B5EF4-FFF2-40B4-BE49-F238E27FC236}">
                  <a16:creationId xmlns:a16="http://schemas.microsoft.com/office/drawing/2014/main" id="{B84A1984-5B93-F042-A202-04625498F922}"/>
                </a:ext>
              </a:extLst>
            </p:cNvPr>
            <p:cNvSpPr>
              <a:spLocks noChangeArrowheads="1"/>
            </p:cNvSpPr>
            <p:nvPr/>
          </p:nvSpPr>
          <p:spPr bwMode="auto">
            <a:xfrm>
              <a:off x="13369751" y="11820763"/>
              <a:ext cx="1532321" cy="558779"/>
            </a:xfrm>
            <a:custGeom>
              <a:avLst/>
              <a:gdLst>
                <a:gd name="T0" fmla="*/ 106 w 2344"/>
                <a:gd name="T1" fmla="*/ 0 h 855"/>
                <a:gd name="T2" fmla="*/ 106 w 2344"/>
                <a:gd name="T3" fmla="*/ 0 h 855"/>
                <a:gd name="T4" fmla="*/ 36 w 2344"/>
                <a:gd name="T5" fmla="*/ 262 h 855"/>
                <a:gd name="T6" fmla="*/ 36 w 2344"/>
                <a:gd name="T7" fmla="*/ 262 h 855"/>
                <a:gd name="T8" fmla="*/ 661 w 2344"/>
                <a:gd name="T9" fmla="*/ 501 h 855"/>
                <a:gd name="T10" fmla="*/ 661 w 2344"/>
                <a:gd name="T11" fmla="*/ 501 h 855"/>
                <a:gd name="T12" fmla="*/ 2230 w 2344"/>
                <a:gd name="T13" fmla="*/ 527 h 855"/>
                <a:gd name="T14" fmla="*/ 2230 w 2344"/>
                <a:gd name="T15" fmla="*/ 527 h 855"/>
                <a:gd name="T16" fmla="*/ 2122 w 2344"/>
                <a:gd name="T17" fmla="*/ 217 h 855"/>
                <a:gd name="T18" fmla="*/ 2122 w 2344"/>
                <a:gd name="T19" fmla="*/ 217 h 855"/>
                <a:gd name="T20" fmla="*/ 106 w 2344"/>
                <a:gd name="T21" fmla="*/ 0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4" h="855">
                  <a:moveTo>
                    <a:pt x="106" y="0"/>
                  </a:moveTo>
                  <a:lnTo>
                    <a:pt x="106" y="0"/>
                  </a:lnTo>
                  <a:cubicBezTo>
                    <a:pt x="106" y="0"/>
                    <a:pt x="0" y="71"/>
                    <a:pt x="36" y="262"/>
                  </a:cubicBezTo>
                  <a:lnTo>
                    <a:pt x="36" y="262"/>
                  </a:lnTo>
                  <a:cubicBezTo>
                    <a:pt x="53" y="332"/>
                    <a:pt x="252" y="310"/>
                    <a:pt x="661" y="501"/>
                  </a:cubicBezTo>
                  <a:lnTo>
                    <a:pt x="661" y="501"/>
                  </a:lnTo>
                  <a:cubicBezTo>
                    <a:pt x="1070" y="692"/>
                    <a:pt x="1618" y="854"/>
                    <a:pt x="2230" y="527"/>
                  </a:cubicBezTo>
                  <a:lnTo>
                    <a:pt x="2230" y="527"/>
                  </a:lnTo>
                  <a:cubicBezTo>
                    <a:pt x="2293" y="494"/>
                    <a:pt x="2343" y="237"/>
                    <a:pt x="2122" y="217"/>
                  </a:cubicBezTo>
                  <a:lnTo>
                    <a:pt x="2122" y="217"/>
                  </a:lnTo>
                  <a:cubicBezTo>
                    <a:pt x="1900" y="198"/>
                    <a:pt x="106" y="0"/>
                    <a:pt x="106" y="0"/>
                  </a:cubicBezTo>
                </a:path>
              </a:pathLst>
            </a:custGeom>
            <a:solidFill>
              <a:schemeClr val="accent1">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11" name="Freeform 9">
              <a:extLst>
                <a:ext uri="{FF2B5EF4-FFF2-40B4-BE49-F238E27FC236}">
                  <a16:creationId xmlns:a16="http://schemas.microsoft.com/office/drawing/2014/main" id="{D91A19C0-23C2-DA43-958D-4ED116FF5070}"/>
                </a:ext>
              </a:extLst>
            </p:cNvPr>
            <p:cNvSpPr>
              <a:spLocks noChangeArrowheads="1"/>
            </p:cNvSpPr>
            <p:nvPr/>
          </p:nvSpPr>
          <p:spPr bwMode="auto">
            <a:xfrm>
              <a:off x="13536808" y="11172696"/>
              <a:ext cx="472370" cy="578940"/>
            </a:xfrm>
            <a:custGeom>
              <a:avLst/>
              <a:gdLst>
                <a:gd name="T0" fmla="*/ 724 w 725"/>
                <a:gd name="T1" fmla="*/ 794 h 887"/>
                <a:gd name="T2" fmla="*/ 724 w 725"/>
                <a:gd name="T3" fmla="*/ 794 h 887"/>
                <a:gd name="T4" fmla="*/ 618 w 725"/>
                <a:gd name="T5" fmla="*/ 886 h 887"/>
                <a:gd name="T6" fmla="*/ 106 w 725"/>
                <a:gd name="T7" fmla="*/ 886 h 887"/>
                <a:gd name="T8" fmla="*/ 106 w 725"/>
                <a:gd name="T9" fmla="*/ 886 h 887"/>
                <a:gd name="T10" fmla="*/ 0 w 725"/>
                <a:gd name="T11" fmla="*/ 794 h 887"/>
                <a:gd name="T12" fmla="*/ 0 w 725"/>
                <a:gd name="T13" fmla="*/ 92 h 887"/>
                <a:gd name="T14" fmla="*/ 0 w 725"/>
                <a:gd name="T15" fmla="*/ 92 h 887"/>
                <a:gd name="T16" fmla="*/ 106 w 725"/>
                <a:gd name="T17" fmla="*/ 0 h 887"/>
                <a:gd name="T18" fmla="*/ 618 w 725"/>
                <a:gd name="T19" fmla="*/ 0 h 887"/>
                <a:gd name="T20" fmla="*/ 618 w 725"/>
                <a:gd name="T21" fmla="*/ 0 h 887"/>
                <a:gd name="T22" fmla="*/ 724 w 725"/>
                <a:gd name="T23" fmla="*/ 92 h 887"/>
                <a:gd name="T24" fmla="*/ 724 w 725"/>
                <a:gd name="T25" fmla="*/ 7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5" h="887">
                  <a:moveTo>
                    <a:pt x="724" y="794"/>
                  </a:moveTo>
                  <a:lnTo>
                    <a:pt x="724" y="794"/>
                  </a:lnTo>
                  <a:cubicBezTo>
                    <a:pt x="724" y="845"/>
                    <a:pt x="676" y="886"/>
                    <a:pt x="618" y="886"/>
                  </a:cubicBezTo>
                  <a:lnTo>
                    <a:pt x="106" y="886"/>
                  </a:lnTo>
                  <a:lnTo>
                    <a:pt x="106" y="886"/>
                  </a:lnTo>
                  <a:cubicBezTo>
                    <a:pt x="48" y="886"/>
                    <a:pt x="0" y="845"/>
                    <a:pt x="0" y="794"/>
                  </a:cubicBezTo>
                  <a:lnTo>
                    <a:pt x="0" y="92"/>
                  </a:lnTo>
                  <a:lnTo>
                    <a:pt x="0" y="92"/>
                  </a:lnTo>
                  <a:cubicBezTo>
                    <a:pt x="0" y="41"/>
                    <a:pt x="48" y="0"/>
                    <a:pt x="106" y="0"/>
                  </a:cubicBezTo>
                  <a:lnTo>
                    <a:pt x="618" y="0"/>
                  </a:lnTo>
                  <a:lnTo>
                    <a:pt x="618" y="0"/>
                  </a:lnTo>
                  <a:cubicBezTo>
                    <a:pt x="676" y="0"/>
                    <a:pt x="724" y="41"/>
                    <a:pt x="724" y="92"/>
                  </a:cubicBezTo>
                  <a:lnTo>
                    <a:pt x="724" y="794"/>
                  </a:ln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12" name="Freeform 10">
              <a:extLst>
                <a:ext uri="{FF2B5EF4-FFF2-40B4-BE49-F238E27FC236}">
                  <a16:creationId xmlns:a16="http://schemas.microsoft.com/office/drawing/2014/main" id="{E4864E92-9672-F245-993A-4681426B1862}"/>
                </a:ext>
              </a:extLst>
            </p:cNvPr>
            <p:cNvSpPr>
              <a:spLocks noChangeArrowheads="1"/>
            </p:cNvSpPr>
            <p:nvPr/>
          </p:nvSpPr>
          <p:spPr bwMode="auto">
            <a:xfrm>
              <a:off x="13415836" y="11417520"/>
              <a:ext cx="1425749" cy="829527"/>
            </a:xfrm>
            <a:custGeom>
              <a:avLst/>
              <a:gdLst>
                <a:gd name="T0" fmla="*/ 92 w 2184"/>
                <a:gd name="T1" fmla="*/ 236 h 1268"/>
                <a:gd name="T2" fmla="*/ 92 w 2184"/>
                <a:gd name="T3" fmla="*/ 236 h 1268"/>
                <a:gd name="T4" fmla="*/ 3 w 2184"/>
                <a:gd name="T5" fmla="*/ 648 h 1268"/>
                <a:gd name="T6" fmla="*/ 3 w 2184"/>
                <a:gd name="T7" fmla="*/ 648 h 1268"/>
                <a:gd name="T8" fmla="*/ 431 w 2184"/>
                <a:gd name="T9" fmla="*/ 812 h 1268"/>
                <a:gd name="T10" fmla="*/ 431 w 2184"/>
                <a:gd name="T11" fmla="*/ 812 h 1268"/>
                <a:gd name="T12" fmla="*/ 2127 w 2184"/>
                <a:gd name="T13" fmla="*/ 898 h 1268"/>
                <a:gd name="T14" fmla="*/ 2127 w 2184"/>
                <a:gd name="T15" fmla="*/ 898 h 1268"/>
                <a:gd name="T16" fmla="*/ 1444 w 2184"/>
                <a:gd name="T17" fmla="*/ 369 h 1268"/>
                <a:gd name="T18" fmla="*/ 1444 w 2184"/>
                <a:gd name="T19" fmla="*/ 369 h 1268"/>
                <a:gd name="T20" fmla="*/ 1076 w 2184"/>
                <a:gd name="T21" fmla="*/ 34 h 1268"/>
                <a:gd name="T22" fmla="*/ 1076 w 2184"/>
                <a:gd name="T23" fmla="*/ 34 h 1268"/>
                <a:gd name="T24" fmla="*/ 584 w 2184"/>
                <a:gd name="T25" fmla="*/ 311 h 1268"/>
                <a:gd name="T26" fmla="*/ 584 w 2184"/>
                <a:gd name="T27" fmla="*/ 311 h 1268"/>
                <a:gd name="T28" fmla="*/ 92 w 2184"/>
                <a:gd name="T29" fmla="*/ 236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4" h="1268">
                  <a:moveTo>
                    <a:pt x="92" y="236"/>
                  </a:moveTo>
                  <a:lnTo>
                    <a:pt x="92" y="236"/>
                  </a:lnTo>
                  <a:cubicBezTo>
                    <a:pt x="92" y="236"/>
                    <a:pt x="0" y="571"/>
                    <a:pt x="3" y="648"/>
                  </a:cubicBezTo>
                  <a:lnTo>
                    <a:pt x="3" y="648"/>
                  </a:lnTo>
                  <a:cubicBezTo>
                    <a:pt x="258" y="726"/>
                    <a:pt x="180" y="693"/>
                    <a:pt x="431" y="812"/>
                  </a:cubicBezTo>
                  <a:lnTo>
                    <a:pt x="431" y="812"/>
                  </a:lnTo>
                  <a:cubicBezTo>
                    <a:pt x="682" y="931"/>
                    <a:pt x="1687" y="1267"/>
                    <a:pt x="2127" y="898"/>
                  </a:cubicBezTo>
                  <a:lnTo>
                    <a:pt x="2127" y="898"/>
                  </a:lnTo>
                  <a:cubicBezTo>
                    <a:pt x="2183" y="843"/>
                    <a:pt x="2061" y="519"/>
                    <a:pt x="1444" y="369"/>
                  </a:cubicBezTo>
                  <a:lnTo>
                    <a:pt x="1444" y="369"/>
                  </a:lnTo>
                  <a:cubicBezTo>
                    <a:pt x="1325" y="322"/>
                    <a:pt x="1145" y="133"/>
                    <a:pt x="1076" y="34"/>
                  </a:cubicBezTo>
                  <a:lnTo>
                    <a:pt x="1076" y="34"/>
                  </a:lnTo>
                  <a:cubicBezTo>
                    <a:pt x="959" y="0"/>
                    <a:pt x="788" y="122"/>
                    <a:pt x="584" y="311"/>
                  </a:cubicBezTo>
                  <a:lnTo>
                    <a:pt x="584" y="311"/>
                  </a:lnTo>
                  <a:cubicBezTo>
                    <a:pt x="380" y="499"/>
                    <a:pt x="100" y="147"/>
                    <a:pt x="92" y="236"/>
                  </a:cubicBezTo>
                </a:path>
              </a:pathLst>
            </a:custGeom>
            <a:solidFill>
              <a:schemeClr val="accent1"/>
            </a:solidFill>
            <a:ln>
              <a:noFill/>
            </a:ln>
            <a:effectLst/>
          </p:spPr>
          <p:txBody>
            <a:bodyPr wrap="none" anchor="ctr"/>
            <a:lstStyle/>
            <a:p>
              <a:endParaRPr lang="en-US" sz="3216" dirty="0">
                <a:latin typeface="Lato Light" panose="020F0502020204030203" pitchFamily="34" charset="0"/>
              </a:endParaRPr>
            </a:p>
          </p:txBody>
        </p:sp>
        <p:sp>
          <p:nvSpPr>
            <p:cNvPr id="13" name="Freeform 11">
              <a:extLst>
                <a:ext uri="{FF2B5EF4-FFF2-40B4-BE49-F238E27FC236}">
                  <a16:creationId xmlns:a16="http://schemas.microsoft.com/office/drawing/2014/main" id="{E869AAB3-FED2-644F-9FAB-8DC1C4E3A68F}"/>
                </a:ext>
              </a:extLst>
            </p:cNvPr>
            <p:cNvSpPr>
              <a:spLocks noChangeArrowheads="1"/>
            </p:cNvSpPr>
            <p:nvPr/>
          </p:nvSpPr>
          <p:spPr bwMode="auto">
            <a:xfrm>
              <a:off x="13997657" y="11492407"/>
              <a:ext cx="322594" cy="253467"/>
            </a:xfrm>
            <a:custGeom>
              <a:avLst/>
              <a:gdLst>
                <a:gd name="T0" fmla="*/ 231 w 495"/>
                <a:gd name="T1" fmla="*/ 48 h 387"/>
                <a:gd name="T2" fmla="*/ 64 w 495"/>
                <a:gd name="T3" fmla="*/ 127 h 387"/>
                <a:gd name="T4" fmla="*/ 158 w 495"/>
                <a:gd name="T5" fmla="*/ 117 h 387"/>
                <a:gd name="T6" fmla="*/ 193 w 495"/>
                <a:gd name="T7" fmla="*/ 114 h 387"/>
                <a:gd name="T8" fmla="*/ 338 w 495"/>
                <a:gd name="T9" fmla="*/ 144 h 387"/>
                <a:gd name="T10" fmla="*/ 221 w 495"/>
                <a:gd name="T11" fmla="*/ 150 h 387"/>
                <a:gd name="T12" fmla="*/ 211 w 495"/>
                <a:gd name="T13" fmla="*/ 228 h 387"/>
                <a:gd name="T14" fmla="*/ 307 w 495"/>
                <a:gd name="T15" fmla="*/ 198 h 387"/>
                <a:gd name="T16" fmla="*/ 338 w 495"/>
                <a:gd name="T17" fmla="*/ 144 h 387"/>
                <a:gd name="T18" fmla="*/ 315 w 495"/>
                <a:gd name="T19" fmla="*/ 376 h 387"/>
                <a:gd name="T20" fmla="*/ 294 w 495"/>
                <a:gd name="T21" fmla="*/ 241 h 387"/>
                <a:gd name="T22" fmla="*/ 202 w 495"/>
                <a:gd name="T23" fmla="*/ 275 h 387"/>
                <a:gd name="T24" fmla="*/ 184 w 495"/>
                <a:gd name="T25" fmla="*/ 274 h 387"/>
                <a:gd name="T26" fmla="*/ 174 w 495"/>
                <a:gd name="T27" fmla="*/ 260 h 387"/>
                <a:gd name="T28" fmla="*/ 179 w 495"/>
                <a:gd name="T29" fmla="*/ 154 h 387"/>
                <a:gd name="T30" fmla="*/ 162 w 495"/>
                <a:gd name="T31" fmla="*/ 156 h 387"/>
                <a:gd name="T32" fmla="*/ 22 w 495"/>
                <a:gd name="T33" fmla="*/ 170 h 387"/>
                <a:gd name="T34" fmla="*/ 4 w 495"/>
                <a:gd name="T35" fmla="*/ 160 h 387"/>
                <a:gd name="T36" fmla="*/ 4 w 495"/>
                <a:gd name="T37" fmla="*/ 140 h 387"/>
                <a:gd name="T38" fmla="*/ 278 w 495"/>
                <a:gd name="T39" fmla="*/ 6 h 387"/>
                <a:gd name="T40" fmla="*/ 295 w 495"/>
                <a:gd name="T41" fmla="*/ 19 h 387"/>
                <a:gd name="T42" fmla="*/ 291 w 495"/>
                <a:gd name="T43" fmla="*/ 40 h 387"/>
                <a:gd name="T44" fmla="*/ 238 w 495"/>
                <a:gd name="T45" fmla="*/ 110 h 387"/>
                <a:gd name="T46" fmla="*/ 382 w 495"/>
                <a:gd name="T47" fmla="*/ 109 h 387"/>
                <a:gd name="T48" fmla="*/ 398 w 495"/>
                <a:gd name="T49" fmla="*/ 123 h 387"/>
                <a:gd name="T50" fmla="*/ 392 w 495"/>
                <a:gd name="T51" fmla="*/ 143 h 387"/>
                <a:gd name="T52" fmla="*/ 353 w 495"/>
                <a:gd name="T53" fmla="*/ 190 h 387"/>
                <a:gd name="T54" fmla="*/ 476 w 495"/>
                <a:gd name="T55" fmla="*/ 187 h 387"/>
                <a:gd name="T56" fmla="*/ 493 w 495"/>
                <a:gd name="T57" fmla="*/ 209 h 387"/>
                <a:gd name="T58" fmla="*/ 472 w 495"/>
                <a:gd name="T59" fmla="*/ 226 h 387"/>
                <a:gd name="T60" fmla="*/ 336 w 495"/>
                <a:gd name="T61" fmla="*/ 232 h 387"/>
                <a:gd name="T62" fmla="*/ 349 w 495"/>
                <a:gd name="T63" fmla="*/ 357 h 387"/>
                <a:gd name="T64" fmla="*/ 342 w 495"/>
                <a:gd name="T65" fmla="*/ 383 h 387"/>
                <a:gd name="T66" fmla="*/ 332 w 495"/>
                <a:gd name="T67" fmla="*/ 38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5" h="387">
                  <a:moveTo>
                    <a:pt x="231" y="48"/>
                  </a:moveTo>
                  <a:lnTo>
                    <a:pt x="231" y="48"/>
                  </a:lnTo>
                  <a:cubicBezTo>
                    <a:pt x="187" y="54"/>
                    <a:pt x="117" y="72"/>
                    <a:pt x="64" y="127"/>
                  </a:cubicBezTo>
                  <a:lnTo>
                    <a:pt x="64" y="127"/>
                  </a:lnTo>
                  <a:cubicBezTo>
                    <a:pt x="98" y="124"/>
                    <a:pt x="130" y="121"/>
                    <a:pt x="158" y="117"/>
                  </a:cubicBezTo>
                  <a:lnTo>
                    <a:pt x="158" y="117"/>
                  </a:lnTo>
                  <a:cubicBezTo>
                    <a:pt x="170" y="116"/>
                    <a:pt x="181" y="115"/>
                    <a:pt x="193" y="114"/>
                  </a:cubicBezTo>
                  <a:lnTo>
                    <a:pt x="193" y="114"/>
                  </a:lnTo>
                  <a:cubicBezTo>
                    <a:pt x="202" y="91"/>
                    <a:pt x="215" y="69"/>
                    <a:pt x="231" y="48"/>
                  </a:cubicBezTo>
                  <a:close/>
                  <a:moveTo>
                    <a:pt x="338" y="144"/>
                  </a:moveTo>
                  <a:lnTo>
                    <a:pt x="338" y="144"/>
                  </a:lnTo>
                  <a:cubicBezTo>
                    <a:pt x="307" y="143"/>
                    <a:pt x="268" y="146"/>
                    <a:pt x="221" y="150"/>
                  </a:cubicBezTo>
                  <a:lnTo>
                    <a:pt x="221" y="150"/>
                  </a:lnTo>
                  <a:cubicBezTo>
                    <a:pt x="213" y="175"/>
                    <a:pt x="210" y="200"/>
                    <a:pt x="211" y="228"/>
                  </a:cubicBezTo>
                  <a:lnTo>
                    <a:pt x="211" y="228"/>
                  </a:lnTo>
                  <a:cubicBezTo>
                    <a:pt x="243" y="214"/>
                    <a:pt x="276" y="204"/>
                    <a:pt x="307" y="198"/>
                  </a:cubicBezTo>
                  <a:lnTo>
                    <a:pt x="307" y="198"/>
                  </a:lnTo>
                  <a:cubicBezTo>
                    <a:pt x="314" y="180"/>
                    <a:pt x="324" y="162"/>
                    <a:pt x="338" y="144"/>
                  </a:cubicBezTo>
                  <a:close/>
                  <a:moveTo>
                    <a:pt x="315" y="376"/>
                  </a:moveTo>
                  <a:lnTo>
                    <a:pt x="315" y="376"/>
                  </a:lnTo>
                  <a:cubicBezTo>
                    <a:pt x="315" y="375"/>
                    <a:pt x="281" y="316"/>
                    <a:pt x="294" y="241"/>
                  </a:cubicBezTo>
                  <a:lnTo>
                    <a:pt x="294" y="241"/>
                  </a:lnTo>
                  <a:cubicBezTo>
                    <a:pt x="264" y="248"/>
                    <a:pt x="232" y="259"/>
                    <a:pt x="202" y="275"/>
                  </a:cubicBezTo>
                  <a:lnTo>
                    <a:pt x="202" y="275"/>
                  </a:lnTo>
                  <a:cubicBezTo>
                    <a:pt x="196" y="277"/>
                    <a:pt x="189" y="277"/>
                    <a:pt x="184" y="274"/>
                  </a:cubicBezTo>
                  <a:lnTo>
                    <a:pt x="184" y="274"/>
                  </a:lnTo>
                  <a:cubicBezTo>
                    <a:pt x="178" y="271"/>
                    <a:pt x="174" y="266"/>
                    <a:pt x="174" y="260"/>
                  </a:cubicBezTo>
                  <a:lnTo>
                    <a:pt x="174" y="260"/>
                  </a:lnTo>
                  <a:cubicBezTo>
                    <a:pt x="170" y="222"/>
                    <a:pt x="171" y="187"/>
                    <a:pt x="179" y="154"/>
                  </a:cubicBezTo>
                  <a:lnTo>
                    <a:pt x="179" y="154"/>
                  </a:lnTo>
                  <a:cubicBezTo>
                    <a:pt x="174" y="155"/>
                    <a:pt x="168" y="156"/>
                    <a:pt x="162" y="156"/>
                  </a:cubicBezTo>
                  <a:lnTo>
                    <a:pt x="162" y="156"/>
                  </a:lnTo>
                  <a:cubicBezTo>
                    <a:pt x="122" y="160"/>
                    <a:pt x="75" y="165"/>
                    <a:pt x="22" y="170"/>
                  </a:cubicBezTo>
                  <a:lnTo>
                    <a:pt x="22" y="170"/>
                  </a:lnTo>
                  <a:cubicBezTo>
                    <a:pt x="14" y="170"/>
                    <a:pt x="7" y="167"/>
                    <a:pt x="4" y="160"/>
                  </a:cubicBezTo>
                  <a:lnTo>
                    <a:pt x="4" y="160"/>
                  </a:lnTo>
                  <a:cubicBezTo>
                    <a:pt x="0" y="154"/>
                    <a:pt x="0" y="146"/>
                    <a:pt x="4" y="140"/>
                  </a:cubicBezTo>
                  <a:lnTo>
                    <a:pt x="4" y="140"/>
                  </a:lnTo>
                  <a:cubicBezTo>
                    <a:pt x="97" y="0"/>
                    <a:pt x="271" y="6"/>
                    <a:pt x="278" y="6"/>
                  </a:cubicBezTo>
                  <a:lnTo>
                    <a:pt x="278" y="6"/>
                  </a:lnTo>
                  <a:cubicBezTo>
                    <a:pt x="286" y="7"/>
                    <a:pt x="292" y="12"/>
                    <a:pt x="295" y="19"/>
                  </a:cubicBezTo>
                  <a:lnTo>
                    <a:pt x="295" y="19"/>
                  </a:lnTo>
                  <a:cubicBezTo>
                    <a:pt x="298" y="26"/>
                    <a:pt x="297" y="34"/>
                    <a:pt x="291" y="40"/>
                  </a:cubicBezTo>
                  <a:lnTo>
                    <a:pt x="291" y="40"/>
                  </a:lnTo>
                  <a:cubicBezTo>
                    <a:pt x="268" y="62"/>
                    <a:pt x="251" y="85"/>
                    <a:pt x="238" y="110"/>
                  </a:cubicBezTo>
                  <a:lnTo>
                    <a:pt x="238" y="110"/>
                  </a:lnTo>
                  <a:cubicBezTo>
                    <a:pt x="299" y="105"/>
                    <a:pt x="345" y="103"/>
                    <a:pt x="382" y="109"/>
                  </a:cubicBezTo>
                  <a:lnTo>
                    <a:pt x="382" y="109"/>
                  </a:lnTo>
                  <a:cubicBezTo>
                    <a:pt x="389" y="111"/>
                    <a:pt x="395" y="116"/>
                    <a:pt x="398" y="123"/>
                  </a:cubicBezTo>
                  <a:lnTo>
                    <a:pt x="398" y="123"/>
                  </a:lnTo>
                  <a:cubicBezTo>
                    <a:pt x="399" y="130"/>
                    <a:pt x="398" y="137"/>
                    <a:pt x="392" y="143"/>
                  </a:cubicBezTo>
                  <a:lnTo>
                    <a:pt x="392" y="143"/>
                  </a:lnTo>
                  <a:cubicBezTo>
                    <a:pt x="376" y="158"/>
                    <a:pt x="363" y="174"/>
                    <a:pt x="353" y="190"/>
                  </a:cubicBezTo>
                  <a:lnTo>
                    <a:pt x="353" y="190"/>
                  </a:lnTo>
                  <a:cubicBezTo>
                    <a:pt x="422" y="182"/>
                    <a:pt x="473" y="187"/>
                    <a:pt x="476" y="187"/>
                  </a:cubicBezTo>
                  <a:lnTo>
                    <a:pt x="476" y="187"/>
                  </a:lnTo>
                  <a:cubicBezTo>
                    <a:pt x="487" y="188"/>
                    <a:pt x="494" y="198"/>
                    <a:pt x="493" y="209"/>
                  </a:cubicBezTo>
                  <a:lnTo>
                    <a:pt x="493" y="209"/>
                  </a:lnTo>
                  <a:cubicBezTo>
                    <a:pt x="492" y="220"/>
                    <a:pt x="483" y="227"/>
                    <a:pt x="472" y="226"/>
                  </a:cubicBezTo>
                  <a:lnTo>
                    <a:pt x="472" y="226"/>
                  </a:lnTo>
                  <a:cubicBezTo>
                    <a:pt x="471" y="226"/>
                    <a:pt x="412" y="220"/>
                    <a:pt x="336" y="232"/>
                  </a:cubicBezTo>
                  <a:lnTo>
                    <a:pt x="336" y="232"/>
                  </a:lnTo>
                  <a:cubicBezTo>
                    <a:pt x="317" y="299"/>
                    <a:pt x="347" y="354"/>
                    <a:pt x="349" y="357"/>
                  </a:cubicBezTo>
                  <a:lnTo>
                    <a:pt x="349" y="357"/>
                  </a:lnTo>
                  <a:cubicBezTo>
                    <a:pt x="354" y="366"/>
                    <a:pt x="351" y="378"/>
                    <a:pt x="342" y="383"/>
                  </a:cubicBezTo>
                  <a:lnTo>
                    <a:pt x="342" y="383"/>
                  </a:lnTo>
                  <a:cubicBezTo>
                    <a:pt x="339" y="385"/>
                    <a:pt x="335" y="386"/>
                    <a:pt x="332" y="386"/>
                  </a:cubicBezTo>
                  <a:lnTo>
                    <a:pt x="332" y="386"/>
                  </a:lnTo>
                  <a:cubicBezTo>
                    <a:pt x="325" y="386"/>
                    <a:pt x="319" y="382"/>
                    <a:pt x="315" y="376"/>
                  </a:cubicBezTo>
                  <a:close/>
                </a:path>
              </a:pathLst>
            </a:custGeom>
            <a:solidFill>
              <a:schemeClr val="accent1">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14" name="Freeform 12">
              <a:extLst>
                <a:ext uri="{FF2B5EF4-FFF2-40B4-BE49-F238E27FC236}">
                  <a16:creationId xmlns:a16="http://schemas.microsoft.com/office/drawing/2014/main" id="{6A78B0E5-1137-6346-99B6-6E03D1D9E7BE}"/>
                </a:ext>
              </a:extLst>
            </p:cNvPr>
            <p:cNvSpPr>
              <a:spLocks noChangeArrowheads="1"/>
            </p:cNvSpPr>
            <p:nvPr/>
          </p:nvSpPr>
          <p:spPr bwMode="auto">
            <a:xfrm>
              <a:off x="11860473" y="11501049"/>
              <a:ext cx="478130" cy="241945"/>
            </a:xfrm>
            <a:custGeom>
              <a:avLst/>
              <a:gdLst>
                <a:gd name="T0" fmla="*/ 733 w 734"/>
                <a:gd name="T1" fmla="*/ 108 h 369"/>
                <a:gd name="T2" fmla="*/ 733 w 734"/>
                <a:gd name="T3" fmla="*/ 108 h 369"/>
                <a:gd name="T4" fmla="*/ 514 w 734"/>
                <a:gd name="T5" fmla="*/ 33 h 369"/>
                <a:gd name="T6" fmla="*/ 514 w 734"/>
                <a:gd name="T7" fmla="*/ 33 h 369"/>
                <a:gd name="T8" fmla="*/ 80 w 734"/>
                <a:gd name="T9" fmla="*/ 89 h 369"/>
                <a:gd name="T10" fmla="*/ 80 w 734"/>
                <a:gd name="T11" fmla="*/ 89 h 369"/>
                <a:gd name="T12" fmla="*/ 13 w 734"/>
                <a:gd name="T13" fmla="*/ 312 h 369"/>
                <a:gd name="T14" fmla="*/ 13 w 734"/>
                <a:gd name="T15" fmla="*/ 312 h 369"/>
                <a:gd name="T16" fmla="*/ 382 w 734"/>
                <a:gd name="T17" fmla="*/ 359 h 369"/>
                <a:gd name="T18" fmla="*/ 382 w 734"/>
                <a:gd name="T19" fmla="*/ 359 h 369"/>
                <a:gd name="T20" fmla="*/ 733 w 734"/>
                <a:gd name="T21" fmla="*/ 108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4" h="369">
                  <a:moveTo>
                    <a:pt x="733" y="108"/>
                  </a:moveTo>
                  <a:lnTo>
                    <a:pt x="733" y="108"/>
                  </a:lnTo>
                  <a:cubicBezTo>
                    <a:pt x="733" y="108"/>
                    <a:pt x="730" y="0"/>
                    <a:pt x="514" y="33"/>
                  </a:cubicBezTo>
                  <a:lnTo>
                    <a:pt x="514" y="33"/>
                  </a:lnTo>
                  <a:cubicBezTo>
                    <a:pt x="299" y="66"/>
                    <a:pt x="160" y="102"/>
                    <a:pt x="80" y="89"/>
                  </a:cubicBezTo>
                  <a:lnTo>
                    <a:pt x="80" y="89"/>
                  </a:lnTo>
                  <a:cubicBezTo>
                    <a:pt x="0" y="74"/>
                    <a:pt x="0" y="304"/>
                    <a:pt x="13" y="312"/>
                  </a:cubicBezTo>
                  <a:lnTo>
                    <a:pt x="13" y="312"/>
                  </a:lnTo>
                  <a:cubicBezTo>
                    <a:pt x="27" y="321"/>
                    <a:pt x="359" y="368"/>
                    <a:pt x="382" y="359"/>
                  </a:cubicBezTo>
                  <a:lnTo>
                    <a:pt x="382" y="359"/>
                  </a:lnTo>
                  <a:cubicBezTo>
                    <a:pt x="404" y="351"/>
                    <a:pt x="733" y="108"/>
                    <a:pt x="733" y="108"/>
                  </a:cubicBezTo>
                </a:path>
              </a:pathLst>
            </a:custGeom>
            <a:solidFill>
              <a:srgbClr val="344A5B"/>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16" dirty="0">
                <a:latin typeface="Lato Light" panose="020F0502020204030203" pitchFamily="34" charset="0"/>
              </a:endParaRPr>
            </a:p>
          </p:txBody>
        </p:sp>
        <p:sp>
          <p:nvSpPr>
            <p:cNvPr id="15" name="Freeform 13">
              <a:extLst>
                <a:ext uri="{FF2B5EF4-FFF2-40B4-BE49-F238E27FC236}">
                  <a16:creationId xmlns:a16="http://schemas.microsoft.com/office/drawing/2014/main" id="{D3C0B4C7-9BD6-774E-9081-ADA41F6984DB}"/>
                </a:ext>
              </a:extLst>
            </p:cNvPr>
            <p:cNvSpPr>
              <a:spLocks noChangeArrowheads="1"/>
            </p:cNvSpPr>
            <p:nvPr/>
          </p:nvSpPr>
          <p:spPr bwMode="auto">
            <a:xfrm>
              <a:off x="10915733" y="11820763"/>
              <a:ext cx="1532321" cy="558779"/>
            </a:xfrm>
            <a:custGeom>
              <a:avLst/>
              <a:gdLst>
                <a:gd name="T0" fmla="*/ 2239 w 2345"/>
                <a:gd name="T1" fmla="*/ 0 h 855"/>
                <a:gd name="T2" fmla="*/ 2239 w 2345"/>
                <a:gd name="T3" fmla="*/ 0 h 855"/>
                <a:gd name="T4" fmla="*/ 2308 w 2345"/>
                <a:gd name="T5" fmla="*/ 262 h 855"/>
                <a:gd name="T6" fmla="*/ 2308 w 2345"/>
                <a:gd name="T7" fmla="*/ 262 h 855"/>
                <a:gd name="T8" fmla="*/ 1683 w 2345"/>
                <a:gd name="T9" fmla="*/ 501 h 855"/>
                <a:gd name="T10" fmla="*/ 1683 w 2345"/>
                <a:gd name="T11" fmla="*/ 501 h 855"/>
                <a:gd name="T12" fmla="*/ 114 w 2345"/>
                <a:gd name="T13" fmla="*/ 527 h 855"/>
                <a:gd name="T14" fmla="*/ 114 w 2345"/>
                <a:gd name="T15" fmla="*/ 527 h 855"/>
                <a:gd name="T16" fmla="*/ 222 w 2345"/>
                <a:gd name="T17" fmla="*/ 217 h 855"/>
                <a:gd name="T18" fmla="*/ 222 w 2345"/>
                <a:gd name="T19" fmla="*/ 217 h 855"/>
                <a:gd name="T20" fmla="*/ 2239 w 2345"/>
                <a:gd name="T21" fmla="*/ 0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5" h="855">
                  <a:moveTo>
                    <a:pt x="2239" y="0"/>
                  </a:moveTo>
                  <a:lnTo>
                    <a:pt x="2239" y="0"/>
                  </a:lnTo>
                  <a:cubicBezTo>
                    <a:pt x="2239" y="0"/>
                    <a:pt x="2344" y="71"/>
                    <a:pt x="2308" y="262"/>
                  </a:cubicBezTo>
                  <a:lnTo>
                    <a:pt x="2308" y="262"/>
                  </a:lnTo>
                  <a:cubicBezTo>
                    <a:pt x="2292" y="332"/>
                    <a:pt x="2093" y="310"/>
                    <a:pt x="1683" y="501"/>
                  </a:cubicBezTo>
                  <a:lnTo>
                    <a:pt x="1683" y="501"/>
                  </a:lnTo>
                  <a:cubicBezTo>
                    <a:pt x="1274" y="692"/>
                    <a:pt x="725" y="854"/>
                    <a:pt x="114" y="527"/>
                  </a:cubicBezTo>
                  <a:lnTo>
                    <a:pt x="114" y="527"/>
                  </a:lnTo>
                  <a:cubicBezTo>
                    <a:pt x="50" y="494"/>
                    <a:pt x="0" y="237"/>
                    <a:pt x="222" y="217"/>
                  </a:cubicBezTo>
                  <a:lnTo>
                    <a:pt x="222" y="217"/>
                  </a:lnTo>
                  <a:cubicBezTo>
                    <a:pt x="443" y="198"/>
                    <a:pt x="2239" y="0"/>
                    <a:pt x="2239" y="0"/>
                  </a:cubicBezTo>
                </a:path>
              </a:pathLst>
            </a:custGeom>
            <a:solidFill>
              <a:schemeClr val="accent1">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16" name="Freeform 14">
              <a:extLst>
                <a:ext uri="{FF2B5EF4-FFF2-40B4-BE49-F238E27FC236}">
                  <a16:creationId xmlns:a16="http://schemas.microsoft.com/office/drawing/2014/main" id="{744BA231-512D-3F49-BD39-F085CEB44BD8}"/>
                </a:ext>
              </a:extLst>
            </p:cNvPr>
            <p:cNvSpPr>
              <a:spLocks noChangeArrowheads="1"/>
            </p:cNvSpPr>
            <p:nvPr/>
          </p:nvSpPr>
          <p:spPr bwMode="auto">
            <a:xfrm>
              <a:off x="11802866" y="11172696"/>
              <a:ext cx="472370" cy="578940"/>
            </a:xfrm>
            <a:custGeom>
              <a:avLst/>
              <a:gdLst>
                <a:gd name="T0" fmla="*/ 0 w 725"/>
                <a:gd name="T1" fmla="*/ 794 h 887"/>
                <a:gd name="T2" fmla="*/ 0 w 725"/>
                <a:gd name="T3" fmla="*/ 794 h 887"/>
                <a:gd name="T4" fmla="*/ 105 w 725"/>
                <a:gd name="T5" fmla="*/ 886 h 887"/>
                <a:gd name="T6" fmla="*/ 619 w 725"/>
                <a:gd name="T7" fmla="*/ 886 h 887"/>
                <a:gd name="T8" fmla="*/ 619 w 725"/>
                <a:gd name="T9" fmla="*/ 886 h 887"/>
                <a:gd name="T10" fmla="*/ 724 w 725"/>
                <a:gd name="T11" fmla="*/ 794 h 887"/>
                <a:gd name="T12" fmla="*/ 724 w 725"/>
                <a:gd name="T13" fmla="*/ 92 h 887"/>
                <a:gd name="T14" fmla="*/ 724 w 725"/>
                <a:gd name="T15" fmla="*/ 92 h 887"/>
                <a:gd name="T16" fmla="*/ 619 w 725"/>
                <a:gd name="T17" fmla="*/ 0 h 887"/>
                <a:gd name="T18" fmla="*/ 105 w 725"/>
                <a:gd name="T19" fmla="*/ 0 h 887"/>
                <a:gd name="T20" fmla="*/ 105 w 725"/>
                <a:gd name="T21" fmla="*/ 0 h 887"/>
                <a:gd name="T22" fmla="*/ 0 w 725"/>
                <a:gd name="T23" fmla="*/ 92 h 887"/>
                <a:gd name="T24" fmla="*/ 0 w 725"/>
                <a:gd name="T25" fmla="*/ 79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5" h="887">
                  <a:moveTo>
                    <a:pt x="0" y="794"/>
                  </a:moveTo>
                  <a:lnTo>
                    <a:pt x="0" y="794"/>
                  </a:lnTo>
                  <a:cubicBezTo>
                    <a:pt x="0" y="845"/>
                    <a:pt x="47" y="886"/>
                    <a:pt x="105" y="886"/>
                  </a:cubicBezTo>
                  <a:lnTo>
                    <a:pt x="619" y="886"/>
                  </a:lnTo>
                  <a:lnTo>
                    <a:pt x="619" y="886"/>
                  </a:lnTo>
                  <a:cubicBezTo>
                    <a:pt x="677" y="886"/>
                    <a:pt x="724" y="845"/>
                    <a:pt x="724" y="794"/>
                  </a:cubicBezTo>
                  <a:lnTo>
                    <a:pt x="724" y="92"/>
                  </a:lnTo>
                  <a:lnTo>
                    <a:pt x="724" y="92"/>
                  </a:lnTo>
                  <a:cubicBezTo>
                    <a:pt x="724" y="41"/>
                    <a:pt x="677" y="0"/>
                    <a:pt x="619" y="0"/>
                  </a:cubicBezTo>
                  <a:lnTo>
                    <a:pt x="105" y="0"/>
                  </a:lnTo>
                  <a:lnTo>
                    <a:pt x="105" y="0"/>
                  </a:lnTo>
                  <a:cubicBezTo>
                    <a:pt x="47" y="0"/>
                    <a:pt x="0" y="41"/>
                    <a:pt x="0" y="92"/>
                  </a:cubicBezTo>
                  <a:lnTo>
                    <a:pt x="0" y="794"/>
                  </a:ln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17" name="Freeform 15">
              <a:extLst>
                <a:ext uri="{FF2B5EF4-FFF2-40B4-BE49-F238E27FC236}">
                  <a16:creationId xmlns:a16="http://schemas.microsoft.com/office/drawing/2014/main" id="{216F6E62-14A5-EA49-8795-311626FDCA38}"/>
                </a:ext>
              </a:extLst>
            </p:cNvPr>
            <p:cNvSpPr>
              <a:spLocks noChangeArrowheads="1"/>
            </p:cNvSpPr>
            <p:nvPr/>
          </p:nvSpPr>
          <p:spPr bwMode="auto">
            <a:xfrm>
              <a:off x="10973339" y="11417520"/>
              <a:ext cx="1425749" cy="829527"/>
            </a:xfrm>
            <a:custGeom>
              <a:avLst/>
              <a:gdLst>
                <a:gd name="T0" fmla="*/ 2092 w 2184"/>
                <a:gd name="T1" fmla="*/ 236 h 1268"/>
                <a:gd name="T2" fmla="*/ 2092 w 2184"/>
                <a:gd name="T3" fmla="*/ 236 h 1268"/>
                <a:gd name="T4" fmla="*/ 2180 w 2184"/>
                <a:gd name="T5" fmla="*/ 648 h 1268"/>
                <a:gd name="T6" fmla="*/ 2180 w 2184"/>
                <a:gd name="T7" fmla="*/ 648 h 1268"/>
                <a:gd name="T8" fmla="*/ 1752 w 2184"/>
                <a:gd name="T9" fmla="*/ 812 h 1268"/>
                <a:gd name="T10" fmla="*/ 1752 w 2184"/>
                <a:gd name="T11" fmla="*/ 812 h 1268"/>
                <a:gd name="T12" fmla="*/ 55 w 2184"/>
                <a:gd name="T13" fmla="*/ 898 h 1268"/>
                <a:gd name="T14" fmla="*/ 55 w 2184"/>
                <a:gd name="T15" fmla="*/ 898 h 1268"/>
                <a:gd name="T16" fmla="*/ 739 w 2184"/>
                <a:gd name="T17" fmla="*/ 369 h 1268"/>
                <a:gd name="T18" fmla="*/ 739 w 2184"/>
                <a:gd name="T19" fmla="*/ 369 h 1268"/>
                <a:gd name="T20" fmla="*/ 1107 w 2184"/>
                <a:gd name="T21" fmla="*/ 34 h 1268"/>
                <a:gd name="T22" fmla="*/ 1107 w 2184"/>
                <a:gd name="T23" fmla="*/ 34 h 1268"/>
                <a:gd name="T24" fmla="*/ 1600 w 2184"/>
                <a:gd name="T25" fmla="*/ 311 h 1268"/>
                <a:gd name="T26" fmla="*/ 1600 w 2184"/>
                <a:gd name="T27" fmla="*/ 311 h 1268"/>
                <a:gd name="T28" fmla="*/ 2092 w 2184"/>
                <a:gd name="T29" fmla="*/ 236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4" h="1268">
                  <a:moveTo>
                    <a:pt x="2092" y="236"/>
                  </a:moveTo>
                  <a:lnTo>
                    <a:pt x="2092" y="236"/>
                  </a:lnTo>
                  <a:cubicBezTo>
                    <a:pt x="2092" y="236"/>
                    <a:pt x="2183" y="571"/>
                    <a:pt x="2180" y="648"/>
                  </a:cubicBezTo>
                  <a:lnTo>
                    <a:pt x="2180" y="648"/>
                  </a:lnTo>
                  <a:cubicBezTo>
                    <a:pt x="1926" y="726"/>
                    <a:pt x="2004" y="693"/>
                    <a:pt x="1752" y="812"/>
                  </a:cubicBezTo>
                  <a:lnTo>
                    <a:pt x="1752" y="812"/>
                  </a:lnTo>
                  <a:cubicBezTo>
                    <a:pt x="1500" y="931"/>
                    <a:pt x="495" y="1267"/>
                    <a:pt x="55" y="898"/>
                  </a:cubicBezTo>
                  <a:lnTo>
                    <a:pt x="55" y="898"/>
                  </a:lnTo>
                  <a:cubicBezTo>
                    <a:pt x="0" y="843"/>
                    <a:pt x="122" y="519"/>
                    <a:pt x="739" y="369"/>
                  </a:cubicBezTo>
                  <a:lnTo>
                    <a:pt x="739" y="369"/>
                  </a:lnTo>
                  <a:cubicBezTo>
                    <a:pt x="858" y="322"/>
                    <a:pt x="1037" y="133"/>
                    <a:pt x="1107" y="34"/>
                  </a:cubicBezTo>
                  <a:lnTo>
                    <a:pt x="1107" y="34"/>
                  </a:lnTo>
                  <a:cubicBezTo>
                    <a:pt x="1223" y="0"/>
                    <a:pt x="1395" y="122"/>
                    <a:pt x="1600" y="311"/>
                  </a:cubicBezTo>
                  <a:lnTo>
                    <a:pt x="1600" y="311"/>
                  </a:lnTo>
                  <a:cubicBezTo>
                    <a:pt x="1804" y="499"/>
                    <a:pt x="2083" y="147"/>
                    <a:pt x="2092" y="236"/>
                  </a:cubicBezTo>
                </a:path>
              </a:pathLst>
            </a:custGeom>
            <a:solidFill>
              <a:schemeClr val="accent1">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18" name="Freeform 16">
              <a:extLst>
                <a:ext uri="{FF2B5EF4-FFF2-40B4-BE49-F238E27FC236}">
                  <a16:creationId xmlns:a16="http://schemas.microsoft.com/office/drawing/2014/main" id="{E8AB479F-8B59-4D41-9C22-83C48478F65E}"/>
                </a:ext>
              </a:extLst>
            </p:cNvPr>
            <p:cNvSpPr>
              <a:spLocks noChangeArrowheads="1"/>
            </p:cNvSpPr>
            <p:nvPr/>
          </p:nvSpPr>
          <p:spPr bwMode="auto">
            <a:xfrm>
              <a:off x="11497554" y="11492407"/>
              <a:ext cx="322594" cy="253467"/>
            </a:xfrm>
            <a:custGeom>
              <a:avLst/>
              <a:gdLst>
                <a:gd name="T0" fmla="*/ 302 w 496"/>
                <a:gd name="T1" fmla="*/ 114 h 387"/>
                <a:gd name="T2" fmla="*/ 336 w 496"/>
                <a:gd name="T3" fmla="*/ 117 h 387"/>
                <a:gd name="T4" fmla="*/ 431 w 496"/>
                <a:gd name="T5" fmla="*/ 127 h 387"/>
                <a:gd name="T6" fmla="*/ 263 w 496"/>
                <a:gd name="T7" fmla="*/ 48 h 387"/>
                <a:gd name="T8" fmla="*/ 188 w 496"/>
                <a:gd name="T9" fmla="*/ 198 h 387"/>
                <a:gd name="T10" fmla="*/ 284 w 496"/>
                <a:gd name="T11" fmla="*/ 228 h 387"/>
                <a:gd name="T12" fmla="*/ 274 w 496"/>
                <a:gd name="T13" fmla="*/ 150 h 387"/>
                <a:gd name="T14" fmla="*/ 156 w 496"/>
                <a:gd name="T15" fmla="*/ 144 h 387"/>
                <a:gd name="T16" fmla="*/ 188 w 496"/>
                <a:gd name="T17" fmla="*/ 198 h 387"/>
                <a:gd name="T18" fmla="*/ 162 w 496"/>
                <a:gd name="T19" fmla="*/ 386 h 387"/>
                <a:gd name="T20" fmla="*/ 152 w 496"/>
                <a:gd name="T21" fmla="*/ 383 h 387"/>
                <a:gd name="T22" fmla="*/ 145 w 496"/>
                <a:gd name="T23" fmla="*/ 357 h 387"/>
                <a:gd name="T24" fmla="*/ 159 w 496"/>
                <a:gd name="T25" fmla="*/ 232 h 387"/>
                <a:gd name="T26" fmla="*/ 23 w 496"/>
                <a:gd name="T27" fmla="*/ 226 h 387"/>
                <a:gd name="T28" fmla="*/ 1 w 496"/>
                <a:gd name="T29" fmla="*/ 209 h 387"/>
                <a:gd name="T30" fmla="*/ 18 w 496"/>
                <a:gd name="T31" fmla="*/ 187 h 387"/>
                <a:gd name="T32" fmla="*/ 141 w 496"/>
                <a:gd name="T33" fmla="*/ 190 h 387"/>
                <a:gd name="T34" fmla="*/ 103 w 496"/>
                <a:gd name="T35" fmla="*/ 143 h 387"/>
                <a:gd name="T36" fmla="*/ 97 w 496"/>
                <a:gd name="T37" fmla="*/ 123 h 387"/>
                <a:gd name="T38" fmla="*/ 112 w 496"/>
                <a:gd name="T39" fmla="*/ 109 h 387"/>
                <a:gd name="T40" fmla="*/ 257 w 496"/>
                <a:gd name="T41" fmla="*/ 110 h 387"/>
                <a:gd name="T42" fmla="*/ 204 w 496"/>
                <a:gd name="T43" fmla="*/ 40 h 387"/>
                <a:gd name="T44" fmla="*/ 200 w 496"/>
                <a:gd name="T45" fmla="*/ 19 h 387"/>
                <a:gd name="T46" fmla="*/ 217 w 496"/>
                <a:gd name="T47" fmla="*/ 6 h 387"/>
                <a:gd name="T48" fmla="*/ 490 w 496"/>
                <a:gd name="T49" fmla="*/ 140 h 387"/>
                <a:gd name="T50" fmla="*/ 491 w 496"/>
                <a:gd name="T51" fmla="*/ 160 h 387"/>
                <a:gd name="T52" fmla="*/ 473 w 496"/>
                <a:gd name="T53" fmla="*/ 170 h 387"/>
                <a:gd name="T54" fmla="*/ 332 w 496"/>
                <a:gd name="T55" fmla="*/ 156 h 387"/>
                <a:gd name="T56" fmla="*/ 315 w 496"/>
                <a:gd name="T57" fmla="*/ 154 h 387"/>
                <a:gd name="T58" fmla="*/ 321 w 496"/>
                <a:gd name="T59" fmla="*/ 260 h 387"/>
                <a:gd name="T60" fmla="*/ 311 w 496"/>
                <a:gd name="T61" fmla="*/ 274 h 387"/>
                <a:gd name="T62" fmla="*/ 293 w 496"/>
                <a:gd name="T63" fmla="*/ 275 h 387"/>
                <a:gd name="T64" fmla="*/ 200 w 496"/>
                <a:gd name="T65" fmla="*/ 241 h 387"/>
                <a:gd name="T66" fmla="*/ 179 w 496"/>
                <a:gd name="T67" fmla="*/ 3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6" h="387">
                  <a:moveTo>
                    <a:pt x="302" y="114"/>
                  </a:moveTo>
                  <a:lnTo>
                    <a:pt x="302" y="114"/>
                  </a:lnTo>
                  <a:cubicBezTo>
                    <a:pt x="313" y="115"/>
                    <a:pt x="325" y="116"/>
                    <a:pt x="336" y="117"/>
                  </a:cubicBezTo>
                  <a:lnTo>
                    <a:pt x="336" y="117"/>
                  </a:lnTo>
                  <a:cubicBezTo>
                    <a:pt x="365" y="121"/>
                    <a:pt x="396" y="124"/>
                    <a:pt x="431" y="127"/>
                  </a:cubicBezTo>
                  <a:lnTo>
                    <a:pt x="431" y="127"/>
                  </a:lnTo>
                  <a:cubicBezTo>
                    <a:pt x="377" y="72"/>
                    <a:pt x="308" y="54"/>
                    <a:pt x="263" y="48"/>
                  </a:cubicBezTo>
                  <a:lnTo>
                    <a:pt x="263" y="48"/>
                  </a:lnTo>
                  <a:cubicBezTo>
                    <a:pt x="280" y="69"/>
                    <a:pt x="292" y="91"/>
                    <a:pt x="302" y="114"/>
                  </a:cubicBezTo>
                  <a:close/>
                  <a:moveTo>
                    <a:pt x="188" y="198"/>
                  </a:moveTo>
                  <a:lnTo>
                    <a:pt x="188" y="198"/>
                  </a:lnTo>
                  <a:cubicBezTo>
                    <a:pt x="219" y="204"/>
                    <a:pt x="251" y="214"/>
                    <a:pt x="284" y="228"/>
                  </a:cubicBezTo>
                  <a:lnTo>
                    <a:pt x="284" y="228"/>
                  </a:lnTo>
                  <a:cubicBezTo>
                    <a:pt x="285" y="200"/>
                    <a:pt x="281" y="175"/>
                    <a:pt x="274" y="150"/>
                  </a:cubicBezTo>
                  <a:lnTo>
                    <a:pt x="274" y="150"/>
                  </a:lnTo>
                  <a:cubicBezTo>
                    <a:pt x="226" y="146"/>
                    <a:pt x="188" y="143"/>
                    <a:pt x="156" y="144"/>
                  </a:cubicBezTo>
                  <a:lnTo>
                    <a:pt x="156" y="144"/>
                  </a:lnTo>
                  <a:cubicBezTo>
                    <a:pt x="170" y="162"/>
                    <a:pt x="181" y="180"/>
                    <a:pt x="188" y="198"/>
                  </a:cubicBezTo>
                  <a:close/>
                  <a:moveTo>
                    <a:pt x="162" y="386"/>
                  </a:moveTo>
                  <a:lnTo>
                    <a:pt x="162" y="386"/>
                  </a:lnTo>
                  <a:cubicBezTo>
                    <a:pt x="159" y="386"/>
                    <a:pt x="155" y="385"/>
                    <a:pt x="152" y="383"/>
                  </a:cubicBezTo>
                  <a:lnTo>
                    <a:pt x="152" y="383"/>
                  </a:lnTo>
                  <a:cubicBezTo>
                    <a:pt x="143" y="378"/>
                    <a:pt x="140" y="366"/>
                    <a:pt x="145" y="357"/>
                  </a:cubicBezTo>
                  <a:lnTo>
                    <a:pt x="145" y="357"/>
                  </a:lnTo>
                  <a:cubicBezTo>
                    <a:pt x="147" y="354"/>
                    <a:pt x="177" y="299"/>
                    <a:pt x="159" y="232"/>
                  </a:cubicBezTo>
                  <a:lnTo>
                    <a:pt x="159" y="232"/>
                  </a:lnTo>
                  <a:cubicBezTo>
                    <a:pt x="83" y="220"/>
                    <a:pt x="23" y="226"/>
                    <a:pt x="23" y="226"/>
                  </a:cubicBezTo>
                  <a:lnTo>
                    <a:pt x="23" y="226"/>
                  </a:lnTo>
                  <a:cubicBezTo>
                    <a:pt x="11" y="227"/>
                    <a:pt x="2" y="220"/>
                    <a:pt x="1" y="209"/>
                  </a:cubicBezTo>
                  <a:lnTo>
                    <a:pt x="1" y="209"/>
                  </a:lnTo>
                  <a:cubicBezTo>
                    <a:pt x="0" y="198"/>
                    <a:pt x="8" y="188"/>
                    <a:pt x="18" y="187"/>
                  </a:cubicBezTo>
                  <a:lnTo>
                    <a:pt x="18" y="187"/>
                  </a:lnTo>
                  <a:cubicBezTo>
                    <a:pt x="21" y="187"/>
                    <a:pt x="72" y="182"/>
                    <a:pt x="141" y="190"/>
                  </a:cubicBezTo>
                  <a:lnTo>
                    <a:pt x="141" y="190"/>
                  </a:lnTo>
                  <a:cubicBezTo>
                    <a:pt x="131" y="174"/>
                    <a:pt x="119" y="158"/>
                    <a:pt x="103" y="143"/>
                  </a:cubicBezTo>
                  <a:lnTo>
                    <a:pt x="103" y="143"/>
                  </a:lnTo>
                  <a:cubicBezTo>
                    <a:pt x="97" y="137"/>
                    <a:pt x="95" y="130"/>
                    <a:pt x="97" y="123"/>
                  </a:cubicBezTo>
                  <a:lnTo>
                    <a:pt x="97" y="123"/>
                  </a:lnTo>
                  <a:cubicBezTo>
                    <a:pt x="99" y="116"/>
                    <a:pt x="105" y="111"/>
                    <a:pt x="112" y="109"/>
                  </a:cubicBezTo>
                  <a:lnTo>
                    <a:pt x="112" y="109"/>
                  </a:lnTo>
                  <a:cubicBezTo>
                    <a:pt x="150" y="103"/>
                    <a:pt x="195" y="105"/>
                    <a:pt x="257" y="110"/>
                  </a:cubicBezTo>
                  <a:lnTo>
                    <a:pt x="257" y="110"/>
                  </a:lnTo>
                  <a:cubicBezTo>
                    <a:pt x="244" y="85"/>
                    <a:pt x="226" y="62"/>
                    <a:pt x="204" y="40"/>
                  </a:cubicBezTo>
                  <a:lnTo>
                    <a:pt x="204" y="40"/>
                  </a:lnTo>
                  <a:cubicBezTo>
                    <a:pt x="198" y="34"/>
                    <a:pt x="197" y="26"/>
                    <a:pt x="200" y="19"/>
                  </a:cubicBezTo>
                  <a:lnTo>
                    <a:pt x="200" y="19"/>
                  </a:lnTo>
                  <a:cubicBezTo>
                    <a:pt x="202" y="12"/>
                    <a:pt x="209" y="7"/>
                    <a:pt x="217" y="6"/>
                  </a:cubicBezTo>
                  <a:lnTo>
                    <a:pt x="217" y="6"/>
                  </a:lnTo>
                  <a:cubicBezTo>
                    <a:pt x="224" y="6"/>
                    <a:pt x="398" y="0"/>
                    <a:pt x="490" y="140"/>
                  </a:cubicBezTo>
                  <a:lnTo>
                    <a:pt x="490" y="140"/>
                  </a:lnTo>
                  <a:cubicBezTo>
                    <a:pt x="494" y="146"/>
                    <a:pt x="495" y="154"/>
                    <a:pt x="491" y="160"/>
                  </a:cubicBezTo>
                  <a:lnTo>
                    <a:pt x="491" y="160"/>
                  </a:lnTo>
                  <a:cubicBezTo>
                    <a:pt x="487" y="167"/>
                    <a:pt x="480" y="170"/>
                    <a:pt x="473" y="170"/>
                  </a:cubicBezTo>
                  <a:lnTo>
                    <a:pt x="473" y="170"/>
                  </a:lnTo>
                  <a:cubicBezTo>
                    <a:pt x="419" y="165"/>
                    <a:pt x="373" y="160"/>
                    <a:pt x="332" y="156"/>
                  </a:cubicBezTo>
                  <a:lnTo>
                    <a:pt x="332" y="156"/>
                  </a:lnTo>
                  <a:cubicBezTo>
                    <a:pt x="326" y="156"/>
                    <a:pt x="321" y="155"/>
                    <a:pt x="315" y="154"/>
                  </a:cubicBezTo>
                  <a:lnTo>
                    <a:pt x="315" y="154"/>
                  </a:lnTo>
                  <a:cubicBezTo>
                    <a:pt x="323" y="187"/>
                    <a:pt x="325" y="222"/>
                    <a:pt x="321" y="260"/>
                  </a:cubicBezTo>
                  <a:lnTo>
                    <a:pt x="321" y="260"/>
                  </a:lnTo>
                  <a:cubicBezTo>
                    <a:pt x="320" y="266"/>
                    <a:pt x="316" y="271"/>
                    <a:pt x="311" y="274"/>
                  </a:cubicBezTo>
                  <a:lnTo>
                    <a:pt x="311" y="274"/>
                  </a:lnTo>
                  <a:cubicBezTo>
                    <a:pt x="305" y="277"/>
                    <a:pt x="299" y="277"/>
                    <a:pt x="293" y="275"/>
                  </a:cubicBezTo>
                  <a:lnTo>
                    <a:pt x="293" y="275"/>
                  </a:lnTo>
                  <a:cubicBezTo>
                    <a:pt x="262" y="259"/>
                    <a:pt x="231" y="248"/>
                    <a:pt x="200" y="241"/>
                  </a:cubicBezTo>
                  <a:lnTo>
                    <a:pt x="200" y="241"/>
                  </a:lnTo>
                  <a:cubicBezTo>
                    <a:pt x="213" y="316"/>
                    <a:pt x="180" y="375"/>
                    <a:pt x="179" y="376"/>
                  </a:cubicBezTo>
                  <a:lnTo>
                    <a:pt x="179" y="376"/>
                  </a:lnTo>
                  <a:cubicBezTo>
                    <a:pt x="175" y="382"/>
                    <a:pt x="169" y="386"/>
                    <a:pt x="162" y="386"/>
                  </a:cubicBezTo>
                  <a:close/>
                </a:path>
              </a:pathLst>
            </a:custGeom>
            <a:solidFill>
              <a:schemeClr val="accent1">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19" name="Freeform 17">
              <a:extLst>
                <a:ext uri="{FF2B5EF4-FFF2-40B4-BE49-F238E27FC236}">
                  <a16:creationId xmlns:a16="http://schemas.microsoft.com/office/drawing/2014/main" id="{A8550289-E4BE-7B46-8A28-9566AD1E63C3}"/>
                </a:ext>
              </a:extLst>
            </p:cNvPr>
            <p:cNvSpPr>
              <a:spLocks noChangeArrowheads="1"/>
            </p:cNvSpPr>
            <p:nvPr/>
          </p:nvSpPr>
          <p:spPr bwMode="auto">
            <a:xfrm>
              <a:off x="12885860" y="4980045"/>
              <a:ext cx="345636" cy="515573"/>
            </a:xfrm>
            <a:custGeom>
              <a:avLst/>
              <a:gdLst>
                <a:gd name="T0" fmla="*/ 528 w 529"/>
                <a:gd name="T1" fmla="*/ 0 h 790"/>
                <a:gd name="T2" fmla="*/ 52 w 529"/>
                <a:gd name="T3" fmla="*/ 0 h 790"/>
                <a:gd name="T4" fmla="*/ 0 w 529"/>
                <a:gd name="T5" fmla="*/ 392 h 790"/>
                <a:gd name="T6" fmla="*/ 52 w 529"/>
                <a:gd name="T7" fmla="*/ 789 h 790"/>
                <a:gd name="T8" fmla="*/ 528 w 529"/>
                <a:gd name="T9" fmla="*/ 789 h 790"/>
                <a:gd name="T10" fmla="*/ 528 w 529"/>
                <a:gd name="T11" fmla="*/ 0 h 790"/>
              </a:gdLst>
              <a:ahLst/>
              <a:cxnLst>
                <a:cxn ang="0">
                  <a:pos x="T0" y="T1"/>
                </a:cxn>
                <a:cxn ang="0">
                  <a:pos x="T2" y="T3"/>
                </a:cxn>
                <a:cxn ang="0">
                  <a:pos x="T4" y="T5"/>
                </a:cxn>
                <a:cxn ang="0">
                  <a:pos x="T6" y="T7"/>
                </a:cxn>
                <a:cxn ang="0">
                  <a:pos x="T8" y="T9"/>
                </a:cxn>
                <a:cxn ang="0">
                  <a:pos x="T10" y="T11"/>
                </a:cxn>
              </a:cxnLst>
              <a:rect l="0" t="0" r="r" b="b"/>
              <a:pathLst>
                <a:path w="529" h="790">
                  <a:moveTo>
                    <a:pt x="528" y="0"/>
                  </a:moveTo>
                  <a:lnTo>
                    <a:pt x="52" y="0"/>
                  </a:lnTo>
                  <a:lnTo>
                    <a:pt x="0" y="392"/>
                  </a:lnTo>
                  <a:lnTo>
                    <a:pt x="52" y="789"/>
                  </a:lnTo>
                  <a:lnTo>
                    <a:pt x="528" y="789"/>
                  </a:lnTo>
                  <a:lnTo>
                    <a:pt x="528" y="0"/>
                  </a:lnTo>
                </a:path>
              </a:pathLst>
            </a:custGeom>
            <a:solidFill>
              <a:schemeClr val="bg1">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20" name="Freeform 18">
              <a:extLst>
                <a:ext uri="{FF2B5EF4-FFF2-40B4-BE49-F238E27FC236}">
                  <a16:creationId xmlns:a16="http://schemas.microsoft.com/office/drawing/2014/main" id="{44D261A3-2E3B-4447-B578-101D1197D63B}"/>
                </a:ext>
              </a:extLst>
            </p:cNvPr>
            <p:cNvSpPr>
              <a:spLocks noChangeArrowheads="1"/>
            </p:cNvSpPr>
            <p:nvPr/>
          </p:nvSpPr>
          <p:spPr bwMode="auto">
            <a:xfrm>
              <a:off x="12606470" y="4980045"/>
              <a:ext cx="311073" cy="515573"/>
            </a:xfrm>
            <a:custGeom>
              <a:avLst/>
              <a:gdLst>
                <a:gd name="T0" fmla="*/ 0 w 478"/>
                <a:gd name="T1" fmla="*/ 789 h 790"/>
                <a:gd name="T2" fmla="*/ 477 w 478"/>
                <a:gd name="T3" fmla="*/ 789 h 790"/>
                <a:gd name="T4" fmla="*/ 477 w 478"/>
                <a:gd name="T5" fmla="*/ 0 h 790"/>
                <a:gd name="T6" fmla="*/ 0 w 478"/>
                <a:gd name="T7" fmla="*/ 0 h 790"/>
                <a:gd name="T8" fmla="*/ 0 w 478"/>
                <a:gd name="T9" fmla="*/ 789 h 790"/>
              </a:gdLst>
              <a:ahLst/>
              <a:cxnLst>
                <a:cxn ang="0">
                  <a:pos x="T0" y="T1"/>
                </a:cxn>
                <a:cxn ang="0">
                  <a:pos x="T2" y="T3"/>
                </a:cxn>
                <a:cxn ang="0">
                  <a:pos x="T4" y="T5"/>
                </a:cxn>
                <a:cxn ang="0">
                  <a:pos x="T6" y="T7"/>
                </a:cxn>
                <a:cxn ang="0">
                  <a:pos x="T8" y="T9"/>
                </a:cxn>
              </a:cxnLst>
              <a:rect l="0" t="0" r="r" b="b"/>
              <a:pathLst>
                <a:path w="478" h="790">
                  <a:moveTo>
                    <a:pt x="0" y="789"/>
                  </a:moveTo>
                  <a:lnTo>
                    <a:pt x="477" y="789"/>
                  </a:lnTo>
                  <a:lnTo>
                    <a:pt x="477" y="0"/>
                  </a:lnTo>
                  <a:lnTo>
                    <a:pt x="0" y="0"/>
                  </a:lnTo>
                  <a:lnTo>
                    <a:pt x="0" y="789"/>
                  </a:ln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21" name="Freeform 19">
              <a:extLst>
                <a:ext uri="{FF2B5EF4-FFF2-40B4-BE49-F238E27FC236}">
                  <a16:creationId xmlns:a16="http://schemas.microsoft.com/office/drawing/2014/main" id="{0E92219D-1916-7D45-9C86-17ED50704791}"/>
                </a:ext>
              </a:extLst>
            </p:cNvPr>
            <p:cNvSpPr>
              <a:spLocks noChangeArrowheads="1"/>
            </p:cNvSpPr>
            <p:nvPr/>
          </p:nvSpPr>
          <p:spPr bwMode="auto">
            <a:xfrm>
              <a:off x="11727980" y="8519936"/>
              <a:ext cx="1042669" cy="2874542"/>
            </a:xfrm>
            <a:custGeom>
              <a:avLst/>
              <a:gdLst>
                <a:gd name="T0" fmla="*/ 949 w 1598"/>
                <a:gd name="T1" fmla="*/ 4399 h 4400"/>
                <a:gd name="T2" fmla="*/ 0 w 1598"/>
                <a:gd name="T3" fmla="*/ 4399 h 4400"/>
                <a:gd name="T4" fmla="*/ 0 w 1598"/>
                <a:gd name="T5" fmla="*/ 0 h 4400"/>
                <a:gd name="T6" fmla="*/ 1597 w 1598"/>
                <a:gd name="T7" fmla="*/ 155 h 4400"/>
                <a:gd name="T8" fmla="*/ 1597 w 1598"/>
                <a:gd name="T9" fmla="*/ 155 h 4400"/>
                <a:gd name="T10" fmla="*/ 1339 w 1598"/>
                <a:gd name="T11" fmla="*/ 504 h 4400"/>
                <a:gd name="T12" fmla="*/ 1339 w 1598"/>
                <a:gd name="T13" fmla="*/ 504 h 4400"/>
                <a:gd name="T14" fmla="*/ 949 w 1598"/>
                <a:gd name="T15" fmla="*/ 4399 h 4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8" h="4400">
                  <a:moveTo>
                    <a:pt x="949" y="4399"/>
                  </a:moveTo>
                  <a:lnTo>
                    <a:pt x="0" y="4399"/>
                  </a:lnTo>
                  <a:lnTo>
                    <a:pt x="0" y="0"/>
                  </a:lnTo>
                  <a:lnTo>
                    <a:pt x="1597" y="155"/>
                  </a:lnTo>
                  <a:lnTo>
                    <a:pt x="1597" y="155"/>
                  </a:lnTo>
                  <a:cubicBezTo>
                    <a:pt x="1597" y="155"/>
                    <a:pt x="1523" y="196"/>
                    <a:pt x="1339" y="504"/>
                  </a:cubicBezTo>
                  <a:lnTo>
                    <a:pt x="1339" y="504"/>
                  </a:lnTo>
                  <a:cubicBezTo>
                    <a:pt x="1088" y="924"/>
                    <a:pt x="949" y="4399"/>
                    <a:pt x="949" y="4399"/>
                  </a:cubicBezTo>
                </a:path>
              </a:pathLst>
            </a:custGeom>
            <a:solidFill>
              <a:schemeClr val="accent1"/>
            </a:solidFill>
            <a:ln>
              <a:noFill/>
            </a:ln>
            <a:effectLst/>
          </p:spPr>
          <p:txBody>
            <a:bodyPr wrap="none" anchor="ctr"/>
            <a:lstStyle/>
            <a:p>
              <a:endParaRPr lang="en-US" sz="3216" dirty="0">
                <a:latin typeface="Lato Light" panose="020F0502020204030203" pitchFamily="34" charset="0"/>
              </a:endParaRPr>
            </a:p>
          </p:txBody>
        </p:sp>
        <p:sp>
          <p:nvSpPr>
            <p:cNvPr id="22" name="Freeform 20">
              <a:extLst>
                <a:ext uri="{FF2B5EF4-FFF2-40B4-BE49-F238E27FC236}">
                  <a16:creationId xmlns:a16="http://schemas.microsoft.com/office/drawing/2014/main" id="{994C912E-6DF7-2B47-88EA-F5A839863128}"/>
                </a:ext>
              </a:extLst>
            </p:cNvPr>
            <p:cNvSpPr>
              <a:spLocks noChangeArrowheads="1"/>
            </p:cNvSpPr>
            <p:nvPr/>
          </p:nvSpPr>
          <p:spPr bwMode="auto">
            <a:xfrm>
              <a:off x="13064440" y="8519936"/>
              <a:ext cx="1042669" cy="2874542"/>
            </a:xfrm>
            <a:custGeom>
              <a:avLst/>
              <a:gdLst>
                <a:gd name="T0" fmla="*/ 648 w 1597"/>
                <a:gd name="T1" fmla="*/ 4399 h 4400"/>
                <a:gd name="T2" fmla="*/ 1596 w 1597"/>
                <a:gd name="T3" fmla="*/ 4399 h 4400"/>
                <a:gd name="T4" fmla="*/ 1596 w 1597"/>
                <a:gd name="T5" fmla="*/ 0 h 4400"/>
                <a:gd name="T6" fmla="*/ 0 w 1597"/>
                <a:gd name="T7" fmla="*/ 155 h 4400"/>
                <a:gd name="T8" fmla="*/ 0 w 1597"/>
                <a:gd name="T9" fmla="*/ 155 h 4400"/>
                <a:gd name="T10" fmla="*/ 258 w 1597"/>
                <a:gd name="T11" fmla="*/ 504 h 4400"/>
                <a:gd name="T12" fmla="*/ 258 w 1597"/>
                <a:gd name="T13" fmla="*/ 504 h 4400"/>
                <a:gd name="T14" fmla="*/ 648 w 1597"/>
                <a:gd name="T15" fmla="*/ 4399 h 4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4400">
                  <a:moveTo>
                    <a:pt x="648" y="4399"/>
                  </a:moveTo>
                  <a:lnTo>
                    <a:pt x="1596" y="4399"/>
                  </a:lnTo>
                  <a:lnTo>
                    <a:pt x="1596" y="0"/>
                  </a:lnTo>
                  <a:lnTo>
                    <a:pt x="0" y="155"/>
                  </a:lnTo>
                  <a:lnTo>
                    <a:pt x="0" y="155"/>
                  </a:lnTo>
                  <a:cubicBezTo>
                    <a:pt x="0" y="155"/>
                    <a:pt x="74" y="196"/>
                    <a:pt x="258" y="504"/>
                  </a:cubicBezTo>
                  <a:lnTo>
                    <a:pt x="258" y="504"/>
                  </a:lnTo>
                  <a:cubicBezTo>
                    <a:pt x="509" y="924"/>
                    <a:pt x="648" y="4399"/>
                    <a:pt x="648" y="4399"/>
                  </a:cubicBezTo>
                </a:path>
              </a:pathLst>
            </a:custGeom>
            <a:solidFill>
              <a:schemeClr val="accent1">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23" name="Freeform 21">
              <a:extLst>
                <a:ext uri="{FF2B5EF4-FFF2-40B4-BE49-F238E27FC236}">
                  <a16:creationId xmlns:a16="http://schemas.microsoft.com/office/drawing/2014/main" id="{FD68E295-F7C9-7D4D-B472-50082B599DE2}"/>
                </a:ext>
              </a:extLst>
            </p:cNvPr>
            <p:cNvSpPr>
              <a:spLocks noChangeArrowheads="1"/>
            </p:cNvSpPr>
            <p:nvPr/>
          </p:nvSpPr>
          <p:spPr bwMode="auto">
            <a:xfrm>
              <a:off x="11727979" y="7601121"/>
              <a:ext cx="1224128" cy="1054191"/>
            </a:xfrm>
            <a:custGeom>
              <a:avLst/>
              <a:gdLst>
                <a:gd name="T0" fmla="*/ 0 w 1875"/>
                <a:gd name="T1" fmla="*/ 0 h 1612"/>
                <a:gd name="T2" fmla="*/ 0 w 1875"/>
                <a:gd name="T3" fmla="*/ 1507 h 1612"/>
                <a:gd name="T4" fmla="*/ 0 w 1875"/>
                <a:gd name="T5" fmla="*/ 1507 h 1612"/>
                <a:gd name="T6" fmla="*/ 1822 w 1875"/>
                <a:gd name="T7" fmla="*/ 1611 h 1612"/>
                <a:gd name="T8" fmla="*/ 1874 w 1875"/>
                <a:gd name="T9" fmla="*/ 954 h 1612"/>
                <a:gd name="T10" fmla="*/ 1822 w 1875"/>
                <a:gd name="T11" fmla="*/ 0 h 1612"/>
                <a:gd name="T12" fmla="*/ 0 w 1875"/>
                <a:gd name="T13" fmla="*/ 0 h 1612"/>
              </a:gdLst>
              <a:ahLst/>
              <a:cxnLst>
                <a:cxn ang="0">
                  <a:pos x="T0" y="T1"/>
                </a:cxn>
                <a:cxn ang="0">
                  <a:pos x="T2" y="T3"/>
                </a:cxn>
                <a:cxn ang="0">
                  <a:pos x="T4" y="T5"/>
                </a:cxn>
                <a:cxn ang="0">
                  <a:pos x="T6" y="T7"/>
                </a:cxn>
                <a:cxn ang="0">
                  <a:pos x="T8" y="T9"/>
                </a:cxn>
                <a:cxn ang="0">
                  <a:pos x="T10" y="T11"/>
                </a:cxn>
                <a:cxn ang="0">
                  <a:pos x="T12" y="T13"/>
                </a:cxn>
              </a:cxnLst>
              <a:rect l="0" t="0" r="r" b="b"/>
              <a:pathLst>
                <a:path w="1875" h="1612">
                  <a:moveTo>
                    <a:pt x="0" y="0"/>
                  </a:moveTo>
                  <a:lnTo>
                    <a:pt x="0" y="1507"/>
                  </a:lnTo>
                  <a:lnTo>
                    <a:pt x="0" y="1507"/>
                  </a:lnTo>
                  <a:cubicBezTo>
                    <a:pt x="0" y="1507"/>
                    <a:pt x="1366" y="1611"/>
                    <a:pt x="1822" y="1611"/>
                  </a:cubicBezTo>
                  <a:lnTo>
                    <a:pt x="1874" y="954"/>
                  </a:lnTo>
                  <a:lnTo>
                    <a:pt x="1822" y="0"/>
                  </a:lnTo>
                  <a:lnTo>
                    <a:pt x="0" y="0"/>
                  </a:lnTo>
                </a:path>
              </a:pathLst>
            </a:custGeom>
            <a:solidFill>
              <a:schemeClr val="accent1"/>
            </a:solidFill>
            <a:ln>
              <a:noFill/>
            </a:ln>
            <a:effectLst/>
          </p:spPr>
          <p:txBody>
            <a:bodyPr wrap="none" anchor="ctr"/>
            <a:lstStyle/>
            <a:p>
              <a:endParaRPr lang="en-US" sz="3216" dirty="0">
                <a:latin typeface="Lato Light" panose="020F0502020204030203" pitchFamily="34" charset="0"/>
              </a:endParaRPr>
            </a:p>
          </p:txBody>
        </p:sp>
        <p:sp>
          <p:nvSpPr>
            <p:cNvPr id="24" name="Freeform 22">
              <a:extLst>
                <a:ext uri="{FF2B5EF4-FFF2-40B4-BE49-F238E27FC236}">
                  <a16:creationId xmlns:a16="http://schemas.microsoft.com/office/drawing/2014/main" id="{1F6B4D3B-7429-364E-AF4D-1D84999F32C1}"/>
                </a:ext>
              </a:extLst>
            </p:cNvPr>
            <p:cNvSpPr>
              <a:spLocks noChangeArrowheads="1"/>
            </p:cNvSpPr>
            <p:nvPr/>
          </p:nvSpPr>
          <p:spPr bwMode="auto">
            <a:xfrm>
              <a:off x="12917542" y="7601121"/>
              <a:ext cx="1189566" cy="1054191"/>
            </a:xfrm>
            <a:custGeom>
              <a:avLst/>
              <a:gdLst>
                <a:gd name="T0" fmla="*/ 0 w 1822"/>
                <a:gd name="T1" fmla="*/ 0 h 1612"/>
                <a:gd name="T2" fmla="*/ 0 w 1822"/>
                <a:gd name="T3" fmla="*/ 1611 h 1612"/>
                <a:gd name="T4" fmla="*/ 0 w 1822"/>
                <a:gd name="T5" fmla="*/ 1611 h 1612"/>
                <a:gd name="T6" fmla="*/ 1821 w 1822"/>
                <a:gd name="T7" fmla="*/ 1507 h 1612"/>
                <a:gd name="T8" fmla="*/ 1821 w 1822"/>
                <a:gd name="T9" fmla="*/ 0 h 1612"/>
                <a:gd name="T10" fmla="*/ 0 w 1822"/>
                <a:gd name="T11" fmla="*/ 0 h 1612"/>
              </a:gdLst>
              <a:ahLst/>
              <a:cxnLst>
                <a:cxn ang="0">
                  <a:pos x="T0" y="T1"/>
                </a:cxn>
                <a:cxn ang="0">
                  <a:pos x="T2" y="T3"/>
                </a:cxn>
                <a:cxn ang="0">
                  <a:pos x="T4" y="T5"/>
                </a:cxn>
                <a:cxn ang="0">
                  <a:pos x="T6" y="T7"/>
                </a:cxn>
                <a:cxn ang="0">
                  <a:pos x="T8" y="T9"/>
                </a:cxn>
                <a:cxn ang="0">
                  <a:pos x="T10" y="T11"/>
                </a:cxn>
              </a:cxnLst>
              <a:rect l="0" t="0" r="r" b="b"/>
              <a:pathLst>
                <a:path w="1822" h="1612">
                  <a:moveTo>
                    <a:pt x="0" y="0"/>
                  </a:moveTo>
                  <a:lnTo>
                    <a:pt x="0" y="1611"/>
                  </a:lnTo>
                  <a:lnTo>
                    <a:pt x="0" y="1611"/>
                  </a:lnTo>
                  <a:cubicBezTo>
                    <a:pt x="456" y="1611"/>
                    <a:pt x="1821" y="1507"/>
                    <a:pt x="1821" y="1507"/>
                  </a:cubicBezTo>
                  <a:lnTo>
                    <a:pt x="1821" y="0"/>
                  </a:lnTo>
                  <a:lnTo>
                    <a:pt x="0" y="0"/>
                  </a:lnTo>
                </a:path>
              </a:pathLst>
            </a:custGeom>
            <a:solidFill>
              <a:schemeClr val="accent1">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25" name="Freeform 23">
              <a:extLst>
                <a:ext uri="{FF2B5EF4-FFF2-40B4-BE49-F238E27FC236}">
                  <a16:creationId xmlns:a16="http://schemas.microsoft.com/office/drawing/2014/main" id="{35A8AE17-F998-C14F-B1B0-DDD3558B7B83}"/>
                </a:ext>
              </a:extLst>
            </p:cNvPr>
            <p:cNvSpPr>
              <a:spLocks noChangeArrowheads="1"/>
            </p:cNvSpPr>
            <p:nvPr/>
          </p:nvSpPr>
          <p:spPr bwMode="auto">
            <a:xfrm>
              <a:off x="11612767" y="11071883"/>
              <a:ext cx="835288" cy="322594"/>
            </a:xfrm>
            <a:custGeom>
              <a:avLst/>
              <a:gdLst>
                <a:gd name="T0" fmla="*/ 1276 w 1277"/>
                <a:gd name="T1" fmla="*/ 441 h 494"/>
                <a:gd name="T2" fmla="*/ 1276 w 1277"/>
                <a:gd name="T3" fmla="*/ 441 h 494"/>
                <a:gd name="T4" fmla="*/ 1226 w 1277"/>
                <a:gd name="T5" fmla="*/ 493 h 494"/>
                <a:gd name="T6" fmla="*/ 51 w 1277"/>
                <a:gd name="T7" fmla="*/ 493 h 494"/>
                <a:gd name="T8" fmla="*/ 51 w 1277"/>
                <a:gd name="T9" fmla="*/ 493 h 494"/>
                <a:gd name="T10" fmla="*/ 0 w 1277"/>
                <a:gd name="T11" fmla="*/ 441 h 494"/>
                <a:gd name="T12" fmla="*/ 0 w 1277"/>
                <a:gd name="T13" fmla="*/ 53 h 494"/>
                <a:gd name="T14" fmla="*/ 0 w 1277"/>
                <a:gd name="T15" fmla="*/ 53 h 494"/>
                <a:gd name="T16" fmla="*/ 51 w 1277"/>
                <a:gd name="T17" fmla="*/ 0 h 494"/>
                <a:gd name="T18" fmla="*/ 1226 w 1277"/>
                <a:gd name="T19" fmla="*/ 0 h 494"/>
                <a:gd name="T20" fmla="*/ 1226 w 1277"/>
                <a:gd name="T21" fmla="*/ 0 h 494"/>
                <a:gd name="T22" fmla="*/ 1276 w 1277"/>
                <a:gd name="T23" fmla="*/ 53 h 494"/>
                <a:gd name="T24" fmla="*/ 1276 w 1277"/>
                <a:gd name="T25" fmla="*/ 44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7" h="494">
                  <a:moveTo>
                    <a:pt x="1276" y="441"/>
                  </a:moveTo>
                  <a:lnTo>
                    <a:pt x="1276" y="441"/>
                  </a:lnTo>
                  <a:cubicBezTo>
                    <a:pt x="1276" y="470"/>
                    <a:pt x="1253" y="493"/>
                    <a:pt x="1226" y="493"/>
                  </a:cubicBezTo>
                  <a:lnTo>
                    <a:pt x="51" y="493"/>
                  </a:lnTo>
                  <a:lnTo>
                    <a:pt x="51" y="493"/>
                  </a:lnTo>
                  <a:cubicBezTo>
                    <a:pt x="22" y="493"/>
                    <a:pt x="0" y="470"/>
                    <a:pt x="0" y="441"/>
                  </a:cubicBezTo>
                  <a:lnTo>
                    <a:pt x="0" y="53"/>
                  </a:lnTo>
                  <a:lnTo>
                    <a:pt x="0" y="53"/>
                  </a:lnTo>
                  <a:cubicBezTo>
                    <a:pt x="0" y="24"/>
                    <a:pt x="22" y="0"/>
                    <a:pt x="51" y="0"/>
                  </a:cubicBezTo>
                  <a:lnTo>
                    <a:pt x="1226" y="0"/>
                  </a:lnTo>
                  <a:lnTo>
                    <a:pt x="1226" y="0"/>
                  </a:lnTo>
                  <a:cubicBezTo>
                    <a:pt x="1253" y="0"/>
                    <a:pt x="1276" y="24"/>
                    <a:pt x="1276" y="53"/>
                  </a:cubicBezTo>
                  <a:lnTo>
                    <a:pt x="1276" y="441"/>
                  </a:lnTo>
                </a:path>
              </a:pathLst>
            </a:custGeom>
            <a:solidFill>
              <a:schemeClr val="accent1">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26" name="Freeform 24">
              <a:extLst>
                <a:ext uri="{FF2B5EF4-FFF2-40B4-BE49-F238E27FC236}">
                  <a16:creationId xmlns:a16="http://schemas.microsoft.com/office/drawing/2014/main" id="{D4433591-394C-A94D-B08B-A2D42BF33F19}"/>
                </a:ext>
              </a:extLst>
            </p:cNvPr>
            <p:cNvSpPr>
              <a:spLocks noChangeArrowheads="1"/>
            </p:cNvSpPr>
            <p:nvPr/>
          </p:nvSpPr>
          <p:spPr bwMode="auto">
            <a:xfrm>
              <a:off x="13375513" y="11071883"/>
              <a:ext cx="832406" cy="322594"/>
            </a:xfrm>
            <a:custGeom>
              <a:avLst/>
              <a:gdLst>
                <a:gd name="T0" fmla="*/ 1275 w 1276"/>
                <a:gd name="T1" fmla="*/ 441 h 494"/>
                <a:gd name="T2" fmla="*/ 1275 w 1276"/>
                <a:gd name="T3" fmla="*/ 441 h 494"/>
                <a:gd name="T4" fmla="*/ 1225 w 1276"/>
                <a:gd name="T5" fmla="*/ 493 h 494"/>
                <a:gd name="T6" fmla="*/ 50 w 1276"/>
                <a:gd name="T7" fmla="*/ 493 h 494"/>
                <a:gd name="T8" fmla="*/ 50 w 1276"/>
                <a:gd name="T9" fmla="*/ 493 h 494"/>
                <a:gd name="T10" fmla="*/ 0 w 1276"/>
                <a:gd name="T11" fmla="*/ 441 h 494"/>
                <a:gd name="T12" fmla="*/ 0 w 1276"/>
                <a:gd name="T13" fmla="*/ 53 h 494"/>
                <a:gd name="T14" fmla="*/ 0 w 1276"/>
                <a:gd name="T15" fmla="*/ 53 h 494"/>
                <a:gd name="T16" fmla="*/ 50 w 1276"/>
                <a:gd name="T17" fmla="*/ 0 h 494"/>
                <a:gd name="T18" fmla="*/ 1225 w 1276"/>
                <a:gd name="T19" fmla="*/ 0 h 494"/>
                <a:gd name="T20" fmla="*/ 1225 w 1276"/>
                <a:gd name="T21" fmla="*/ 0 h 494"/>
                <a:gd name="T22" fmla="*/ 1275 w 1276"/>
                <a:gd name="T23" fmla="*/ 53 h 494"/>
                <a:gd name="T24" fmla="*/ 1275 w 1276"/>
                <a:gd name="T25" fmla="*/ 44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 h="494">
                  <a:moveTo>
                    <a:pt x="1275" y="441"/>
                  </a:moveTo>
                  <a:lnTo>
                    <a:pt x="1275" y="441"/>
                  </a:lnTo>
                  <a:cubicBezTo>
                    <a:pt x="1275" y="470"/>
                    <a:pt x="1253" y="493"/>
                    <a:pt x="1225" y="493"/>
                  </a:cubicBezTo>
                  <a:lnTo>
                    <a:pt x="50" y="493"/>
                  </a:lnTo>
                  <a:lnTo>
                    <a:pt x="50" y="493"/>
                  </a:lnTo>
                  <a:cubicBezTo>
                    <a:pt x="23" y="493"/>
                    <a:pt x="0" y="470"/>
                    <a:pt x="0" y="441"/>
                  </a:cubicBezTo>
                  <a:lnTo>
                    <a:pt x="0" y="53"/>
                  </a:lnTo>
                  <a:lnTo>
                    <a:pt x="0" y="53"/>
                  </a:lnTo>
                  <a:cubicBezTo>
                    <a:pt x="0" y="24"/>
                    <a:pt x="23" y="0"/>
                    <a:pt x="50" y="0"/>
                  </a:cubicBezTo>
                  <a:lnTo>
                    <a:pt x="1225" y="0"/>
                  </a:lnTo>
                  <a:lnTo>
                    <a:pt x="1225" y="0"/>
                  </a:lnTo>
                  <a:cubicBezTo>
                    <a:pt x="1253" y="0"/>
                    <a:pt x="1275" y="24"/>
                    <a:pt x="1275" y="53"/>
                  </a:cubicBezTo>
                  <a:lnTo>
                    <a:pt x="1275" y="441"/>
                  </a:lnTo>
                </a:path>
              </a:pathLst>
            </a:custGeom>
            <a:solidFill>
              <a:schemeClr val="accent1"/>
            </a:solidFill>
            <a:ln>
              <a:noFill/>
            </a:ln>
            <a:effectLst/>
          </p:spPr>
          <p:txBody>
            <a:bodyPr wrap="none" anchor="ctr"/>
            <a:lstStyle/>
            <a:p>
              <a:endParaRPr lang="en-US" sz="3216" dirty="0">
                <a:latin typeface="Lato Light" panose="020F0502020204030203" pitchFamily="34" charset="0"/>
              </a:endParaRPr>
            </a:p>
          </p:txBody>
        </p:sp>
        <p:sp>
          <p:nvSpPr>
            <p:cNvPr id="27" name="Freeform 25">
              <a:extLst>
                <a:ext uri="{FF2B5EF4-FFF2-40B4-BE49-F238E27FC236}">
                  <a16:creationId xmlns:a16="http://schemas.microsoft.com/office/drawing/2014/main" id="{0C98FCE7-A5DB-D443-8AF2-8CB88E43497A}"/>
                </a:ext>
              </a:extLst>
            </p:cNvPr>
            <p:cNvSpPr>
              <a:spLocks noChangeArrowheads="1"/>
            </p:cNvSpPr>
            <p:nvPr/>
          </p:nvSpPr>
          <p:spPr bwMode="auto">
            <a:xfrm>
              <a:off x="11621406" y="5478336"/>
              <a:ext cx="1336460" cy="2384890"/>
            </a:xfrm>
            <a:custGeom>
              <a:avLst/>
              <a:gdLst>
                <a:gd name="T0" fmla="*/ 585 w 2048"/>
                <a:gd name="T1" fmla="*/ 0 h 3653"/>
                <a:gd name="T2" fmla="*/ 585 w 2048"/>
                <a:gd name="T3" fmla="*/ 0 h 3653"/>
                <a:gd name="T4" fmla="*/ 0 w 2048"/>
                <a:gd name="T5" fmla="*/ 666 h 3653"/>
                <a:gd name="T6" fmla="*/ 164 w 2048"/>
                <a:gd name="T7" fmla="*/ 3652 h 3653"/>
                <a:gd name="T8" fmla="*/ 1995 w 2048"/>
                <a:gd name="T9" fmla="*/ 3652 h 3653"/>
                <a:gd name="T10" fmla="*/ 2047 w 2048"/>
                <a:gd name="T11" fmla="*/ 2015 h 3653"/>
                <a:gd name="T12" fmla="*/ 1995 w 2048"/>
                <a:gd name="T13" fmla="*/ 0 h 3653"/>
                <a:gd name="T14" fmla="*/ 585 w 2048"/>
                <a:gd name="T15" fmla="*/ 0 h 3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8" h="3653">
                  <a:moveTo>
                    <a:pt x="585" y="0"/>
                  </a:moveTo>
                  <a:lnTo>
                    <a:pt x="585" y="0"/>
                  </a:lnTo>
                  <a:cubicBezTo>
                    <a:pt x="262" y="0"/>
                    <a:pt x="0" y="241"/>
                    <a:pt x="0" y="666"/>
                  </a:cubicBezTo>
                  <a:lnTo>
                    <a:pt x="164" y="3652"/>
                  </a:lnTo>
                  <a:lnTo>
                    <a:pt x="1995" y="3652"/>
                  </a:lnTo>
                  <a:lnTo>
                    <a:pt x="2047" y="2015"/>
                  </a:lnTo>
                  <a:lnTo>
                    <a:pt x="1995" y="0"/>
                  </a:lnTo>
                  <a:lnTo>
                    <a:pt x="585" y="0"/>
                  </a:lnTo>
                </a:path>
              </a:pathLst>
            </a:custGeom>
            <a:solidFill>
              <a:schemeClr val="accent3"/>
            </a:solidFill>
            <a:ln>
              <a:noFill/>
            </a:ln>
            <a:effectLst/>
          </p:spPr>
          <p:txBody>
            <a:bodyPr wrap="none" anchor="ctr"/>
            <a:lstStyle/>
            <a:p>
              <a:endParaRPr lang="en-US" sz="3216" dirty="0">
                <a:latin typeface="Lato Light" panose="020F0502020204030203" pitchFamily="34" charset="0"/>
              </a:endParaRPr>
            </a:p>
          </p:txBody>
        </p:sp>
        <p:sp>
          <p:nvSpPr>
            <p:cNvPr id="28" name="Freeform 26">
              <a:extLst>
                <a:ext uri="{FF2B5EF4-FFF2-40B4-BE49-F238E27FC236}">
                  <a16:creationId xmlns:a16="http://schemas.microsoft.com/office/drawing/2014/main" id="{1CE7F78E-EA14-0A46-A018-F2A0E1B3813A}"/>
                </a:ext>
              </a:extLst>
            </p:cNvPr>
            <p:cNvSpPr>
              <a:spLocks noChangeArrowheads="1"/>
            </p:cNvSpPr>
            <p:nvPr/>
          </p:nvSpPr>
          <p:spPr bwMode="auto">
            <a:xfrm>
              <a:off x="12917542" y="5478336"/>
              <a:ext cx="1304778" cy="2384890"/>
            </a:xfrm>
            <a:custGeom>
              <a:avLst/>
              <a:gdLst>
                <a:gd name="T0" fmla="*/ 1997 w 1998"/>
                <a:gd name="T1" fmla="*/ 666 h 3653"/>
                <a:gd name="T2" fmla="*/ 1997 w 1998"/>
                <a:gd name="T3" fmla="*/ 666 h 3653"/>
                <a:gd name="T4" fmla="*/ 1413 w 1998"/>
                <a:gd name="T5" fmla="*/ 0 h 3653"/>
                <a:gd name="T6" fmla="*/ 0 w 1998"/>
                <a:gd name="T7" fmla="*/ 0 h 3653"/>
                <a:gd name="T8" fmla="*/ 0 w 1998"/>
                <a:gd name="T9" fmla="*/ 3652 h 3653"/>
                <a:gd name="T10" fmla="*/ 1821 w 1998"/>
                <a:gd name="T11" fmla="*/ 3652 h 3653"/>
                <a:gd name="T12" fmla="*/ 1997 w 1998"/>
                <a:gd name="T13" fmla="*/ 666 h 3653"/>
              </a:gdLst>
              <a:ahLst/>
              <a:cxnLst>
                <a:cxn ang="0">
                  <a:pos x="T0" y="T1"/>
                </a:cxn>
                <a:cxn ang="0">
                  <a:pos x="T2" y="T3"/>
                </a:cxn>
                <a:cxn ang="0">
                  <a:pos x="T4" y="T5"/>
                </a:cxn>
                <a:cxn ang="0">
                  <a:pos x="T6" y="T7"/>
                </a:cxn>
                <a:cxn ang="0">
                  <a:pos x="T8" y="T9"/>
                </a:cxn>
                <a:cxn ang="0">
                  <a:pos x="T10" y="T11"/>
                </a:cxn>
                <a:cxn ang="0">
                  <a:pos x="T12" y="T13"/>
                </a:cxn>
              </a:cxnLst>
              <a:rect l="0" t="0" r="r" b="b"/>
              <a:pathLst>
                <a:path w="1998" h="3653">
                  <a:moveTo>
                    <a:pt x="1997" y="666"/>
                  </a:moveTo>
                  <a:lnTo>
                    <a:pt x="1997" y="666"/>
                  </a:lnTo>
                  <a:cubicBezTo>
                    <a:pt x="1997" y="241"/>
                    <a:pt x="1735" y="0"/>
                    <a:pt x="1413" y="0"/>
                  </a:cubicBezTo>
                  <a:lnTo>
                    <a:pt x="0" y="0"/>
                  </a:lnTo>
                  <a:lnTo>
                    <a:pt x="0" y="3652"/>
                  </a:lnTo>
                  <a:lnTo>
                    <a:pt x="1821" y="3652"/>
                  </a:lnTo>
                  <a:lnTo>
                    <a:pt x="1997" y="666"/>
                  </a:lnTo>
                </a:path>
              </a:pathLst>
            </a:custGeom>
            <a:solidFill>
              <a:schemeClr val="accent3">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29" name="Freeform 27">
              <a:extLst>
                <a:ext uri="{FF2B5EF4-FFF2-40B4-BE49-F238E27FC236}">
                  <a16:creationId xmlns:a16="http://schemas.microsoft.com/office/drawing/2014/main" id="{7A5120E6-BD49-1546-9348-F23FA9615E82}"/>
                </a:ext>
              </a:extLst>
            </p:cNvPr>
            <p:cNvSpPr>
              <a:spLocks noChangeArrowheads="1"/>
            </p:cNvSpPr>
            <p:nvPr/>
          </p:nvSpPr>
          <p:spPr bwMode="auto">
            <a:xfrm>
              <a:off x="12064973" y="5478337"/>
              <a:ext cx="717196" cy="780563"/>
            </a:xfrm>
            <a:custGeom>
              <a:avLst/>
              <a:gdLst>
                <a:gd name="T0" fmla="*/ 517 w 1096"/>
                <a:gd name="T1" fmla="*/ 1193 h 1194"/>
                <a:gd name="T2" fmla="*/ 1095 w 1096"/>
                <a:gd name="T3" fmla="*/ 574 h 1194"/>
                <a:gd name="T4" fmla="*/ 342 w 1096"/>
                <a:gd name="T5" fmla="*/ 0 h 1194"/>
                <a:gd name="T6" fmla="*/ 0 w 1096"/>
                <a:gd name="T7" fmla="*/ 0 h 1194"/>
                <a:gd name="T8" fmla="*/ 517 w 1096"/>
                <a:gd name="T9" fmla="*/ 1193 h 1194"/>
              </a:gdLst>
              <a:ahLst/>
              <a:cxnLst>
                <a:cxn ang="0">
                  <a:pos x="T0" y="T1"/>
                </a:cxn>
                <a:cxn ang="0">
                  <a:pos x="T2" y="T3"/>
                </a:cxn>
                <a:cxn ang="0">
                  <a:pos x="T4" y="T5"/>
                </a:cxn>
                <a:cxn ang="0">
                  <a:pos x="T6" y="T7"/>
                </a:cxn>
                <a:cxn ang="0">
                  <a:pos x="T8" y="T9"/>
                </a:cxn>
              </a:cxnLst>
              <a:rect l="0" t="0" r="r" b="b"/>
              <a:pathLst>
                <a:path w="1096" h="1194">
                  <a:moveTo>
                    <a:pt x="517" y="1193"/>
                  </a:moveTo>
                  <a:lnTo>
                    <a:pt x="1095" y="574"/>
                  </a:lnTo>
                  <a:lnTo>
                    <a:pt x="342" y="0"/>
                  </a:lnTo>
                  <a:lnTo>
                    <a:pt x="0" y="0"/>
                  </a:lnTo>
                  <a:lnTo>
                    <a:pt x="517" y="1193"/>
                  </a:lnTo>
                </a:path>
              </a:pathLst>
            </a:custGeom>
            <a:solidFill>
              <a:schemeClr val="accent3">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30" name="Freeform 28">
              <a:extLst>
                <a:ext uri="{FF2B5EF4-FFF2-40B4-BE49-F238E27FC236}">
                  <a16:creationId xmlns:a16="http://schemas.microsoft.com/office/drawing/2014/main" id="{60B826E7-DE84-B841-9796-3B952D809FA8}"/>
                </a:ext>
              </a:extLst>
            </p:cNvPr>
            <p:cNvSpPr>
              <a:spLocks noChangeArrowheads="1"/>
            </p:cNvSpPr>
            <p:nvPr/>
          </p:nvSpPr>
          <p:spPr bwMode="auto">
            <a:xfrm>
              <a:off x="13067318" y="5478337"/>
              <a:ext cx="714315" cy="780563"/>
            </a:xfrm>
            <a:custGeom>
              <a:avLst/>
              <a:gdLst>
                <a:gd name="T0" fmla="*/ 577 w 1095"/>
                <a:gd name="T1" fmla="*/ 1193 h 1194"/>
                <a:gd name="T2" fmla="*/ 0 w 1095"/>
                <a:gd name="T3" fmla="*/ 568 h 1194"/>
                <a:gd name="T4" fmla="*/ 759 w 1095"/>
                <a:gd name="T5" fmla="*/ 0 h 1194"/>
                <a:gd name="T6" fmla="*/ 1094 w 1095"/>
                <a:gd name="T7" fmla="*/ 0 h 1194"/>
                <a:gd name="T8" fmla="*/ 577 w 1095"/>
                <a:gd name="T9" fmla="*/ 1193 h 1194"/>
              </a:gdLst>
              <a:ahLst/>
              <a:cxnLst>
                <a:cxn ang="0">
                  <a:pos x="T0" y="T1"/>
                </a:cxn>
                <a:cxn ang="0">
                  <a:pos x="T2" y="T3"/>
                </a:cxn>
                <a:cxn ang="0">
                  <a:pos x="T4" y="T5"/>
                </a:cxn>
                <a:cxn ang="0">
                  <a:pos x="T6" y="T7"/>
                </a:cxn>
                <a:cxn ang="0">
                  <a:pos x="T8" y="T9"/>
                </a:cxn>
              </a:cxnLst>
              <a:rect l="0" t="0" r="r" b="b"/>
              <a:pathLst>
                <a:path w="1095" h="1194">
                  <a:moveTo>
                    <a:pt x="577" y="1193"/>
                  </a:moveTo>
                  <a:lnTo>
                    <a:pt x="0" y="568"/>
                  </a:lnTo>
                  <a:lnTo>
                    <a:pt x="759" y="0"/>
                  </a:lnTo>
                  <a:lnTo>
                    <a:pt x="1094" y="0"/>
                  </a:lnTo>
                  <a:lnTo>
                    <a:pt x="577" y="1193"/>
                  </a:lnTo>
                </a:path>
              </a:pathLst>
            </a:custGeom>
            <a:solidFill>
              <a:schemeClr val="accent3"/>
            </a:solidFill>
            <a:ln>
              <a:noFill/>
            </a:ln>
            <a:effectLst/>
          </p:spPr>
          <p:txBody>
            <a:bodyPr wrap="none" anchor="ctr"/>
            <a:lstStyle/>
            <a:p>
              <a:endParaRPr lang="en-US" sz="3216" dirty="0">
                <a:latin typeface="Lato Light" panose="020F0502020204030203" pitchFamily="34" charset="0"/>
              </a:endParaRPr>
            </a:p>
          </p:txBody>
        </p:sp>
        <p:sp>
          <p:nvSpPr>
            <p:cNvPr id="31" name="Freeform 29">
              <a:extLst>
                <a:ext uri="{FF2B5EF4-FFF2-40B4-BE49-F238E27FC236}">
                  <a16:creationId xmlns:a16="http://schemas.microsoft.com/office/drawing/2014/main" id="{529E0E0B-FD09-7345-8C0E-385E13DF3EAE}"/>
                </a:ext>
              </a:extLst>
            </p:cNvPr>
            <p:cNvSpPr>
              <a:spLocks noChangeArrowheads="1"/>
            </p:cNvSpPr>
            <p:nvPr/>
          </p:nvSpPr>
          <p:spPr bwMode="auto">
            <a:xfrm>
              <a:off x="12885860" y="5443774"/>
              <a:ext cx="676870" cy="766160"/>
            </a:xfrm>
            <a:custGeom>
              <a:avLst/>
              <a:gdLst>
                <a:gd name="T0" fmla="*/ 51 w 1036"/>
                <a:gd name="T1" fmla="*/ 0 h 1173"/>
                <a:gd name="T2" fmla="*/ 0 w 1036"/>
                <a:gd name="T3" fmla="*/ 493 h 1173"/>
                <a:gd name="T4" fmla="*/ 51 w 1036"/>
                <a:gd name="T5" fmla="*/ 1168 h 1173"/>
                <a:gd name="T6" fmla="*/ 53 w 1036"/>
                <a:gd name="T7" fmla="*/ 1172 h 1173"/>
                <a:gd name="T8" fmla="*/ 278 w 1036"/>
                <a:gd name="T9" fmla="*/ 619 h 1173"/>
                <a:gd name="T10" fmla="*/ 1035 w 1036"/>
                <a:gd name="T11" fmla="*/ 51 h 1173"/>
                <a:gd name="T12" fmla="*/ 51 w 1036"/>
                <a:gd name="T13" fmla="*/ 0 h 1173"/>
              </a:gdLst>
              <a:ahLst/>
              <a:cxnLst>
                <a:cxn ang="0">
                  <a:pos x="T0" y="T1"/>
                </a:cxn>
                <a:cxn ang="0">
                  <a:pos x="T2" y="T3"/>
                </a:cxn>
                <a:cxn ang="0">
                  <a:pos x="T4" y="T5"/>
                </a:cxn>
                <a:cxn ang="0">
                  <a:pos x="T6" y="T7"/>
                </a:cxn>
                <a:cxn ang="0">
                  <a:pos x="T8" y="T9"/>
                </a:cxn>
                <a:cxn ang="0">
                  <a:pos x="T10" y="T11"/>
                </a:cxn>
                <a:cxn ang="0">
                  <a:pos x="T12" y="T13"/>
                </a:cxn>
              </a:cxnLst>
              <a:rect l="0" t="0" r="r" b="b"/>
              <a:pathLst>
                <a:path w="1036" h="1173">
                  <a:moveTo>
                    <a:pt x="51" y="0"/>
                  </a:moveTo>
                  <a:lnTo>
                    <a:pt x="0" y="493"/>
                  </a:lnTo>
                  <a:lnTo>
                    <a:pt x="51" y="1168"/>
                  </a:lnTo>
                  <a:lnTo>
                    <a:pt x="53" y="1172"/>
                  </a:lnTo>
                  <a:lnTo>
                    <a:pt x="278" y="619"/>
                  </a:lnTo>
                  <a:lnTo>
                    <a:pt x="1035" y="51"/>
                  </a:lnTo>
                  <a:lnTo>
                    <a:pt x="51" y="0"/>
                  </a:lnTo>
                </a:path>
              </a:pathLst>
            </a:custGeom>
            <a:solidFill>
              <a:schemeClr val="bg1">
                <a:lumMod val="95000"/>
              </a:schemeClr>
            </a:solidFill>
            <a:ln>
              <a:noFill/>
            </a:ln>
            <a:effectLst/>
          </p:spPr>
          <p:txBody>
            <a:bodyPr wrap="none" anchor="ctr"/>
            <a:lstStyle/>
            <a:p>
              <a:endParaRPr lang="en-US" sz="3216" dirty="0">
                <a:latin typeface="Lato Light" panose="020F0502020204030203" pitchFamily="34" charset="0"/>
              </a:endParaRPr>
            </a:p>
          </p:txBody>
        </p:sp>
        <p:sp>
          <p:nvSpPr>
            <p:cNvPr id="32" name="Freeform 30">
              <a:extLst>
                <a:ext uri="{FF2B5EF4-FFF2-40B4-BE49-F238E27FC236}">
                  <a16:creationId xmlns:a16="http://schemas.microsoft.com/office/drawing/2014/main" id="{35F27D20-56BD-3E4B-AA12-3FCE252FBB29}"/>
                </a:ext>
              </a:extLst>
            </p:cNvPr>
            <p:cNvSpPr>
              <a:spLocks noChangeArrowheads="1"/>
            </p:cNvSpPr>
            <p:nvPr/>
          </p:nvSpPr>
          <p:spPr bwMode="auto">
            <a:xfrm>
              <a:off x="12289637" y="5443772"/>
              <a:ext cx="630787" cy="763281"/>
            </a:xfrm>
            <a:custGeom>
              <a:avLst/>
              <a:gdLst>
                <a:gd name="T0" fmla="*/ 0 w 964"/>
                <a:gd name="T1" fmla="*/ 51 h 1169"/>
                <a:gd name="T2" fmla="*/ 753 w 964"/>
                <a:gd name="T3" fmla="*/ 625 h 1169"/>
                <a:gd name="T4" fmla="*/ 963 w 964"/>
                <a:gd name="T5" fmla="*/ 1168 h 1169"/>
                <a:gd name="T6" fmla="*/ 963 w 964"/>
                <a:gd name="T7" fmla="*/ 0 h 1169"/>
                <a:gd name="T8" fmla="*/ 0 w 964"/>
                <a:gd name="T9" fmla="*/ 51 h 1169"/>
              </a:gdLst>
              <a:ahLst/>
              <a:cxnLst>
                <a:cxn ang="0">
                  <a:pos x="T0" y="T1"/>
                </a:cxn>
                <a:cxn ang="0">
                  <a:pos x="T2" y="T3"/>
                </a:cxn>
                <a:cxn ang="0">
                  <a:pos x="T4" y="T5"/>
                </a:cxn>
                <a:cxn ang="0">
                  <a:pos x="T6" y="T7"/>
                </a:cxn>
                <a:cxn ang="0">
                  <a:pos x="T8" y="T9"/>
                </a:cxn>
              </a:cxnLst>
              <a:rect l="0" t="0" r="r" b="b"/>
              <a:pathLst>
                <a:path w="964" h="1169">
                  <a:moveTo>
                    <a:pt x="0" y="51"/>
                  </a:moveTo>
                  <a:lnTo>
                    <a:pt x="753" y="625"/>
                  </a:lnTo>
                  <a:lnTo>
                    <a:pt x="963" y="1168"/>
                  </a:lnTo>
                  <a:lnTo>
                    <a:pt x="963" y="0"/>
                  </a:lnTo>
                  <a:lnTo>
                    <a:pt x="0" y="51"/>
                  </a:lnTo>
                </a:path>
              </a:pathLst>
            </a:custGeom>
            <a:solidFill>
              <a:schemeClr val="bg1"/>
            </a:solidFill>
            <a:ln>
              <a:noFill/>
            </a:ln>
            <a:effectLst/>
          </p:spPr>
          <p:txBody>
            <a:bodyPr wrap="none" anchor="ctr"/>
            <a:lstStyle/>
            <a:p>
              <a:endParaRPr lang="en-US" sz="3216" dirty="0">
                <a:latin typeface="Lato Light" panose="020F0502020204030203" pitchFamily="34" charset="0"/>
              </a:endParaRPr>
            </a:p>
          </p:txBody>
        </p:sp>
        <p:sp>
          <p:nvSpPr>
            <p:cNvPr id="33" name="Freeform 31">
              <a:extLst>
                <a:ext uri="{FF2B5EF4-FFF2-40B4-BE49-F238E27FC236}">
                  <a16:creationId xmlns:a16="http://schemas.microsoft.com/office/drawing/2014/main" id="{817519DC-AFAD-DD4C-957D-95EBD15F8CFF}"/>
                </a:ext>
              </a:extLst>
            </p:cNvPr>
            <p:cNvSpPr>
              <a:spLocks noChangeArrowheads="1"/>
            </p:cNvSpPr>
            <p:nvPr/>
          </p:nvSpPr>
          <p:spPr bwMode="auto">
            <a:xfrm>
              <a:off x="11955522" y="5452415"/>
              <a:ext cx="221784" cy="2410812"/>
            </a:xfrm>
            <a:custGeom>
              <a:avLst/>
              <a:gdLst>
                <a:gd name="T0" fmla="*/ 340 w 341"/>
                <a:gd name="T1" fmla="*/ 3689 h 3690"/>
                <a:gd name="T2" fmla="*/ 340 w 341"/>
                <a:gd name="T3" fmla="*/ 69 h 3690"/>
                <a:gd name="T4" fmla="*/ 340 w 341"/>
                <a:gd name="T5" fmla="*/ 69 h 3690"/>
                <a:gd name="T6" fmla="*/ 271 w 341"/>
                <a:gd name="T7" fmla="*/ 0 h 3690"/>
                <a:gd name="T8" fmla="*/ 69 w 341"/>
                <a:gd name="T9" fmla="*/ 0 h 3690"/>
                <a:gd name="T10" fmla="*/ 69 w 341"/>
                <a:gd name="T11" fmla="*/ 0 h 3690"/>
                <a:gd name="T12" fmla="*/ 0 w 341"/>
                <a:gd name="T13" fmla="*/ 69 h 3690"/>
                <a:gd name="T14" fmla="*/ 0 w 341"/>
                <a:gd name="T15" fmla="*/ 3689 h 3690"/>
                <a:gd name="T16" fmla="*/ 340 w 341"/>
                <a:gd name="T17" fmla="*/ 3689 h 3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690">
                  <a:moveTo>
                    <a:pt x="340" y="3689"/>
                  </a:moveTo>
                  <a:lnTo>
                    <a:pt x="340" y="69"/>
                  </a:lnTo>
                  <a:lnTo>
                    <a:pt x="340" y="69"/>
                  </a:lnTo>
                  <a:cubicBezTo>
                    <a:pt x="340" y="31"/>
                    <a:pt x="309" y="0"/>
                    <a:pt x="271" y="0"/>
                  </a:cubicBezTo>
                  <a:lnTo>
                    <a:pt x="69" y="0"/>
                  </a:lnTo>
                  <a:lnTo>
                    <a:pt x="69" y="0"/>
                  </a:lnTo>
                  <a:cubicBezTo>
                    <a:pt x="31" y="0"/>
                    <a:pt x="0" y="31"/>
                    <a:pt x="0" y="69"/>
                  </a:cubicBezTo>
                  <a:lnTo>
                    <a:pt x="0" y="3689"/>
                  </a:lnTo>
                  <a:lnTo>
                    <a:pt x="340" y="3689"/>
                  </a:lnTo>
                </a:path>
              </a:pathLst>
            </a:custGeom>
            <a:solidFill>
              <a:schemeClr val="accent1">
                <a:lumMod val="60000"/>
                <a:lumOff val="40000"/>
              </a:schemeClr>
            </a:solidFill>
            <a:ln>
              <a:noFill/>
            </a:ln>
            <a:effectLst/>
          </p:spPr>
          <p:txBody>
            <a:bodyPr wrap="none" anchor="ctr"/>
            <a:lstStyle/>
            <a:p>
              <a:endParaRPr lang="en-US" sz="3216" dirty="0">
                <a:latin typeface="Lato Light" panose="020F0502020204030203" pitchFamily="34" charset="0"/>
              </a:endParaRPr>
            </a:p>
          </p:txBody>
        </p:sp>
        <p:sp>
          <p:nvSpPr>
            <p:cNvPr id="34" name="Freeform 32">
              <a:extLst>
                <a:ext uri="{FF2B5EF4-FFF2-40B4-BE49-F238E27FC236}">
                  <a16:creationId xmlns:a16="http://schemas.microsoft.com/office/drawing/2014/main" id="{820A3D9D-B91D-EE4C-91D8-6598AC3C5946}"/>
                </a:ext>
              </a:extLst>
            </p:cNvPr>
            <p:cNvSpPr>
              <a:spLocks noChangeArrowheads="1"/>
            </p:cNvSpPr>
            <p:nvPr/>
          </p:nvSpPr>
          <p:spPr bwMode="auto">
            <a:xfrm>
              <a:off x="13637618" y="5452415"/>
              <a:ext cx="221784" cy="2410812"/>
            </a:xfrm>
            <a:custGeom>
              <a:avLst/>
              <a:gdLst>
                <a:gd name="T0" fmla="*/ 339 w 340"/>
                <a:gd name="T1" fmla="*/ 3689 h 3690"/>
                <a:gd name="T2" fmla="*/ 339 w 340"/>
                <a:gd name="T3" fmla="*/ 69 h 3690"/>
                <a:gd name="T4" fmla="*/ 339 w 340"/>
                <a:gd name="T5" fmla="*/ 69 h 3690"/>
                <a:gd name="T6" fmla="*/ 271 w 340"/>
                <a:gd name="T7" fmla="*/ 0 h 3690"/>
                <a:gd name="T8" fmla="*/ 69 w 340"/>
                <a:gd name="T9" fmla="*/ 0 h 3690"/>
                <a:gd name="T10" fmla="*/ 69 w 340"/>
                <a:gd name="T11" fmla="*/ 0 h 3690"/>
                <a:gd name="T12" fmla="*/ 0 w 340"/>
                <a:gd name="T13" fmla="*/ 69 h 3690"/>
                <a:gd name="T14" fmla="*/ 0 w 340"/>
                <a:gd name="T15" fmla="*/ 3689 h 3690"/>
                <a:gd name="T16" fmla="*/ 339 w 340"/>
                <a:gd name="T17" fmla="*/ 3689 h 3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3690">
                  <a:moveTo>
                    <a:pt x="339" y="3689"/>
                  </a:moveTo>
                  <a:lnTo>
                    <a:pt x="339" y="69"/>
                  </a:lnTo>
                  <a:lnTo>
                    <a:pt x="339" y="69"/>
                  </a:lnTo>
                  <a:cubicBezTo>
                    <a:pt x="339" y="31"/>
                    <a:pt x="309" y="0"/>
                    <a:pt x="271" y="0"/>
                  </a:cubicBezTo>
                  <a:lnTo>
                    <a:pt x="69" y="0"/>
                  </a:lnTo>
                  <a:lnTo>
                    <a:pt x="69" y="0"/>
                  </a:lnTo>
                  <a:cubicBezTo>
                    <a:pt x="31" y="0"/>
                    <a:pt x="0" y="31"/>
                    <a:pt x="0" y="69"/>
                  </a:cubicBezTo>
                  <a:lnTo>
                    <a:pt x="0" y="3689"/>
                  </a:lnTo>
                  <a:lnTo>
                    <a:pt x="339" y="3689"/>
                  </a:lnTo>
                </a:path>
              </a:pathLst>
            </a:custGeom>
            <a:solidFill>
              <a:schemeClr val="accent1">
                <a:lumMod val="60000"/>
                <a:lumOff val="40000"/>
              </a:schemeClr>
            </a:solidFill>
            <a:ln>
              <a:noFill/>
            </a:ln>
            <a:effectLst/>
          </p:spPr>
          <p:txBody>
            <a:bodyPr wrap="none" anchor="ctr"/>
            <a:lstStyle/>
            <a:p>
              <a:endParaRPr lang="en-US" sz="3216" dirty="0">
                <a:latin typeface="Lato Light" panose="020F0502020204030203" pitchFamily="34" charset="0"/>
              </a:endParaRPr>
            </a:p>
          </p:txBody>
        </p:sp>
        <p:sp>
          <p:nvSpPr>
            <p:cNvPr id="35" name="Freeform 33">
              <a:extLst>
                <a:ext uri="{FF2B5EF4-FFF2-40B4-BE49-F238E27FC236}">
                  <a16:creationId xmlns:a16="http://schemas.microsoft.com/office/drawing/2014/main" id="{525BF711-5478-D948-B8F5-A66BF47BC37D}"/>
                </a:ext>
              </a:extLst>
            </p:cNvPr>
            <p:cNvSpPr>
              <a:spLocks noChangeArrowheads="1"/>
            </p:cNvSpPr>
            <p:nvPr/>
          </p:nvSpPr>
          <p:spPr bwMode="auto">
            <a:xfrm>
              <a:off x="11903676" y="7759536"/>
              <a:ext cx="325475" cy="325475"/>
            </a:xfrm>
            <a:custGeom>
              <a:avLst/>
              <a:gdLst>
                <a:gd name="T0" fmla="*/ 499 w 500"/>
                <a:gd name="T1" fmla="*/ 348 h 500"/>
                <a:gd name="T2" fmla="*/ 499 w 500"/>
                <a:gd name="T3" fmla="*/ 348 h 500"/>
                <a:gd name="T4" fmla="*/ 348 w 500"/>
                <a:gd name="T5" fmla="*/ 499 h 500"/>
                <a:gd name="T6" fmla="*/ 150 w 500"/>
                <a:gd name="T7" fmla="*/ 499 h 500"/>
                <a:gd name="T8" fmla="*/ 150 w 500"/>
                <a:gd name="T9" fmla="*/ 499 h 500"/>
                <a:gd name="T10" fmla="*/ 0 w 500"/>
                <a:gd name="T11" fmla="*/ 348 h 500"/>
                <a:gd name="T12" fmla="*/ 0 w 500"/>
                <a:gd name="T13" fmla="*/ 151 h 500"/>
                <a:gd name="T14" fmla="*/ 0 w 500"/>
                <a:gd name="T15" fmla="*/ 151 h 500"/>
                <a:gd name="T16" fmla="*/ 150 w 500"/>
                <a:gd name="T17" fmla="*/ 0 h 500"/>
                <a:gd name="T18" fmla="*/ 348 w 500"/>
                <a:gd name="T19" fmla="*/ 0 h 500"/>
                <a:gd name="T20" fmla="*/ 348 w 500"/>
                <a:gd name="T21" fmla="*/ 0 h 500"/>
                <a:gd name="T22" fmla="*/ 499 w 500"/>
                <a:gd name="T23" fmla="*/ 151 h 500"/>
                <a:gd name="T24" fmla="*/ 499 w 500"/>
                <a:gd name="T25" fmla="*/ 348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0" h="500">
                  <a:moveTo>
                    <a:pt x="499" y="348"/>
                  </a:moveTo>
                  <a:lnTo>
                    <a:pt x="499" y="348"/>
                  </a:lnTo>
                  <a:cubicBezTo>
                    <a:pt x="499" y="432"/>
                    <a:pt x="431" y="499"/>
                    <a:pt x="348" y="499"/>
                  </a:cubicBezTo>
                  <a:lnTo>
                    <a:pt x="150" y="499"/>
                  </a:lnTo>
                  <a:lnTo>
                    <a:pt x="150" y="499"/>
                  </a:lnTo>
                  <a:cubicBezTo>
                    <a:pt x="67" y="499"/>
                    <a:pt x="0" y="432"/>
                    <a:pt x="0" y="348"/>
                  </a:cubicBezTo>
                  <a:lnTo>
                    <a:pt x="0" y="151"/>
                  </a:lnTo>
                  <a:lnTo>
                    <a:pt x="0" y="151"/>
                  </a:lnTo>
                  <a:cubicBezTo>
                    <a:pt x="0" y="67"/>
                    <a:pt x="67" y="0"/>
                    <a:pt x="150" y="0"/>
                  </a:cubicBezTo>
                  <a:lnTo>
                    <a:pt x="348" y="0"/>
                  </a:lnTo>
                  <a:lnTo>
                    <a:pt x="348" y="0"/>
                  </a:lnTo>
                  <a:cubicBezTo>
                    <a:pt x="431" y="0"/>
                    <a:pt x="499" y="67"/>
                    <a:pt x="499" y="151"/>
                  </a:cubicBezTo>
                  <a:lnTo>
                    <a:pt x="499" y="348"/>
                  </a:lnTo>
                </a:path>
              </a:pathLst>
            </a:custGeom>
            <a:solidFill>
              <a:schemeClr val="accent1">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36" name="Freeform 34">
              <a:extLst>
                <a:ext uri="{FF2B5EF4-FFF2-40B4-BE49-F238E27FC236}">
                  <a16:creationId xmlns:a16="http://schemas.microsoft.com/office/drawing/2014/main" id="{D0E76DA6-02F9-6A4B-A261-1FF0A7F507AE}"/>
                </a:ext>
              </a:extLst>
            </p:cNvPr>
            <p:cNvSpPr>
              <a:spLocks noChangeArrowheads="1"/>
            </p:cNvSpPr>
            <p:nvPr/>
          </p:nvSpPr>
          <p:spPr bwMode="auto">
            <a:xfrm>
              <a:off x="13585773" y="7759536"/>
              <a:ext cx="325475" cy="325475"/>
            </a:xfrm>
            <a:custGeom>
              <a:avLst/>
              <a:gdLst>
                <a:gd name="T0" fmla="*/ 498 w 499"/>
                <a:gd name="T1" fmla="*/ 348 h 500"/>
                <a:gd name="T2" fmla="*/ 498 w 499"/>
                <a:gd name="T3" fmla="*/ 348 h 500"/>
                <a:gd name="T4" fmla="*/ 348 w 499"/>
                <a:gd name="T5" fmla="*/ 499 h 500"/>
                <a:gd name="T6" fmla="*/ 151 w 499"/>
                <a:gd name="T7" fmla="*/ 499 h 500"/>
                <a:gd name="T8" fmla="*/ 151 w 499"/>
                <a:gd name="T9" fmla="*/ 499 h 500"/>
                <a:gd name="T10" fmla="*/ 0 w 499"/>
                <a:gd name="T11" fmla="*/ 348 h 500"/>
                <a:gd name="T12" fmla="*/ 0 w 499"/>
                <a:gd name="T13" fmla="*/ 151 h 500"/>
                <a:gd name="T14" fmla="*/ 0 w 499"/>
                <a:gd name="T15" fmla="*/ 151 h 500"/>
                <a:gd name="T16" fmla="*/ 151 w 499"/>
                <a:gd name="T17" fmla="*/ 0 h 500"/>
                <a:gd name="T18" fmla="*/ 348 w 499"/>
                <a:gd name="T19" fmla="*/ 0 h 500"/>
                <a:gd name="T20" fmla="*/ 348 w 499"/>
                <a:gd name="T21" fmla="*/ 0 h 500"/>
                <a:gd name="T22" fmla="*/ 498 w 499"/>
                <a:gd name="T23" fmla="*/ 151 h 500"/>
                <a:gd name="T24" fmla="*/ 498 w 499"/>
                <a:gd name="T25" fmla="*/ 348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500">
                  <a:moveTo>
                    <a:pt x="498" y="348"/>
                  </a:moveTo>
                  <a:lnTo>
                    <a:pt x="498" y="348"/>
                  </a:lnTo>
                  <a:cubicBezTo>
                    <a:pt x="498" y="432"/>
                    <a:pt x="431" y="499"/>
                    <a:pt x="348" y="499"/>
                  </a:cubicBezTo>
                  <a:lnTo>
                    <a:pt x="151" y="499"/>
                  </a:lnTo>
                  <a:lnTo>
                    <a:pt x="151" y="499"/>
                  </a:lnTo>
                  <a:cubicBezTo>
                    <a:pt x="68" y="499"/>
                    <a:pt x="0" y="432"/>
                    <a:pt x="0" y="348"/>
                  </a:cubicBezTo>
                  <a:lnTo>
                    <a:pt x="0" y="151"/>
                  </a:lnTo>
                  <a:lnTo>
                    <a:pt x="0" y="151"/>
                  </a:lnTo>
                  <a:cubicBezTo>
                    <a:pt x="0" y="67"/>
                    <a:pt x="68" y="0"/>
                    <a:pt x="151" y="0"/>
                  </a:cubicBezTo>
                  <a:lnTo>
                    <a:pt x="348" y="0"/>
                  </a:lnTo>
                  <a:lnTo>
                    <a:pt x="348" y="0"/>
                  </a:lnTo>
                  <a:cubicBezTo>
                    <a:pt x="431" y="0"/>
                    <a:pt x="498" y="67"/>
                    <a:pt x="498" y="151"/>
                  </a:cubicBezTo>
                  <a:lnTo>
                    <a:pt x="498" y="348"/>
                  </a:lnTo>
                </a:path>
              </a:pathLst>
            </a:custGeom>
            <a:solidFill>
              <a:schemeClr val="accent1"/>
            </a:solidFill>
            <a:ln>
              <a:noFill/>
            </a:ln>
            <a:effectLst/>
          </p:spPr>
          <p:txBody>
            <a:bodyPr wrap="none" anchor="ctr"/>
            <a:lstStyle/>
            <a:p>
              <a:endParaRPr lang="en-US" sz="3216" dirty="0">
                <a:latin typeface="Lato Light" panose="020F0502020204030203" pitchFamily="34" charset="0"/>
              </a:endParaRPr>
            </a:p>
          </p:txBody>
        </p:sp>
        <p:sp>
          <p:nvSpPr>
            <p:cNvPr id="37" name="Freeform 35">
              <a:extLst>
                <a:ext uri="{FF2B5EF4-FFF2-40B4-BE49-F238E27FC236}">
                  <a16:creationId xmlns:a16="http://schemas.microsoft.com/office/drawing/2014/main" id="{9337C666-FB01-B140-8414-6A7461930CC7}"/>
                </a:ext>
              </a:extLst>
            </p:cNvPr>
            <p:cNvSpPr>
              <a:spLocks noChangeArrowheads="1"/>
            </p:cNvSpPr>
            <p:nvPr/>
          </p:nvSpPr>
          <p:spPr bwMode="auto">
            <a:xfrm>
              <a:off x="12001607" y="3061763"/>
              <a:ext cx="400363" cy="195861"/>
            </a:xfrm>
            <a:custGeom>
              <a:avLst/>
              <a:gdLst>
                <a:gd name="T0" fmla="*/ 316 w 612"/>
                <a:gd name="T1" fmla="*/ 301 h 302"/>
                <a:gd name="T2" fmla="*/ 316 w 612"/>
                <a:gd name="T3" fmla="*/ 301 h 302"/>
                <a:gd name="T4" fmla="*/ 22 w 612"/>
                <a:gd name="T5" fmla="*/ 128 h 302"/>
                <a:gd name="T6" fmla="*/ 22 w 612"/>
                <a:gd name="T7" fmla="*/ 128 h 302"/>
                <a:gd name="T8" fmla="*/ 50 w 612"/>
                <a:gd name="T9" fmla="*/ 22 h 302"/>
                <a:gd name="T10" fmla="*/ 50 w 612"/>
                <a:gd name="T11" fmla="*/ 22 h 302"/>
                <a:gd name="T12" fmla="*/ 157 w 612"/>
                <a:gd name="T13" fmla="*/ 50 h 302"/>
                <a:gd name="T14" fmla="*/ 157 w 612"/>
                <a:gd name="T15" fmla="*/ 50 h 302"/>
                <a:gd name="T16" fmla="*/ 316 w 612"/>
                <a:gd name="T17" fmla="*/ 145 h 302"/>
                <a:gd name="T18" fmla="*/ 316 w 612"/>
                <a:gd name="T19" fmla="*/ 145 h 302"/>
                <a:gd name="T20" fmla="*/ 452 w 612"/>
                <a:gd name="T21" fmla="*/ 58 h 302"/>
                <a:gd name="T22" fmla="*/ 452 w 612"/>
                <a:gd name="T23" fmla="*/ 58 h 302"/>
                <a:gd name="T24" fmla="*/ 555 w 612"/>
                <a:gd name="T25" fmla="*/ 19 h 302"/>
                <a:gd name="T26" fmla="*/ 555 w 612"/>
                <a:gd name="T27" fmla="*/ 19 h 302"/>
                <a:gd name="T28" fmla="*/ 594 w 612"/>
                <a:gd name="T29" fmla="*/ 120 h 302"/>
                <a:gd name="T30" fmla="*/ 594 w 612"/>
                <a:gd name="T31" fmla="*/ 120 h 302"/>
                <a:gd name="T32" fmla="*/ 316 w 612"/>
                <a:gd name="T33" fmla="*/ 30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2" h="302">
                  <a:moveTo>
                    <a:pt x="316" y="301"/>
                  </a:moveTo>
                  <a:lnTo>
                    <a:pt x="316" y="301"/>
                  </a:lnTo>
                  <a:cubicBezTo>
                    <a:pt x="124" y="301"/>
                    <a:pt x="26" y="135"/>
                    <a:pt x="22" y="128"/>
                  </a:cubicBezTo>
                  <a:lnTo>
                    <a:pt x="22" y="128"/>
                  </a:lnTo>
                  <a:cubicBezTo>
                    <a:pt x="0" y="91"/>
                    <a:pt x="13" y="44"/>
                    <a:pt x="50" y="22"/>
                  </a:cubicBezTo>
                  <a:lnTo>
                    <a:pt x="50" y="22"/>
                  </a:lnTo>
                  <a:cubicBezTo>
                    <a:pt x="87" y="0"/>
                    <a:pt x="135" y="13"/>
                    <a:pt x="157" y="50"/>
                  </a:cubicBezTo>
                  <a:lnTo>
                    <a:pt x="157" y="50"/>
                  </a:lnTo>
                  <a:cubicBezTo>
                    <a:pt x="158" y="53"/>
                    <a:pt x="215" y="145"/>
                    <a:pt x="316" y="145"/>
                  </a:cubicBezTo>
                  <a:lnTo>
                    <a:pt x="316" y="145"/>
                  </a:lnTo>
                  <a:cubicBezTo>
                    <a:pt x="410" y="145"/>
                    <a:pt x="451" y="61"/>
                    <a:pt x="452" y="58"/>
                  </a:cubicBezTo>
                  <a:lnTo>
                    <a:pt x="452" y="58"/>
                  </a:lnTo>
                  <a:cubicBezTo>
                    <a:pt x="470" y="19"/>
                    <a:pt x="516" y="1"/>
                    <a:pt x="555" y="19"/>
                  </a:cubicBezTo>
                  <a:lnTo>
                    <a:pt x="555" y="19"/>
                  </a:lnTo>
                  <a:cubicBezTo>
                    <a:pt x="594" y="36"/>
                    <a:pt x="611" y="81"/>
                    <a:pt x="594" y="120"/>
                  </a:cubicBezTo>
                  <a:lnTo>
                    <a:pt x="594" y="120"/>
                  </a:lnTo>
                  <a:cubicBezTo>
                    <a:pt x="591" y="128"/>
                    <a:pt x="514" y="301"/>
                    <a:pt x="316" y="301"/>
                  </a:cubicBezTo>
                </a:path>
              </a:pathLst>
            </a:custGeom>
            <a:solidFill>
              <a:srgbClr val="684127"/>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16" dirty="0">
                <a:latin typeface="Lato Light" panose="020F0502020204030203" pitchFamily="34" charset="0"/>
              </a:endParaRPr>
            </a:p>
          </p:txBody>
        </p:sp>
        <p:sp>
          <p:nvSpPr>
            <p:cNvPr id="38" name="Freeform 36">
              <a:extLst>
                <a:ext uri="{FF2B5EF4-FFF2-40B4-BE49-F238E27FC236}">
                  <a16:creationId xmlns:a16="http://schemas.microsoft.com/office/drawing/2014/main" id="{067456CB-252E-E24B-9CB2-466099667662}"/>
                </a:ext>
              </a:extLst>
            </p:cNvPr>
            <p:cNvSpPr>
              <a:spLocks noChangeArrowheads="1"/>
            </p:cNvSpPr>
            <p:nvPr/>
          </p:nvSpPr>
          <p:spPr bwMode="auto">
            <a:xfrm>
              <a:off x="12606471" y="1756986"/>
              <a:ext cx="1679217" cy="2929268"/>
            </a:xfrm>
            <a:custGeom>
              <a:avLst/>
              <a:gdLst>
                <a:gd name="T0" fmla="*/ 2569 w 2570"/>
                <a:gd name="T1" fmla="*/ 0 h 4483"/>
                <a:gd name="T2" fmla="*/ 1529 w 2570"/>
                <a:gd name="T3" fmla="*/ 0 h 4483"/>
                <a:gd name="T4" fmla="*/ 1529 w 2570"/>
                <a:gd name="T5" fmla="*/ 0 h 4483"/>
                <a:gd name="T6" fmla="*/ 0 w 2570"/>
                <a:gd name="T7" fmla="*/ 1036 h 4483"/>
                <a:gd name="T8" fmla="*/ 103 w 2570"/>
                <a:gd name="T9" fmla="*/ 3445 h 4483"/>
                <a:gd name="T10" fmla="*/ 103 w 2570"/>
                <a:gd name="T11" fmla="*/ 3445 h 4483"/>
                <a:gd name="T12" fmla="*/ 1633 w 2570"/>
                <a:gd name="T13" fmla="*/ 4482 h 4483"/>
                <a:gd name="T14" fmla="*/ 2569 w 2570"/>
                <a:gd name="T15" fmla="*/ 4482 h 4483"/>
                <a:gd name="T16" fmla="*/ 2569 w 2570"/>
                <a:gd name="T17" fmla="*/ 0 h 4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0" h="4483">
                  <a:moveTo>
                    <a:pt x="2569" y="0"/>
                  </a:moveTo>
                  <a:lnTo>
                    <a:pt x="1529" y="0"/>
                  </a:lnTo>
                  <a:lnTo>
                    <a:pt x="1529" y="0"/>
                  </a:lnTo>
                  <a:cubicBezTo>
                    <a:pt x="957" y="0"/>
                    <a:pt x="0" y="464"/>
                    <a:pt x="0" y="1036"/>
                  </a:cubicBezTo>
                  <a:lnTo>
                    <a:pt x="103" y="3445"/>
                  </a:lnTo>
                  <a:lnTo>
                    <a:pt x="103" y="3445"/>
                  </a:lnTo>
                  <a:cubicBezTo>
                    <a:pt x="103" y="4018"/>
                    <a:pt x="1061" y="4482"/>
                    <a:pt x="1633" y="4482"/>
                  </a:cubicBezTo>
                  <a:lnTo>
                    <a:pt x="2569" y="4482"/>
                  </a:lnTo>
                  <a:lnTo>
                    <a:pt x="2569" y="0"/>
                  </a:ln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39" name="Freeform 37">
              <a:extLst>
                <a:ext uri="{FF2B5EF4-FFF2-40B4-BE49-F238E27FC236}">
                  <a16:creationId xmlns:a16="http://schemas.microsoft.com/office/drawing/2014/main" id="{3DE09250-4456-9D40-B33F-905748103432}"/>
                </a:ext>
              </a:extLst>
            </p:cNvPr>
            <p:cNvSpPr>
              <a:spLocks noChangeArrowheads="1"/>
            </p:cNvSpPr>
            <p:nvPr/>
          </p:nvSpPr>
          <p:spPr bwMode="auto">
            <a:xfrm>
              <a:off x="11949761" y="2399294"/>
              <a:ext cx="2376250" cy="3024318"/>
            </a:xfrm>
            <a:custGeom>
              <a:avLst/>
              <a:gdLst>
                <a:gd name="T0" fmla="*/ 2659 w 3640"/>
                <a:gd name="T1" fmla="*/ 2841 h 4629"/>
                <a:gd name="T2" fmla="*/ 2659 w 3640"/>
                <a:gd name="T3" fmla="*/ 2841 h 4629"/>
                <a:gd name="T4" fmla="*/ 1170 w 3640"/>
                <a:gd name="T5" fmla="*/ 1801 h 4629"/>
                <a:gd name="T6" fmla="*/ 1105 w 3640"/>
                <a:gd name="T7" fmla="*/ 86 h 4629"/>
                <a:gd name="T8" fmla="*/ 1105 w 3640"/>
                <a:gd name="T9" fmla="*/ 86 h 4629"/>
                <a:gd name="T10" fmla="*/ 49 w 3640"/>
                <a:gd name="T11" fmla="*/ 288 h 4629"/>
                <a:gd name="T12" fmla="*/ 0 w 3640"/>
                <a:gd name="T13" fmla="*/ 2811 h 4629"/>
                <a:gd name="T14" fmla="*/ 0 w 3640"/>
                <a:gd name="T15" fmla="*/ 2811 h 4629"/>
                <a:gd name="T16" fmla="*/ 3577 w 3640"/>
                <a:gd name="T17" fmla="*/ 4628 h 4629"/>
                <a:gd name="T18" fmla="*/ 3577 w 3640"/>
                <a:gd name="T19" fmla="*/ 4628 h 4629"/>
                <a:gd name="T20" fmla="*/ 3638 w 3640"/>
                <a:gd name="T21" fmla="*/ 3872 h 4629"/>
                <a:gd name="T22" fmla="*/ 3638 w 3640"/>
                <a:gd name="T23" fmla="*/ 3872 h 4629"/>
                <a:gd name="T24" fmla="*/ 3577 w 3640"/>
                <a:gd name="T25" fmla="*/ 2530 h 4629"/>
                <a:gd name="T26" fmla="*/ 3577 w 3640"/>
                <a:gd name="T27" fmla="*/ 2530 h 4629"/>
                <a:gd name="T28" fmla="*/ 2659 w 3640"/>
                <a:gd name="T29" fmla="*/ 2841 h 4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0" h="4629">
                  <a:moveTo>
                    <a:pt x="2659" y="2841"/>
                  </a:moveTo>
                  <a:lnTo>
                    <a:pt x="2659" y="2841"/>
                  </a:lnTo>
                  <a:cubicBezTo>
                    <a:pt x="2197" y="3229"/>
                    <a:pt x="1170" y="2404"/>
                    <a:pt x="1170" y="1801"/>
                  </a:cubicBezTo>
                  <a:lnTo>
                    <a:pt x="1105" y="86"/>
                  </a:lnTo>
                  <a:lnTo>
                    <a:pt x="1105" y="86"/>
                  </a:lnTo>
                  <a:cubicBezTo>
                    <a:pt x="1061" y="204"/>
                    <a:pt x="49" y="0"/>
                    <a:pt x="49" y="288"/>
                  </a:cubicBezTo>
                  <a:lnTo>
                    <a:pt x="0" y="2811"/>
                  </a:lnTo>
                  <a:lnTo>
                    <a:pt x="0" y="2811"/>
                  </a:lnTo>
                  <a:cubicBezTo>
                    <a:pt x="0" y="4469"/>
                    <a:pt x="3577" y="4628"/>
                    <a:pt x="3577" y="4628"/>
                  </a:cubicBezTo>
                  <a:lnTo>
                    <a:pt x="3577" y="4628"/>
                  </a:lnTo>
                  <a:cubicBezTo>
                    <a:pt x="3577" y="4628"/>
                    <a:pt x="3639" y="4398"/>
                    <a:pt x="3638" y="3872"/>
                  </a:cubicBezTo>
                  <a:lnTo>
                    <a:pt x="3638" y="3872"/>
                  </a:lnTo>
                  <a:cubicBezTo>
                    <a:pt x="3638" y="3536"/>
                    <a:pt x="3577" y="2530"/>
                    <a:pt x="3577" y="2530"/>
                  </a:cubicBezTo>
                  <a:lnTo>
                    <a:pt x="3577" y="2530"/>
                  </a:lnTo>
                  <a:cubicBezTo>
                    <a:pt x="3009" y="2530"/>
                    <a:pt x="2855" y="2675"/>
                    <a:pt x="2659" y="2841"/>
                  </a:cubicBezTo>
                </a:path>
              </a:pathLst>
            </a:custGeom>
            <a:solidFill>
              <a:schemeClr val="accent6">
                <a:lumMod val="25000"/>
              </a:schemeClr>
            </a:solidFill>
            <a:ln>
              <a:noFill/>
            </a:ln>
            <a:effectLst/>
          </p:spPr>
          <p:txBody>
            <a:bodyPr wrap="none" anchor="ctr"/>
            <a:lstStyle/>
            <a:p>
              <a:endParaRPr lang="en-US" sz="3216" dirty="0">
                <a:latin typeface="Lato Light" panose="020F0502020204030203" pitchFamily="34" charset="0"/>
              </a:endParaRPr>
            </a:p>
          </p:txBody>
        </p:sp>
        <p:sp>
          <p:nvSpPr>
            <p:cNvPr id="40" name="Freeform 38">
              <a:extLst>
                <a:ext uri="{FF2B5EF4-FFF2-40B4-BE49-F238E27FC236}">
                  <a16:creationId xmlns:a16="http://schemas.microsoft.com/office/drawing/2014/main" id="{4DDE016B-B544-EB4A-BC80-F03C5A36AF49}"/>
                </a:ext>
              </a:extLst>
            </p:cNvPr>
            <p:cNvSpPr>
              <a:spLocks noChangeArrowheads="1"/>
            </p:cNvSpPr>
            <p:nvPr/>
          </p:nvSpPr>
          <p:spPr bwMode="auto">
            <a:xfrm>
              <a:off x="13165249" y="2782373"/>
              <a:ext cx="872733" cy="264988"/>
            </a:xfrm>
            <a:custGeom>
              <a:avLst/>
              <a:gdLst>
                <a:gd name="T0" fmla="*/ 1117 w 1335"/>
                <a:gd name="T1" fmla="*/ 371 h 405"/>
                <a:gd name="T2" fmla="*/ 1117 w 1335"/>
                <a:gd name="T3" fmla="*/ 371 h 405"/>
                <a:gd name="T4" fmla="*/ 746 w 1335"/>
                <a:gd name="T5" fmla="*/ 252 h 405"/>
                <a:gd name="T6" fmla="*/ 746 w 1335"/>
                <a:gd name="T7" fmla="*/ 252 h 405"/>
                <a:gd name="T8" fmla="*/ 182 w 1335"/>
                <a:gd name="T9" fmla="*/ 370 h 405"/>
                <a:gd name="T10" fmla="*/ 182 w 1335"/>
                <a:gd name="T11" fmla="*/ 370 h 405"/>
                <a:gd name="T12" fmla="*/ 79 w 1335"/>
                <a:gd name="T13" fmla="*/ 180 h 405"/>
                <a:gd name="T14" fmla="*/ 79 w 1335"/>
                <a:gd name="T15" fmla="*/ 180 h 405"/>
                <a:gd name="T16" fmla="*/ 742 w 1335"/>
                <a:gd name="T17" fmla="*/ 3 h 405"/>
                <a:gd name="T18" fmla="*/ 742 w 1335"/>
                <a:gd name="T19" fmla="*/ 3 h 405"/>
                <a:gd name="T20" fmla="*/ 1260 w 1335"/>
                <a:gd name="T21" fmla="*/ 125 h 405"/>
                <a:gd name="T22" fmla="*/ 1260 w 1335"/>
                <a:gd name="T23" fmla="*/ 125 h 405"/>
                <a:gd name="T24" fmla="*/ 1117 w 1335"/>
                <a:gd name="T25" fmla="*/ 37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5" h="405">
                  <a:moveTo>
                    <a:pt x="1117" y="371"/>
                  </a:moveTo>
                  <a:lnTo>
                    <a:pt x="1117" y="371"/>
                  </a:lnTo>
                  <a:cubicBezTo>
                    <a:pt x="1016" y="328"/>
                    <a:pt x="918" y="254"/>
                    <a:pt x="746" y="252"/>
                  </a:cubicBezTo>
                  <a:lnTo>
                    <a:pt x="746" y="252"/>
                  </a:lnTo>
                  <a:cubicBezTo>
                    <a:pt x="432" y="250"/>
                    <a:pt x="185" y="369"/>
                    <a:pt x="182" y="370"/>
                  </a:cubicBezTo>
                  <a:lnTo>
                    <a:pt x="182" y="370"/>
                  </a:lnTo>
                  <a:cubicBezTo>
                    <a:pt x="103" y="395"/>
                    <a:pt x="0" y="206"/>
                    <a:pt x="79" y="180"/>
                  </a:cubicBezTo>
                  <a:lnTo>
                    <a:pt x="79" y="180"/>
                  </a:lnTo>
                  <a:cubicBezTo>
                    <a:pt x="95" y="175"/>
                    <a:pt x="374" y="10"/>
                    <a:pt x="742" y="3"/>
                  </a:cubicBezTo>
                  <a:lnTo>
                    <a:pt x="742" y="3"/>
                  </a:lnTo>
                  <a:cubicBezTo>
                    <a:pt x="902" y="0"/>
                    <a:pt x="1120" y="55"/>
                    <a:pt x="1260" y="125"/>
                  </a:cubicBezTo>
                  <a:lnTo>
                    <a:pt x="1260" y="125"/>
                  </a:lnTo>
                  <a:cubicBezTo>
                    <a:pt x="1334" y="163"/>
                    <a:pt x="1196" y="404"/>
                    <a:pt x="1117" y="371"/>
                  </a:cubicBezTo>
                </a:path>
              </a:pathLst>
            </a:custGeom>
            <a:solidFill>
              <a:schemeClr val="accent6">
                <a:lumMod val="25000"/>
              </a:schemeClr>
            </a:solidFill>
            <a:ln>
              <a:noFill/>
            </a:ln>
            <a:effectLst/>
          </p:spPr>
          <p:txBody>
            <a:bodyPr wrap="none" anchor="ctr"/>
            <a:lstStyle/>
            <a:p>
              <a:endParaRPr lang="en-US" sz="3216" dirty="0">
                <a:latin typeface="Lato Light" panose="020F0502020204030203" pitchFamily="34" charset="0"/>
              </a:endParaRPr>
            </a:p>
          </p:txBody>
        </p:sp>
        <p:sp>
          <p:nvSpPr>
            <p:cNvPr id="41" name="Freeform 39">
              <a:extLst>
                <a:ext uri="{FF2B5EF4-FFF2-40B4-BE49-F238E27FC236}">
                  <a16:creationId xmlns:a16="http://schemas.microsoft.com/office/drawing/2014/main" id="{C7BC2F84-77DF-BC4A-A9DB-D987F0B10794}"/>
                </a:ext>
              </a:extLst>
            </p:cNvPr>
            <p:cNvSpPr>
              <a:spLocks noChangeArrowheads="1"/>
            </p:cNvSpPr>
            <p:nvPr/>
          </p:nvSpPr>
          <p:spPr bwMode="auto">
            <a:xfrm>
              <a:off x="14003418" y="3992101"/>
              <a:ext cx="164176" cy="135375"/>
            </a:xfrm>
            <a:custGeom>
              <a:avLst/>
              <a:gdLst>
                <a:gd name="T0" fmla="*/ 250 w 251"/>
                <a:gd name="T1" fmla="*/ 102 h 206"/>
                <a:gd name="T2" fmla="*/ 250 w 251"/>
                <a:gd name="T3" fmla="*/ 102 h 206"/>
                <a:gd name="T4" fmla="*/ 125 w 251"/>
                <a:gd name="T5" fmla="*/ 205 h 206"/>
                <a:gd name="T6" fmla="*/ 125 w 251"/>
                <a:gd name="T7" fmla="*/ 205 h 206"/>
                <a:gd name="T8" fmla="*/ 0 w 251"/>
                <a:gd name="T9" fmla="*/ 102 h 206"/>
                <a:gd name="T10" fmla="*/ 0 w 251"/>
                <a:gd name="T11" fmla="*/ 102 h 206"/>
                <a:gd name="T12" fmla="*/ 125 w 251"/>
                <a:gd name="T13" fmla="*/ 0 h 206"/>
                <a:gd name="T14" fmla="*/ 125 w 251"/>
                <a:gd name="T15" fmla="*/ 0 h 206"/>
                <a:gd name="T16" fmla="*/ 250 w 251"/>
                <a:gd name="T17" fmla="*/ 10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06">
                  <a:moveTo>
                    <a:pt x="250" y="102"/>
                  </a:moveTo>
                  <a:lnTo>
                    <a:pt x="250" y="102"/>
                  </a:lnTo>
                  <a:cubicBezTo>
                    <a:pt x="250" y="159"/>
                    <a:pt x="194" y="205"/>
                    <a:pt x="125" y="205"/>
                  </a:cubicBezTo>
                  <a:lnTo>
                    <a:pt x="125" y="205"/>
                  </a:lnTo>
                  <a:cubicBezTo>
                    <a:pt x="56" y="205"/>
                    <a:pt x="0" y="159"/>
                    <a:pt x="0" y="102"/>
                  </a:cubicBezTo>
                  <a:lnTo>
                    <a:pt x="0" y="102"/>
                  </a:lnTo>
                  <a:cubicBezTo>
                    <a:pt x="0" y="46"/>
                    <a:pt x="56" y="0"/>
                    <a:pt x="125" y="0"/>
                  </a:cubicBezTo>
                  <a:lnTo>
                    <a:pt x="125" y="0"/>
                  </a:lnTo>
                  <a:cubicBezTo>
                    <a:pt x="194" y="0"/>
                    <a:pt x="250" y="46"/>
                    <a:pt x="250" y="102"/>
                  </a:cubicBez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42" name="Freeform 40">
              <a:extLst>
                <a:ext uri="{FF2B5EF4-FFF2-40B4-BE49-F238E27FC236}">
                  <a16:creationId xmlns:a16="http://schemas.microsoft.com/office/drawing/2014/main" id="{5B73F291-BCE2-6744-9B43-356C741051F0}"/>
                </a:ext>
              </a:extLst>
            </p:cNvPr>
            <p:cNvSpPr>
              <a:spLocks noChangeArrowheads="1"/>
            </p:cNvSpPr>
            <p:nvPr/>
          </p:nvSpPr>
          <p:spPr bwMode="auto">
            <a:xfrm>
              <a:off x="14003417" y="2641240"/>
              <a:ext cx="553018" cy="1526560"/>
            </a:xfrm>
            <a:custGeom>
              <a:avLst/>
              <a:gdLst>
                <a:gd name="T0" fmla="*/ 433 w 848"/>
                <a:gd name="T1" fmla="*/ 0 h 2339"/>
                <a:gd name="T2" fmla="*/ 433 w 848"/>
                <a:gd name="T3" fmla="*/ 0 h 2339"/>
                <a:gd name="T4" fmla="*/ 778 w 848"/>
                <a:gd name="T5" fmla="*/ 2121 h 2339"/>
                <a:gd name="T6" fmla="*/ 778 w 848"/>
                <a:gd name="T7" fmla="*/ 2121 h 2339"/>
                <a:gd name="T8" fmla="*/ 195 w 848"/>
                <a:gd name="T9" fmla="*/ 2253 h 2339"/>
                <a:gd name="T10" fmla="*/ 195 w 848"/>
                <a:gd name="T11" fmla="*/ 2253 h 2339"/>
                <a:gd name="T12" fmla="*/ 58 w 848"/>
                <a:gd name="T13" fmla="*/ 2096 h 2339"/>
                <a:gd name="T14" fmla="*/ 58 w 848"/>
                <a:gd name="T15" fmla="*/ 2096 h 2339"/>
                <a:gd name="T16" fmla="*/ 433 w 848"/>
                <a:gd name="T17" fmla="*/ 0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8" h="2339">
                  <a:moveTo>
                    <a:pt x="433" y="0"/>
                  </a:moveTo>
                  <a:lnTo>
                    <a:pt x="433" y="0"/>
                  </a:lnTo>
                  <a:cubicBezTo>
                    <a:pt x="433" y="0"/>
                    <a:pt x="847" y="1620"/>
                    <a:pt x="778" y="2121"/>
                  </a:cubicBezTo>
                  <a:lnTo>
                    <a:pt x="778" y="2121"/>
                  </a:lnTo>
                  <a:cubicBezTo>
                    <a:pt x="760" y="2249"/>
                    <a:pt x="389" y="2338"/>
                    <a:pt x="195" y="2253"/>
                  </a:cubicBezTo>
                  <a:lnTo>
                    <a:pt x="195" y="2253"/>
                  </a:lnTo>
                  <a:cubicBezTo>
                    <a:pt x="0" y="2168"/>
                    <a:pt x="58" y="2096"/>
                    <a:pt x="58" y="2096"/>
                  </a:cubicBezTo>
                  <a:lnTo>
                    <a:pt x="58" y="2096"/>
                  </a:lnTo>
                  <a:cubicBezTo>
                    <a:pt x="58" y="2096"/>
                    <a:pt x="363" y="38"/>
                    <a:pt x="433" y="0"/>
                  </a:cubicBez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43" name="Freeform 41">
              <a:extLst>
                <a:ext uri="{FF2B5EF4-FFF2-40B4-BE49-F238E27FC236}">
                  <a16:creationId xmlns:a16="http://schemas.microsoft.com/office/drawing/2014/main" id="{4B0067F9-A89E-3945-9D7E-085F993A1396}"/>
                </a:ext>
              </a:extLst>
            </p:cNvPr>
            <p:cNvSpPr>
              <a:spLocks noChangeArrowheads="1"/>
            </p:cNvSpPr>
            <p:nvPr/>
          </p:nvSpPr>
          <p:spPr bwMode="auto">
            <a:xfrm>
              <a:off x="12260835" y="3001277"/>
              <a:ext cx="328354" cy="769042"/>
            </a:xfrm>
            <a:custGeom>
              <a:avLst/>
              <a:gdLst>
                <a:gd name="T0" fmla="*/ 120 w 504"/>
                <a:gd name="T1" fmla="*/ 908 h 1177"/>
                <a:gd name="T2" fmla="*/ 120 w 504"/>
                <a:gd name="T3" fmla="*/ 908 h 1177"/>
                <a:gd name="T4" fmla="*/ 290 w 504"/>
                <a:gd name="T5" fmla="*/ 1170 h 1177"/>
                <a:gd name="T6" fmla="*/ 290 w 504"/>
                <a:gd name="T7" fmla="*/ 1170 h 1177"/>
                <a:gd name="T8" fmla="*/ 497 w 504"/>
                <a:gd name="T9" fmla="*/ 939 h 1177"/>
                <a:gd name="T10" fmla="*/ 456 w 504"/>
                <a:gd name="T11" fmla="*/ 213 h 1177"/>
                <a:gd name="T12" fmla="*/ 456 w 504"/>
                <a:gd name="T13" fmla="*/ 213 h 1177"/>
                <a:gd name="T14" fmla="*/ 225 w 504"/>
                <a:gd name="T15" fmla="*/ 7 h 1177"/>
                <a:gd name="T16" fmla="*/ 225 w 504"/>
                <a:gd name="T17" fmla="*/ 7 h 1177"/>
                <a:gd name="T18" fmla="*/ 19 w 504"/>
                <a:gd name="T19" fmla="*/ 238 h 1177"/>
                <a:gd name="T20" fmla="*/ 19 w 504"/>
                <a:gd name="T21" fmla="*/ 238 h 1177"/>
                <a:gd name="T22" fmla="*/ 120 w 504"/>
                <a:gd name="T23" fmla="*/ 908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1177">
                  <a:moveTo>
                    <a:pt x="120" y="908"/>
                  </a:moveTo>
                  <a:lnTo>
                    <a:pt x="120" y="908"/>
                  </a:lnTo>
                  <a:cubicBezTo>
                    <a:pt x="125" y="1029"/>
                    <a:pt x="169" y="1176"/>
                    <a:pt x="290" y="1170"/>
                  </a:cubicBezTo>
                  <a:lnTo>
                    <a:pt x="290" y="1170"/>
                  </a:lnTo>
                  <a:cubicBezTo>
                    <a:pt x="411" y="1163"/>
                    <a:pt x="503" y="1060"/>
                    <a:pt x="497" y="939"/>
                  </a:cubicBezTo>
                  <a:lnTo>
                    <a:pt x="456" y="213"/>
                  </a:lnTo>
                  <a:lnTo>
                    <a:pt x="456" y="213"/>
                  </a:lnTo>
                  <a:cubicBezTo>
                    <a:pt x="450" y="92"/>
                    <a:pt x="346" y="0"/>
                    <a:pt x="225" y="7"/>
                  </a:cubicBezTo>
                  <a:lnTo>
                    <a:pt x="225" y="7"/>
                  </a:lnTo>
                  <a:cubicBezTo>
                    <a:pt x="104" y="13"/>
                    <a:pt x="0" y="118"/>
                    <a:pt x="19" y="238"/>
                  </a:cubicBezTo>
                  <a:lnTo>
                    <a:pt x="19" y="238"/>
                  </a:lnTo>
                  <a:cubicBezTo>
                    <a:pt x="45" y="405"/>
                    <a:pt x="106" y="580"/>
                    <a:pt x="120" y="908"/>
                  </a:cubicBezTo>
                </a:path>
              </a:pathLst>
            </a:custGeom>
            <a:solidFill>
              <a:srgbClr val="FCC287"/>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16" dirty="0">
                <a:latin typeface="Lato Light" panose="020F0502020204030203" pitchFamily="34" charset="0"/>
              </a:endParaRPr>
            </a:p>
          </p:txBody>
        </p:sp>
        <p:sp>
          <p:nvSpPr>
            <p:cNvPr id="44" name="Freeform 42">
              <a:extLst>
                <a:ext uri="{FF2B5EF4-FFF2-40B4-BE49-F238E27FC236}">
                  <a16:creationId xmlns:a16="http://schemas.microsoft.com/office/drawing/2014/main" id="{CC6EEA12-94A4-A54A-9AEC-7F737378F971}"/>
                </a:ext>
              </a:extLst>
            </p:cNvPr>
            <p:cNvSpPr>
              <a:spLocks noChangeArrowheads="1"/>
            </p:cNvSpPr>
            <p:nvPr/>
          </p:nvSpPr>
          <p:spPr bwMode="auto">
            <a:xfrm>
              <a:off x="13787395" y="4357900"/>
              <a:ext cx="527096" cy="201621"/>
            </a:xfrm>
            <a:custGeom>
              <a:avLst/>
              <a:gdLst>
                <a:gd name="T0" fmla="*/ 793 w 805"/>
                <a:gd name="T1" fmla="*/ 104 h 309"/>
                <a:gd name="T2" fmla="*/ 793 w 805"/>
                <a:gd name="T3" fmla="*/ 104 h 309"/>
                <a:gd name="T4" fmla="*/ 145 w 805"/>
                <a:gd name="T5" fmla="*/ 19 h 309"/>
                <a:gd name="T6" fmla="*/ 145 w 805"/>
                <a:gd name="T7" fmla="*/ 19 h 309"/>
                <a:gd name="T8" fmla="*/ 19 w 805"/>
                <a:gd name="T9" fmla="*/ 76 h 309"/>
                <a:gd name="T10" fmla="*/ 19 w 805"/>
                <a:gd name="T11" fmla="*/ 76 h 309"/>
                <a:gd name="T12" fmla="*/ 688 w 805"/>
                <a:gd name="T13" fmla="*/ 305 h 309"/>
                <a:gd name="T14" fmla="*/ 688 w 805"/>
                <a:gd name="T15" fmla="*/ 305 h 309"/>
                <a:gd name="T16" fmla="*/ 804 w 805"/>
                <a:gd name="T17" fmla="*/ 305 h 309"/>
                <a:gd name="T18" fmla="*/ 793 w 805"/>
                <a:gd name="T19" fmla="*/ 1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5" h="309">
                  <a:moveTo>
                    <a:pt x="793" y="104"/>
                  </a:moveTo>
                  <a:lnTo>
                    <a:pt x="793" y="104"/>
                  </a:lnTo>
                  <a:cubicBezTo>
                    <a:pt x="438" y="125"/>
                    <a:pt x="149" y="21"/>
                    <a:pt x="145" y="19"/>
                  </a:cubicBezTo>
                  <a:lnTo>
                    <a:pt x="145" y="19"/>
                  </a:lnTo>
                  <a:cubicBezTo>
                    <a:pt x="94" y="0"/>
                    <a:pt x="38" y="26"/>
                    <a:pt x="19" y="76"/>
                  </a:cubicBezTo>
                  <a:lnTo>
                    <a:pt x="19" y="76"/>
                  </a:lnTo>
                  <a:cubicBezTo>
                    <a:pt x="0" y="127"/>
                    <a:pt x="347" y="305"/>
                    <a:pt x="688" y="305"/>
                  </a:cubicBezTo>
                  <a:lnTo>
                    <a:pt x="688" y="305"/>
                  </a:lnTo>
                  <a:cubicBezTo>
                    <a:pt x="725" y="305"/>
                    <a:pt x="768" y="308"/>
                    <a:pt x="804" y="305"/>
                  </a:cubicBezTo>
                  <a:lnTo>
                    <a:pt x="793" y="104"/>
                  </a:ln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45" name="Freeform 43">
              <a:extLst>
                <a:ext uri="{FF2B5EF4-FFF2-40B4-BE49-F238E27FC236}">
                  <a16:creationId xmlns:a16="http://schemas.microsoft.com/office/drawing/2014/main" id="{6D499792-44BD-EF4B-BFE6-A804401C5803}"/>
                </a:ext>
              </a:extLst>
            </p:cNvPr>
            <p:cNvSpPr>
              <a:spLocks noChangeArrowheads="1"/>
            </p:cNvSpPr>
            <p:nvPr/>
          </p:nvSpPr>
          <p:spPr bwMode="auto">
            <a:xfrm>
              <a:off x="11287291" y="553020"/>
              <a:ext cx="3539893" cy="2785253"/>
            </a:xfrm>
            <a:custGeom>
              <a:avLst/>
              <a:gdLst>
                <a:gd name="T0" fmla="*/ 1039 w 5419"/>
                <a:gd name="T1" fmla="*/ 4265 h 4266"/>
                <a:gd name="T2" fmla="*/ 1039 w 5419"/>
                <a:gd name="T3" fmla="*/ 4265 h 4266"/>
                <a:gd name="T4" fmla="*/ 705 w 5419"/>
                <a:gd name="T5" fmla="*/ 1312 h 4266"/>
                <a:gd name="T6" fmla="*/ 705 w 5419"/>
                <a:gd name="T7" fmla="*/ 1312 h 4266"/>
                <a:gd name="T8" fmla="*/ 4650 w 5419"/>
                <a:gd name="T9" fmla="*/ 0 h 4266"/>
                <a:gd name="T10" fmla="*/ 4650 w 5419"/>
                <a:gd name="T11" fmla="*/ 0 h 4266"/>
                <a:gd name="T12" fmla="*/ 4589 w 5419"/>
                <a:gd name="T13" fmla="*/ 2003 h 4266"/>
                <a:gd name="T14" fmla="*/ 4589 w 5419"/>
                <a:gd name="T15" fmla="*/ 2003 h 4266"/>
                <a:gd name="T16" fmla="*/ 2596 w 5419"/>
                <a:gd name="T17" fmla="*/ 2178 h 4266"/>
                <a:gd name="T18" fmla="*/ 2596 w 5419"/>
                <a:gd name="T19" fmla="*/ 2178 h 4266"/>
                <a:gd name="T20" fmla="*/ 2132 w 5419"/>
                <a:gd name="T21" fmla="*/ 3305 h 4266"/>
                <a:gd name="T22" fmla="*/ 1039 w 5419"/>
                <a:gd name="T23" fmla="*/ 4265 h 4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19" h="4266">
                  <a:moveTo>
                    <a:pt x="1039" y="4265"/>
                  </a:moveTo>
                  <a:lnTo>
                    <a:pt x="1039" y="4265"/>
                  </a:lnTo>
                  <a:cubicBezTo>
                    <a:pt x="1039" y="4265"/>
                    <a:pt x="0" y="1990"/>
                    <a:pt x="705" y="1312"/>
                  </a:cubicBezTo>
                  <a:lnTo>
                    <a:pt x="705" y="1312"/>
                  </a:lnTo>
                  <a:cubicBezTo>
                    <a:pt x="1620" y="431"/>
                    <a:pt x="4590" y="897"/>
                    <a:pt x="4650" y="0"/>
                  </a:cubicBezTo>
                  <a:lnTo>
                    <a:pt x="4650" y="0"/>
                  </a:lnTo>
                  <a:cubicBezTo>
                    <a:pt x="4650" y="0"/>
                    <a:pt x="5418" y="1433"/>
                    <a:pt x="4589" y="2003"/>
                  </a:cubicBezTo>
                  <a:lnTo>
                    <a:pt x="4589" y="2003"/>
                  </a:lnTo>
                  <a:cubicBezTo>
                    <a:pt x="3761" y="2573"/>
                    <a:pt x="3218" y="1867"/>
                    <a:pt x="2596" y="2178"/>
                  </a:cubicBezTo>
                  <a:lnTo>
                    <a:pt x="2596" y="2178"/>
                  </a:lnTo>
                  <a:cubicBezTo>
                    <a:pt x="1974" y="2489"/>
                    <a:pt x="2132" y="3305"/>
                    <a:pt x="2132" y="3305"/>
                  </a:cubicBezTo>
                  <a:lnTo>
                    <a:pt x="1039" y="4265"/>
                  </a:lnTo>
                </a:path>
              </a:pathLst>
            </a:custGeom>
            <a:solidFill>
              <a:schemeClr val="accent6">
                <a:lumMod val="25000"/>
              </a:schemeClr>
            </a:solidFill>
            <a:ln>
              <a:noFill/>
            </a:ln>
            <a:effectLst/>
          </p:spPr>
          <p:txBody>
            <a:bodyPr wrap="none" anchor="ctr"/>
            <a:lstStyle/>
            <a:p>
              <a:endParaRPr lang="en-US" sz="3216" dirty="0">
                <a:latin typeface="Lato Light" panose="020F0502020204030203" pitchFamily="34" charset="0"/>
              </a:endParaRPr>
            </a:p>
          </p:txBody>
        </p:sp>
        <p:sp>
          <p:nvSpPr>
            <p:cNvPr id="46" name="Freeform 44">
              <a:extLst>
                <a:ext uri="{FF2B5EF4-FFF2-40B4-BE49-F238E27FC236}">
                  <a16:creationId xmlns:a16="http://schemas.microsoft.com/office/drawing/2014/main" id="{45E51914-C35F-F340-B414-D3A8A8876739}"/>
                </a:ext>
              </a:extLst>
            </p:cNvPr>
            <p:cNvSpPr>
              <a:spLocks noChangeArrowheads="1"/>
            </p:cNvSpPr>
            <p:nvPr/>
          </p:nvSpPr>
          <p:spPr bwMode="auto">
            <a:xfrm>
              <a:off x="13484964" y="3096328"/>
              <a:ext cx="244825" cy="244825"/>
            </a:xfrm>
            <a:custGeom>
              <a:avLst/>
              <a:gdLst>
                <a:gd name="T0" fmla="*/ 376 w 377"/>
                <a:gd name="T1" fmla="*/ 188 h 377"/>
                <a:gd name="T2" fmla="*/ 376 w 377"/>
                <a:gd name="T3" fmla="*/ 188 h 377"/>
                <a:gd name="T4" fmla="*/ 188 w 377"/>
                <a:gd name="T5" fmla="*/ 376 h 377"/>
                <a:gd name="T6" fmla="*/ 188 w 377"/>
                <a:gd name="T7" fmla="*/ 376 h 377"/>
                <a:gd name="T8" fmla="*/ 0 w 377"/>
                <a:gd name="T9" fmla="*/ 188 h 377"/>
                <a:gd name="T10" fmla="*/ 0 w 377"/>
                <a:gd name="T11" fmla="*/ 188 h 377"/>
                <a:gd name="T12" fmla="*/ 188 w 377"/>
                <a:gd name="T13" fmla="*/ 0 h 377"/>
                <a:gd name="T14" fmla="*/ 188 w 377"/>
                <a:gd name="T15" fmla="*/ 0 h 377"/>
                <a:gd name="T16" fmla="*/ 376 w 377"/>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377">
                  <a:moveTo>
                    <a:pt x="376" y="188"/>
                  </a:moveTo>
                  <a:lnTo>
                    <a:pt x="376" y="188"/>
                  </a:lnTo>
                  <a:cubicBezTo>
                    <a:pt x="376" y="292"/>
                    <a:pt x="291" y="376"/>
                    <a:pt x="188" y="376"/>
                  </a:cubicBezTo>
                  <a:lnTo>
                    <a:pt x="188" y="376"/>
                  </a:lnTo>
                  <a:cubicBezTo>
                    <a:pt x="84" y="376"/>
                    <a:pt x="0" y="292"/>
                    <a:pt x="0" y="188"/>
                  </a:cubicBezTo>
                  <a:lnTo>
                    <a:pt x="0" y="188"/>
                  </a:lnTo>
                  <a:cubicBezTo>
                    <a:pt x="0" y="84"/>
                    <a:pt x="84" y="0"/>
                    <a:pt x="188" y="0"/>
                  </a:cubicBezTo>
                  <a:lnTo>
                    <a:pt x="188" y="0"/>
                  </a:lnTo>
                  <a:cubicBezTo>
                    <a:pt x="291" y="0"/>
                    <a:pt x="376" y="84"/>
                    <a:pt x="376" y="188"/>
                  </a:cubicBezTo>
                </a:path>
              </a:pathLst>
            </a:custGeom>
            <a:solidFill>
              <a:srgbClr val="4E2C1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16" dirty="0">
                <a:latin typeface="Lato Light" panose="020F0502020204030203" pitchFamily="34" charset="0"/>
              </a:endParaRPr>
            </a:p>
          </p:txBody>
        </p:sp>
        <p:sp>
          <p:nvSpPr>
            <p:cNvPr id="47" name="Freeform 45">
              <a:extLst>
                <a:ext uri="{FF2B5EF4-FFF2-40B4-BE49-F238E27FC236}">
                  <a16:creationId xmlns:a16="http://schemas.microsoft.com/office/drawing/2014/main" id="{5735F899-F0FB-4246-B487-5B457388E557}"/>
                </a:ext>
              </a:extLst>
            </p:cNvPr>
            <p:cNvSpPr>
              <a:spLocks noChangeArrowheads="1"/>
            </p:cNvSpPr>
            <p:nvPr/>
          </p:nvSpPr>
          <p:spPr bwMode="auto">
            <a:xfrm>
              <a:off x="13597294" y="3151052"/>
              <a:ext cx="83530" cy="83530"/>
            </a:xfrm>
            <a:custGeom>
              <a:avLst/>
              <a:gdLst>
                <a:gd name="T0" fmla="*/ 127 w 128"/>
                <a:gd name="T1" fmla="*/ 63 h 127"/>
                <a:gd name="T2" fmla="*/ 127 w 128"/>
                <a:gd name="T3" fmla="*/ 63 h 127"/>
                <a:gd name="T4" fmla="*/ 63 w 128"/>
                <a:gd name="T5" fmla="*/ 126 h 127"/>
                <a:gd name="T6" fmla="*/ 63 w 128"/>
                <a:gd name="T7" fmla="*/ 126 h 127"/>
                <a:gd name="T8" fmla="*/ 0 w 128"/>
                <a:gd name="T9" fmla="*/ 63 h 127"/>
                <a:gd name="T10" fmla="*/ 0 w 128"/>
                <a:gd name="T11" fmla="*/ 63 h 127"/>
                <a:gd name="T12" fmla="*/ 63 w 128"/>
                <a:gd name="T13" fmla="*/ 0 h 127"/>
                <a:gd name="T14" fmla="*/ 63 w 128"/>
                <a:gd name="T15" fmla="*/ 0 h 127"/>
                <a:gd name="T16" fmla="*/ 127 w 128"/>
                <a:gd name="T17"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7">
                  <a:moveTo>
                    <a:pt x="127" y="63"/>
                  </a:moveTo>
                  <a:lnTo>
                    <a:pt x="127" y="63"/>
                  </a:lnTo>
                  <a:cubicBezTo>
                    <a:pt x="127" y="98"/>
                    <a:pt x="99" y="126"/>
                    <a:pt x="63" y="126"/>
                  </a:cubicBezTo>
                  <a:lnTo>
                    <a:pt x="63" y="126"/>
                  </a:lnTo>
                  <a:cubicBezTo>
                    <a:pt x="28" y="126"/>
                    <a:pt x="0" y="98"/>
                    <a:pt x="0" y="63"/>
                  </a:cubicBezTo>
                  <a:lnTo>
                    <a:pt x="0" y="63"/>
                  </a:lnTo>
                  <a:cubicBezTo>
                    <a:pt x="0" y="28"/>
                    <a:pt x="28" y="0"/>
                    <a:pt x="63" y="0"/>
                  </a:cubicBezTo>
                  <a:lnTo>
                    <a:pt x="63" y="0"/>
                  </a:lnTo>
                  <a:cubicBezTo>
                    <a:pt x="99" y="0"/>
                    <a:pt x="127" y="28"/>
                    <a:pt x="127" y="63"/>
                  </a:cubicBezTo>
                </a:path>
              </a:pathLst>
            </a:custGeom>
            <a:solidFill>
              <a:srgbClr val="F7D8BA"/>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16" dirty="0">
                <a:latin typeface="Lato Light" panose="020F0502020204030203" pitchFamily="34" charset="0"/>
              </a:endParaRPr>
            </a:p>
          </p:txBody>
        </p:sp>
        <p:sp>
          <p:nvSpPr>
            <p:cNvPr id="48" name="Freeform 46">
              <a:extLst>
                <a:ext uri="{FF2B5EF4-FFF2-40B4-BE49-F238E27FC236}">
                  <a16:creationId xmlns:a16="http://schemas.microsoft.com/office/drawing/2014/main" id="{54B3EEAF-BFE6-B84E-B5F6-6B9829289308}"/>
                </a:ext>
              </a:extLst>
            </p:cNvPr>
            <p:cNvSpPr>
              <a:spLocks noChangeArrowheads="1"/>
            </p:cNvSpPr>
            <p:nvPr/>
          </p:nvSpPr>
          <p:spPr bwMode="auto">
            <a:xfrm>
              <a:off x="11604125" y="5475458"/>
              <a:ext cx="743118" cy="743118"/>
            </a:xfrm>
            <a:custGeom>
              <a:avLst/>
              <a:gdLst>
                <a:gd name="T0" fmla="*/ 1138 w 1139"/>
                <a:gd name="T1" fmla="*/ 568 h 1138"/>
                <a:gd name="T2" fmla="*/ 1138 w 1139"/>
                <a:gd name="T3" fmla="*/ 568 h 1138"/>
                <a:gd name="T4" fmla="*/ 569 w 1139"/>
                <a:gd name="T5" fmla="*/ 1137 h 1138"/>
                <a:gd name="T6" fmla="*/ 569 w 1139"/>
                <a:gd name="T7" fmla="*/ 1137 h 1138"/>
                <a:gd name="T8" fmla="*/ 0 w 1139"/>
                <a:gd name="T9" fmla="*/ 568 h 1138"/>
                <a:gd name="T10" fmla="*/ 0 w 1139"/>
                <a:gd name="T11" fmla="*/ 568 h 1138"/>
                <a:gd name="T12" fmla="*/ 569 w 1139"/>
                <a:gd name="T13" fmla="*/ 0 h 1138"/>
                <a:gd name="T14" fmla="*/ 569 w 1139"/>
                <a:gd name="T15" fmla="*/ 0 h 1138"/>
                <a:gd name="T16" fmla="*/ 1138 w 1139"/>
                <a:gd name="T17" fmla="*/ 56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9" h="1138">
                  <a:moveTo>
                    <a:pt x="1138" y="568"/>
                  </a:moveTo>
                  <a:lnTo>
                    <a:pt x="1138" y="568"/>
                  </a:lnTo>
                  <a:cubicBezTo>
                    <a:pt x="1138" y="883"/>
                    <a:pt x="883" y="1137"/>
                    <a:pt x="569" y="1137"/>
                  </a:cubicBezTo>
                  <a:lnTo>
                    <a:pt x="569" y="1137"/>
                  </a:lnTo>
                  <a:cubicBezTo>
                    <a:pt x="255" y="1137"/>
                    <a:pt x="0" y="883"/>
                    <a:pt x="0" y="568"/>
                  </a:cubicBezTo>
                  <a:lnTo>
                    <a:pt x="0" y="568"/>
                  </a:lnTo>
                  <a:cubicBezTo>
                    <a:pt x="0" y="254"/>
                    <a:pt x="255" y="0"/>
                    <a:pt x="569" y="0"/>
                  </a:cubicBezTo>
                  <a:lnTo>
                    <a:pt x="569" y="0"/>
                  </a:lnTo>
                  <a:cubicBezTo>
                    <a:pt x="883" y="0"/>
                    <a:pt x="1138" y="254"/>
                    <a:pt x="1138" y="568"/>
                  </a:cubicBezTo>
                </a:path>
              </a:pathLst>
            </a:custGeom>
            <a:solidFill>
              <a:schemeClr val="accent3">
                <a:lumMod val="60000"/>
                <a:lumOff val="40000"/>
              </a:schemeClr>
            </a:solidFill>
            <a:ln>
              <a:noFill/>
            </a:ln>
            <a:effectLst/>
          </p:spPr>
          <p:txBody>
            <a:bodyPr wrap="none" anchor="ctr"/>
            <a:lstStyle/>
            <a:p>
              <a:endParaRPr lang="en-US" sz="3216" dirty="0">
                <a:latin typeface="Lato Light" panose="020F0502020204030203" pitchFamily="34" charset="0"/>
              </a:endParaRPr>
            </a:p>
          </p:txBody>
        </p:sp>
        <p:sp>
          <p:nvSpPr>
            <p:cNvPr id="49" name="Freeform 47">
              <a:extLst>
                <a:ext uri="{FF2B5EF4-FFF2-40B4-BE49-F238E27FC236}">
                  <a16:creationId xmlns:a16="http://schemas.microsoft.com/office/drawing/2014/main" id="{3284AC86-254F-094A-AB17-1CDCC5807EC8}"/>
                </a:ext>
              </a:extLst>
            </p:cNvPr>
            <p:cNvSpPr>
              <a:spLocks noChangeArrowheads="1"/>
            </p:cNvSpPr>
            <p:nvPr/>
          </p:nvSpPr>
          <p:spPr bwMode="auto">
            <a:xfrm>
              <a:off x="11650210" y="2485703"/>
              <a:ext cx="1546723" cy="1705139"/>
            </a:xfrm>
            <a:custGeom>
              <a:avLst/>
              <a:gdLst>
                <a:gd name="T0" fmla="*/ 1 w 2370"/>
                <a:gd name="T1" fmla="*/ 1307 h 2612"/>
                <a:gd name="T2" fmla="*/ 1 w 2370"/>
                <a:gd name="T3" fmla="*/ 1307 h 2612"/>
                <a:gd name="T4" fmla="*/ 1186 w 2370"/>
                <a:gd name="T5" fmla="*/ 2610 h 2612"/>
                <a:gd name="T6" fmla="*/ 1186 w 2370"/>
                <a:gd name="T7" fmla="*/ 2610 h 2612"/>
                <a:gd name="T8" fmla="*/ 2368 w 2370"/>
                <a:gd name="T9" fmla="*/ 1304 h 2612"/>
                <a:gd name="T10" fmla="*/ 2368 w 2370"/>
                <a:gd name="T11" fmla="*/ 1304 h 2612"/>
                <a:gd name="T12" fmla="*/ 1183 w 2370"/>
                <a:gd name="T13" fmla="*/ 1 h 2612"/>
                <a:gd name="T14" fmla="*/ 1183 w 2370"/>
                <a:gd name="T15" fmla="*/ 1 h 2612"/>
                <a:gd name="T16" fmla="*/ 1 w 2370"/>
                <a:gd name="T17" fmla="*/ 1307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0" h="2612">
                  <a:moveTo>
                    <a:pt x="1" y="1307"/>
                  </a:moveTo>
                  <a:lnTo>
                    <a:pt x="1" y="1307"/>
                  </a:lnTo>
                  <a:cubicBezTo>
                    <a:pt x="2" y="2028"/>
                    <a:pt x="533" y="2611"/>
                    <a:pt x="1186" y="2610"/>
                  </a:cubicBezTo>
                  <a:lnTo>
                    <a:pt x="1186" y="2610"/>
                  </a:lnTo>
                  <a:cubicBezTo>
                    <a:pt x="1840" y="2609"/>
                    <a:pt x="2369" y="2024"/>
                    <a:pt x="2368" y="1304"/>
                  </a:cubicBezTo>
                  <a:lnTo>
                    <a:pt x="2368" y="1304"/>
                  </a:lnTo>
                  <a:cubicBezTo>
                    <a:pt x="2367" y="584"/>
                    <a:pt x="1836" y="0"/>
                    <a:pt x="1183" y="1"/>
                  </a:cubicBezTo>
                  <a:lnTo>
                    <a:pt x="1183" y="1"/>
                  </a:lnTo>
                  <a:cubicBezTo>
                    <a:pt x="529" y="2"/>
                    <a:pt x="0" y="587"/>
                    <a:pt x="1" y="1307"/>
                  </a:cubicBezTo>
                </a:path>
              </a:pathLst>
            </a:custGeom>
            <a:solidFill>
              <a:schemeClr val="accent6">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50" name="Freeform 48">
              <a:extLst>
                <a:ext uri="{FF2B5EF4-FFF2-40B4-BE49-F238E27FC236}">
                  <a16:creationId xmlns:a16="http://schemas.microsoft.com/office/drawing/2014/main" id="{648D7DBA-9098-0C43-947B-968B91115D86}"/>
                </a:ext>
              </a:extLst>
            </p:cNvPr>
            <p:cNvSpPr>
              <a:spLocks noChangeArrowheads="1"/>
            </p:cNvSpPr>
            <p:nvPr/>
          </p:nvSpPr>
          <p:spPr bwMode="auto">
            <a:xfrm>
              <a:off x="11650209" y="2485703"/>
              <a:ext cx="774802" cy="1705139"/>
            </a:xfrm>
            <a:custGeom>
              <a:avLst/>
              <a:gdLst>
                <a:gd name="T0" fmla="*/ 1 w 1187"/>
                <a:gd name="T1" fmla="*/ 1306 h 2611"/>
                <a:gd name="T2" fmla="*/ 1 w 1187"/>
                <a:gd name="T3" fmla="*/ 1306 h 2611"/>
                <a:gd name="T4" fmla="*/ 1183 w 1187"/>
                <a:gd name="T5" fmla="*/ 0 h 2611"/>
                <a:gd name="T6" fmla="*/ 1186 w 1187"/>
                <a:gd name="T7" fmla="*/ 2609 h 2611"/>
                <a:gd name="T8" fmla="*/ 1186 w 1187"/>
                <a:gd name="T9" fmla="*/ 2609 h 2611"/>
                <a:gd name="T10" fmla="*/ 1 w 1187"/>
                <a:gd name="T11" fmla="*/ 1306 h 2611"/>
              </a:gdLst>
              <a:ahLst/>
              <a:cxnLst>
                <a:cxn ang="0">
                  <a:pos x="T0" y="T1"/>
                </a:cxn>
                <a:cxn ang="0">
                  <a:pos x="T2" y="T3"/>
                </a:cxn>
                <a:cxn ang="0">
                  <a:pos x="T4" y="T5"/>
                </a:cxn>
                <a:cxn ang="0">
                  <a:pos x="T6" y="T7"/>
                </a:cxn>
                <a:cxn ang="0">
                  <a:pos x="T8" y="T9"/>
                </a:cxn>
                <a:cxn ang="0">
                  <a:pos x="T10" y="T11"/>
                </a:cxn>
              </a:cxnLst>
              <a:rect l="0" t="0" r="r" b="b"/>
              <a:pathLst>
                <a:path w="1187" h="2611">
                  <a:moveTo>
                    <a:pt x="1" y="1306"/>
                  </a:moveTo>
                  <a:lnTo>
                    <a:pt x="1" y="1306"/>
                  </a:lnTo>
                  <a:cubicBezTo>
                    <a:pt x="0" y="586"/>
                    <a:pt x="529" y="1"/>
                    <a:pt x="1183" y="0"/>
                  </a:cubicBezTo>
                  <a:lnTo>
                    <a:pt x="1186" y="2609"/>
                  </a:lnTo>
                  <a:lnTo>
                    <a:pt x="1186" y="2609"/>
                  </a:lnTo>
                  <a:cubicBezTo>
                    <a:pt x="533" y="2610"/>
                    <a:pt x="2" y="2027"/>
                    <a:pt x="1" y="1306"/>
                  </a:cubicBezTo>
                </a:path>
              </a:pathLst>
            </a:custGeom>
            <a:solidFill>
              <a:schemeClr val="accent6">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51" name="Freeform 49">
              <a:extLst>
                <a:ext uri="{FF2B5EF4-FFF2-40B4-BE49-F238E27FC236}">
                  <a16:creationId xmlns:a16="http://schemas.microsoft.com/office/drawing/2014/main" id="{7E37A974-18CD-C244-926A-A5F838D95CB0}"/>
                </a:ext>
              </a:extLst>
            </p:cNvPr>
            <p:cNvSpPr>
              <a:spLocks noChangeArrowheads="1"/>
            </p:cNvSpPr>
            <p:nvPr/>
          </p:nvSpPr>
          <p:spPr bwMode="auto">
            <a:xfrm>
              <a:off x="12041931" y="2698846"/>
              <a:ext cx="763281" cy="1131958"/>
            </a:xfrm>
            <a:custGeom>
              <a:avLst/>
              <a:gdLst>
                <a:gd name="T0" fmla="*/ 2 w 1168"/>
                <a:gd name="T1" fmla="*/ 1389 h 1732"/>
                <a:gd name="T2" fmla="*/ 2 w 1168"/>
                <a:gd name="T3" fmla="*/ 1389 h 1732"/>
                <a:gd name="T4" fmla="*/ 345 w 1168"/>
                <a:gd name="T5" fmla="*/ 1730 h 1732"/>
                <a:gd name="T6" fmla="*/ 825 w 1168"/>
                <a:gd name="T7" fmla="*/ 1730 h 1732"/>
                <a:gd name="T8" fmla="*/ 825 w 1168"/>
                <a:gd name="T9" fmla="*/ 1730 h 1732"/>
                <a:gd name="T10" fmla="*/ 1167 w 1168"/>
                <a:gd name="T11" fmla="*/ 1387 h 1732"/>
                <a:gd name="T12" fmla="*/ 1165 w 1168"/>
                <a:gd name="T13" fmla="*/ 342 h 1732"/>
                <a:gd name="T14" fmla="*/ 1165 w 1168"/>
                <a:gd name="T15" fmla="*/ 342 h 1732"/>
                <a:gd name="T16" fmla="*/ 822 w 1168"/>
                <a:gd name="T17" fmla="*/ 0 h 1732"/>
                <a:gd name="T18" fmla="*/ 342 w 1168"/>
                <a:gd name="T19" fmla="*/ 1 h 1732"/>
                <a:gd name="T20" fmla="*/ 342 w 1168"/>
                <a:gd name="T21" fmla="*/ 1 h 1732"/>
                <a:gd name="T22" fmla="*/ 0 w 1168"/>
                <a:gd name="T23" fmla="*/ 344 h 1732"/>
                <a:gd name="T24" fmla="*/ 2 w 1168"/>
                <a:gd name="T25" fmla="*/ 138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8" h="1732">
                  <a:moveTo>
                    <a:pt x="2" y="1389"/>
                  </a:moveTo>
                  <a:lnTo>
                    <a:pt x="2" y="1389"/>
                  </a:lnTo>
                  <a:cubicBezTo>
                    <a:pt x="2" y="1577"/>
                    <a:pt x="156" y="1731"/>
                    <a:pt x="345" y="1730"/>
                  </a:cubicBezTo>
                  <a:lnTo>
                    <a:pt x="825" y="1730"/>
                  </a:lnTo>
                  <a:lnTo>
                    <a:pt x="825" y="1730"/>
                  </a:lnTo>
                  <a:cubicBezTo>
                    <a:pt x="1013" y="1730"/>
                    <a:pt x="1167" y="1575"/>
                    <a:pt x="1167" y="1387"/>
                  </a:cubicBezTo>
                  <a:lnTo>
                    <a:pt x="1165" y="342"/>
                  </a:lnTo>
                  <a:lnTo>
                    <a:pt x="1165" y="342"/>
                  </a:lnTo>
                  <a:cubicBezTo>
                    <a:pt x="1165" y="154"/>
                    <a:pt x="1011" y="0"/>
                    <a:pt x="822" y="0"/>
                  </a:cubicBezTo>
                  <a:lnTo>
                    <a:pt x="342" y="1"/>
                  </a:lnTo>
                  <a:lnTo>
                    <a:pt x="342" y="1"/>
                  </a:lnTo>
                  <a:cubicBezTo>
                    <a:pt x="154" y="1"/>
                    <a:pt x="0" y="155"/>
                    <a:pt x="0" y="344"/>
                  </a:cubicBezTo>
                  <a:lnTo>
                    <a:pt x="2" y="1389"/>
                  </a:lnTo>
                </a:path>
              </a:pathLst>
            </a:custGeom>
            <a:solidFill>
              <a:schemeClr val="accent6">
                <a:lumMod val="25000"/>
              </a:schemeClr>
            </a:solidFill>
            <a:ln>
              <a:noFill/>
            </a:ln>
            <a:effectLst/>
          </p:spPr>
          <p:txBody>
            <a:bodyPr wrap="none" anchor="ctr"/>
            <a:lstStyle/>
            <a:p>
              <a:endParaRPr lang="en-US" sz="3216" dirty="0">
                <a:latin typeface="Lato Light" panose="020F0502020204030203" pitchFamily="34" charset="0"/>
              </a:endParaRPr>
            </a:p>
          </p:txBody>
        </p:sp>
        <p:sp>
          <p:nvSpPr>
            <p:cNvPr id="52" name="Freeform 50">
              <a:extLst>
                <a:ext uri="{FF2B5EF4-FFF2-40B4-BE49-F238E27FC236}">
                  <a16:creationId xmlns:a16="http://schemas.microsoft.com/office/drawing/2014/main" id="{458FAEF2-CD74-6742-90FE-DFC65BC43E8C}"/>
                </a:ext>
              </a:extLst>
            </p:cNvPr>
            <p:cNvSpPr>
              <a:spLocks noChangeArrowheads="1"/>
            </p:cNvSpPr>
            <p:nvPr/>
          </p:nvSpPr>
          <p:spPr bwMode="auto">
            <a:xfrm>
              <a:off x="12041931" y="2698846"/>
              <a:ext cx="383081" cy="1131958"/>
            </a:xfrm>
            <a:custGeom>
              <a:avLst/>
              <a:gdLst>
                <a:gd name="T0" fmla="*/ 342 w 585"/>
                <a:gd name="T1" fmla="*/ 1 h 1732"/>
                <a:gd name="T2" fmla="*/ 582 w 585"/>
                <a:gd name="T3" fmla="*/ 0 h 1732"/>
                <a:gd name="T4" fmla="*/ 584 w 585"/>
                <a:gd name="T5" fmla="*/ 1730 h 1732"/>
                <a:gd name="T6" fmla="*/ 345 w 585"/>
                <a:gd name="T7" fmla="*/ 1730 h 1732"/>
                <a:gd name="T8" fmla="*/ 345 w 585"/>
                <a:gd name="T9" fmla="*/ 1730 h 1732"/>
                <a:gd name="T10" fmla="*/ 2 w 585"/>
                <a:gd name="T11" fmla="*/ 1389 h 1732"/>
                <a:gd name="T12" fmla="*/ 0 w 585"/>
                <a:gd name="T13" fmla="*/ 344 h 1732"/>
                <a:gd name="T14" fmla="*/ 0 w 585"/>
                <a:gd name="T15" fmla="*/ 344 h 1732"/>
                <a:gd name="T16" fmla="*/ 342 w 585"/>
                <a:gd name="T17" fmla="*/ 1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732">
                  <a:moveTo>
                    <a:pt x="342" y="1"/>
                  </a:moveTo>
                  <a:lnTo>
                    <a:pt x="582" y="0"/>
                  </a:lnTo>
                  <a:lnTo>
                    <a:pt x="584" y="1730"/>
                  </a:lnTo>
                  <a:lnTo>
                    <a:pt x="345" y="1730"/>
                  </a:lnTo>
                  <a:lnTo>
                    <a:pt x="345" y="1730"/>
                  </a:lnTo>
                  <a:cubicBezTo>
                    <a:pt x="156" y="1731"/>
                    <a:pt x="2" y="1577"/>
                    <a:pt x="2" y="1389"/>
                  </a:cubicBezTo>
                  <a:lnTo>
                    <a:pt x="0" y="344"/>
                  </a:lnTo>
                  <a:lnTo>
                    <a:pt x="0" y="344"/>
                  </a:lnTo>
                  <a:cubicBezTo>
                    <a:pt x="0" y="155"/>
                    <a:pt x="154" y="1"/>
                    <a:pt x="342" y="1"/>
                  </a:cubicBezTo>
                </a:path>
              </a:pathLst>
            </a:custGeom>
            <a:solidFill>
              <a:schemeClr val="accent6">
                <a:lumMod val="10000"/>
              </a:schemeClr>
            </a:solidFill>
            <a:ln>
              <a:noFill/>
            </a:ln>
            <a:effectLst/>
          </p:spPr>
          <p:txBody>
            <a:bodyPr wrap="none" anchor="ctr"/>
            <a:lstStyle/>
            <a:p>
              <a:endParaRPr lang="en-US" sz="3216" dirty="0">
                <a:latin typeface="Lato Light" panose="020F0502020204030203" pitchFamily="34" charset="0"/>
              </a:endParaRPr>
            </a:p>
          </p:txBody>
        </p:sp>
        <p:sp>
          <p:nvSpPr>
            <p:cNvPr id="53" name="Freeform 51">
              <a:extLst>
                <a:ext uri="{FF2B5EF4-FFF2-40B4-BE49-F238E27FC236}">
                  <a16:creationId xmlns:a16="http://schemas.microsoft.com/office/drawing/2014/main" id="{2A140F87-53AA-B747-B507-3426F2B426B3}"/>
                </a:ext>
              </a:extLst>
            </p:cNvPr>
            <p:cNvSpPr>
              <a:spLocks noChangeArrowheads="1"/>
            </p:cNvSpPr>
            <p:nvPr/>
          </p:nvSpPr>
          <p:spPr bwMode="auto">
            <a:xfrm>
              <a:off x="12249312" y="1091636"/>
              <a:ext cx="345636" cy="2361848"/>
            </a:xfrm>
            <a:custGeom>
              <a:avLst/>
              <a:gdLst>
                <a:gd name="T0" fmla="*/ 527 w 528"/>
                <a:gd name="T1" fmla="*/ 3435 h 3616"/>
                <a:gd name="T2" fmla="*/ 527 w 528"/>
                <a:gd name="T3" fmla="*/ 3435 h 3616"/>
                <a:gd name="T4" fmla="*/ 347 w 528"/>
                <a:gd name="T5" fmla="*/ 3615 h 3616"/>
                <a:gd name="T6" fmla="*/ 185 w 528"/>
                <a:gd name="T7" fmla="*/ 3615 h 3616"/>
                <a:gd name="T8" fmla="*/ 185 w 528"/>
                <a:gd name="T9" fmla="*/ 3615 h 3616"/>
                <a:gd name="T10" fmla="*/ 4 w 528"/>
                <a:gd name="T11" fmla="*/ 3435 h 3616"/>
                <a:gd name="T12" fmla="*/ 0 w 528"/>
                <a:gd name="T13" fmla="*/ 181 h 3616"/>
                <a:gd name="T14" fmla="*/ 0 w 528"/>
                <a:gd name="T15" fmla="*/ 181 h 3616"/>
                <a:gd name="T16" fmla="*/ 180 w 528"/>
                <a:gd name="T17" fmla="*/ 0 h 3616"/>
                <a:gd name="T18" fmla="*/ 342 w 528"/>
                <a:gd name="T19" fmla="*/ 0 h 3616"/>
                <a:gd name="T20" fmla="*/ 342 w 528"/>
                <a:gd name="T21" fmla="*/ 0 h 3616"/>
                <a:gd name="T22" fmla="*/ 523 w 528"/>
                <a:gd name="T23" fmla="*/ 180 h 3616"/>
                <a:gd name="T24" fmla="*/ 527 w 528"/>
                <a:gd name="T25" fmla="*/ 3435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8" h="3616">
                  <a:moveTo>
                    <a:pt x="527" y="3435"/>
                  </a:moveTo>
                  <a:lnTo>
                    <a:pt x="527" y="3435"/>
                  </a:lnTo>
                  <a:cubicBezTo>
                    <a:pt x="527" y="3534"/>
                    <a:pt x="446" y="3615"/>
                    <a:pt x="347" y="3615"/>
                  </a:cubicBezTo>
                  <a:lnTo>
                    <a:pt x="185" y="3615"/>
                  </a:lnTo>
                  <a:lnTo>
                    <a:pt x="185" y="3615"/>
                  </a:lnTo>
                  <a:cubicBezTo>
                    <a:pt x="85" y="3615"/>
                    <a:pt x="4" y="3534"/>
                    <a:pt x="4" y="3435"/>
                  </a:cubicBezTo>
                  <a:lnTo>
                    <a:pt x="0" y="181"/>
                  </a:lnTo>
                  <a:lnTo>
                    <a:pt x="0" y="181"/>
                  </a:lnTo>
                  <a:cubicBezTo>
                    <a:pt x="0" y="81"/>
                    <a:pt x="81" y="0"/>
                    <a:pt x="180" y="0"/>
                  </a:cubicBezTo>
                  <a:lnTo>
                    <a:pt x="342" y="0"/>
                  </a:lnTo>
                  <a:lnTo>
                    <a:pt x="342" y="0"/>
                  </a:lnTo>
                  <a:cubicBezTo>
                    <a:pt x="441" y="0"/>
                    <a:pt x="523" y="81"/>
                    <a:pt x="523" y="180"/>
                  </a:cubicBezTo>
                  <a:lnTo>
                    <a:pt x="527" y="3435"/>
                  </a:lnTo>
                </a:path>
              </a:pathLst>
            </a:custGeom>
            <a:solidFill>
              <a:schemeClr val="accent6">
                <a:lumMod val="10000"/>
              </a:schemeClr>
            </a:solidFill>
            <a:ln>
              <a:noFill/>
            </a:ln>
            <a:effectLst/>
          </p:spPr>
          <p:txBody>
            <a:bodyPr wrap="none" anchor="ctr"/>
            <a:lstStyle/>
            <a:p>
              <a:endParaRPr lang="en-US" sz="3216" dirty="0">
                <a:latin typeface="Lato Light" panose="020F0502020204030203" pitchFamily="34" charset="0"/>
              </a:endParaRPr>
            </a:p>
          </p:txBody>
        </p:sp>
        <p:sp>
          <p:nvSpPr>
            <p:cNvPr id="54" name="Freeform 52">
              <a:extLst>
                <a:ext uri="{FF2B5EF4-FFF2-40B4-BE49-F238E27FC236}">
                  <a16:creationId xmlns:a16="http://schemas.microsoft.com/office/drawing/2014/main" id="{2C225832-8FE5-C54D-B071-8C39562018AF}"/>
                </a:ext>
              </a:extLst>
            </p:cNvPr>
            <p:cNvSpPr>
              <a:spLocks noChangeArrowheads="1"/>
            </p:cNvSpPr>
            <p:nvPr/>
          </p:nvSpPr>
          <p:spPr bwMode="auto">
            <a:xfrm>
              <a:off x="12249312" y="1091636"/>
              <a:ext cx="175699" cy="2361848"/>
            </a:xfrm>
            <a:custGeom>
              <a:avLst/>
              <a:gdLst>
                <a:gd name="T0" fmla="*/ 180 w 267"/>
                <a:gd name="T1" fmla="*/ 0 h 3616"/>
                <a:gd name="T2" fmla="*/ 261 w 267"/>
                <a:gd name="T3" fmla="*/ 0 h 3616"/>
                <a:gd name="T4" fmla="*/ 266 w 267"/>
                <a:gd name="T5" fmla="*/ 3615 h 3616"/>
                <a:gd name="T6" fmla="*/ 185 w 267"/>
                <a:gd name="T7" fmla="*/ 3615 h 3616"/>
                <a:gd name="T8" fmla="*/ 185 w 267"/>
                <a:gd name="T9" fmla="*/ 3615 h 3616"/>
                <a:gd name="T10" fmla="*/ 4 w 267"/>
                <a:gd name="T11" fmla="*/ 3435 h 3616"/>
                <a:gd name="T12" fmla="*/ 0 w 267"/>
                <a:gd name="T13" fmla="*/ 181 h 3616"/>
                <a:gd name="T14" fmla="*/ 0 w 267"/>
                <a:gd name="T15" fmla="*/ 181 h 3616"/>
                <a:gd name="T16" fmla="*/ 180 w 267"/>
                <a:gd name="T17" fmla="*/ 0 h 3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3616">
                  <a:moveTo>
                    <a:pt x="180" y="0"/>
                  </a:moveTo>
                  <a:lnTo>
                    <a:pt x="261" y="0"/>
                  </a:lnTo>
                  <a:lnTo>
                    <a:pt x="266" y="3615"/>
                  </a:lnTo>
                  <a:lnTo>
                    <a:pt x="185" y="3615"/>
                  </a:lnTo>
                  <a:lnTo>
                    <a:pt x="185" y="3615"/>
                  </a:lnTo>
                  <a:cubicBezTo>
                    <a:pt x="85" y="3615"/>
                    <a:pt x="4" y="3534"/>
                    <a:pt x="4" y="3435"/>
                  </a:cubicBezTo>
                  <a:lnTo>
                    <a:pt x="0" y="181"/>
                  </a:lnTo>
                  <a:lnTo>
                    <a:pt x="0" y="181"/>
                  </a:lnTo>
                  <a:cubicBezTo>
                    <a:pt x="0" y="81"/>
                    <a:pt x="81" y="0"/>
                    <a:pt x="180" y="0"/>
                  </a:cubicBezTo>
                </a:path>
              </a:pathLst>
            </a:custGeom>
            <a:solidFill>
              <a:schemeClr val="accent6">
                <a:lumMod val="25000"/>
              </a:schemeClr>
            </a:solidFill>
            <a:ln>
              <a:noFill/>
            </a:ln>
            <a:effectLst/>
          </p:spPr>
          <p:txBody>
            <a:bodyPr wrap="none" anchor="ctr"/>
            <a:lstStyle/>
            <a:p>
              <a:endParaRPr lang="en-US" sz="3216" dirty="0">
                <a:latin typeface="Lato Light" panose="020F0502020204030203" pitchFamily="34" charset="0"/>
              </a:endParaRPr>
            </a:p>
          </p:txBody>
        </p:sp>
        <p:sp>
          <p:nvSpPr>
            <p:cNvPr id="55" name="Freeform 53">
              <a:extLst>
                <a:ext uri="{FF2B5EF4-FFF2-40B4-BE49-F238E27FC236}">
                  <a16:creationId xmlns:a16="http://schemas.microsoft.com/office/drawing/2014/main" id="{D18D23E8-1C6F-5B42-8228-05DFB90C4609}"/>
                </a:ext>
              </a:extLst>
            </p:cNvPr>
            <p:cNvSpPr>
              <a:spLocks noChangeArrowheads="1"/>
            </p:cNvSpPr>
            <p:nvPr/>
          </p:nvSpPr>
          <p:spPr bwMode="auto">
            <a:xfrm>
              <a:off x="14671648" y="2445378"/>
              <a:ext cx="728716" cy="1624491"/>
            </a:xfrm>
            <a:custGeom>
              <a:avLst/>
              <a:gdLst>
                <a:gd name="T0" fmla="*/ 1114 w 1115"/>
                <a:gd name="T1" fmla="*/ 2486 h 2487"/>
                <a:gd name="T2" fmla="*/ 0 w 1115"/>
                <a:gd name="T3" fmla="*/ 2486 h 2487"/>
                <a:gd name="T4" fmla="*/ 0 w 1115"/>
                <a:gd name="T5" fmla="*/ 0 h 2487"/>
                <a:gd name="T6" fmla="*/ 1114 w 1115"/>
                <a:gd name="T7" fmla="*/ 0 h 2487"/>
                <a:gd name="T8" fmla="*/ 1114 w 1115"/>
                <a:gd name="T9" fmla="*/ 2486 h 2487"/>
              </a:gdLst>
              <a:ahLst/>
              <a:cxnLst>
                <a:cxn ang="0">
                  <a:pos x="T0" y="T1"/>
                </a:cxn>
                <a:cxn ang="0">
                  <a:pos x="T2" y="T3"/>
                </a:cxn>
                <a:cxn ang="0">
                  <a:pos x="T4" y="T5"/>
                </a:cxn>
                <a:cxn ang="0">
                  <a:pos x="T6" y="T7"/>
                </a:cxn>
                <a:cxn ang="0">
                  <a:pos x="T8" y="T9"/>
                </a:cxn>
              </a:cxnLst>
              <a:rect l="0" t="0" r="r" b="b"/>
              <a:pathLst>
                <a:path w="1115" h="2487">
                  <a:moveTo>
                    <a:pt x="1114" y="2486"/>
                  </a:moveTo>
                  <a:lnTo>
                    <a:pt x="0" y="2486"/>
                  </a:lnTo>
                  <a:lnTo>
                    <a:pt x="0" y="0"/>
                  </a:lnTo>
                  <a:lnTo>
                    <a:pt x="1114" y="0"/>
                  </a:lnTo>
                  <a:lnTo>
                    <a:pt x="1114" y="2486"/>
                  </a:lnTo>
                </a:path>
              </a:pathLst>
            </a:custGeom>
            <a:solidFill>
              <a:schemeClr val="accent6">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56" name="Freeform 54">
              <a:extLst>
                <a:ext uri="{FF2B5EF4-FFF2-40B4-BE49-F238E27FC236}">
                  <a16:creationId xmlns:a16="http://schemas.microsoft.com/office/drawing/2014/main" id="{A3A6B949-4B20-014D-AB1D-72891FF25D1F}"/>
                </a:ext>
              </a:extLst>
            </p:cNvPr>
            <p:cNvSpPr>
              <a:spLocks noChangeArrowheads="1"/>
            </p:cNvSpPr>
            <p:nvPr/>
          </p:nvSpPr>
          <p:spPr bwMode="auto">
            <a:xfrm>
              <a:off x="15181460" y="2076701"/>
              <a:ext cx="357157" cy="2367609"/>
            </a:xfrm>
            <a:custGeom>
              <a:avLst/>
              <a:gdLst>
                <a:gd name="T0" fmla="*/ 544 w 545"/>
                <a:gd name="T1" fmla="*/ 3622 h 3623"/>
                <a:gd name="T2" fmla="*/ 0 w 545"/>
                <a:gd name="T3" fmla="*/ 3622 h 3623"/>
                <a:gd name="T4" fmla="*/ 0 w 545"/>
                <a:gd name="T5" fmla="*/ 0 h 3623"/>
                <a:gd name="T6" fmla="*/ 544 w 545"/>
                <a:gd name="T7" fmla="*/ 0 h 3623"/>
                <a:gd name="T8" fmla="*/ 544 w 545"/>
                <a:gd name="T9" fmla="*/ 3622 h 3623"/>
              </a:gdLst>
              <a:ahLst/>
              <a:cxnLst>
                <a:cxn ang="0">
                  <a:pos x="T0" y="T1"/>
                </a:cxn>
                <a:cxn ang="0">
                  <a:pos x="T2" y="T3"/>
                </a:cxn>
                <a:cxn ang="0">
                  <a:pos x="T4" y="T5"/>
                </a:cxn>
                <a:cxn ang="0">
                  <a:pos x="T6" y="T7"/>
                </a:cxn>
                <a:cxn ang="0">
                  <a:pos x="T8" y="T9"/>
                </a:cxn>
              </a:cxnLst>
              <a:rect l="0" t="0" r="r" b="b"/>
              <a:pathLst>
                <a:path w="545" h="3623">
                  <a:moveTo>
                    <a:pt x="544" y="3622"/>
                  </a:moveTo>
                  <a:lnTo>
                    <a:pt x="0" y="3622"/>
                  </a:lnTo>
                  <a:lnTo>
                    <a:pt x="0" y="0"/>
                  </a:lnTo>
                  <a:lnTo>
                    <a:pt x="544" y="0"/>
                  </a:lnTo>
                  <a:lnTo>
                    <a:pt x="544" y="3622"/>
                  </a:lnTo>
                </a:path>
              </a:pathLst>
            </a:custGeom>
            <a:solidFill>
              <a:schemeClr val="accent6">
                <a:lumMod val="10000"/>
              </a:schemeClr>
            </a:solidFill>
            <a:ln>
              <a:noFill/>
            </a:ln>
            <a:effectLst/>
          </p:spPr>
          <p:txBody>
            <a:bodyPr wrap="none" anchor="ctr"/>
            <a:lstStyle/>
            <a:p>
              <a:endParaRPr lang="en-US" sz="3216" dirty="0">
                <a:latin typeface="Lato Light" panose="020F0502020204030203" pitchFamily="34" charset="0"/>
              </a:endParaRPr>
            </a:p>
          </p:txBody>
        </p:sp>
        <p:sp>
          <p:nvSpPr>
            <p:cNvPr id="57" name="Freeform 55">
              <a:extLst>
                <a:ext uri="{FF2B5EF4-FFF2-40B4-BE49-F238E27FC236}">
                  <a16:creationId xmlns:a16="http://schemas.microsoft.com/office/drawing/2014/main" id="{300C95EB-B3E2-F44E-A8DD-0E5C32311E62}"/>
                </a:ext>
              </a:extLst>
            </p:cNvPr>
            <p:cNvSpPr>
              <a:spLocks noChangeArrowheads="1"/>
            </p:cNvSpPr>
            <p:nvPr/>
          </p:nvSpPr>
          <p:spPr bwMode="auto">
            <a:xfrm>
              <a:off x="14671648" y="3257625"/>
              <a:ext cx="728716" cy="812245"/>
            </a:xfrm>
            <a:custGeom>
              <a:avLst/>
              <a:gdLst>
                <a:gd name="T0" fmla="*/ 1114 w 1115"/>
                <a:gd name="T1" fmla="*/ 1243 h 1244"/>
                <a:gd name="T2" fmla="*/ 0 w 1115"/>
                <a:gd name="T3" fmla="*/ 1243 h 1244"/>
                <a:gd name="T4" fmla="*/ 0 w 1115"/>
                <a:gd name="T5" fmla="*/ 0 h 1244"/>
                <a:gd name="T6" fmla="*/ 1114 w 1115"/>
                <a:gd name="T7" fmla="*/ 0 h 1244"/>
                <a:gd name="T8" fmla="*/ 1114 w 1115"/>
                <a:gd name="T9" fmla="*/ 1243 h 1244"/>
              </a:gdLst>
              <a:ahLst/>
              <a:cxnLst>
                <a:cxn ang="0">
                  <a:pos x="T0" y="T1"/>
                </a:cxn>
                <a:cxn ang="0">
                  <a:pos x="T2" y="T3"/>
                </a:cxn>
                <a:cxn ang="0">
                  <a:pos x="T4" y="T5"/>
                </a:cxn>
                <a:cxn ang="0">
                  <a:pos x="T6" y="T7"/>
                </a:cxn>
                <a:cxn ang="0">
                  <a:pos x="T8" y="T9"/>
                </a:cxn>
              </a:cxnLst>
              <a:rect l="0" t="0" r="r" b="b"/>
              <a:pathLst>
                <a:path w="1115" h="1244">
                  <a:moveTo>
                    <a:pt x="1114" y="1243"/>
                  </a:moveTo>
                  <a:lnTo>
                    <a:pt x="0" y="1243"/>
                  </a:lnTo>
                  <a:lnTo>
                    <a:pt x="0" y="0"/>
                  </a:lnTo>
                  <a:lnTo>
                    <a:pt x="1114" y="0"/>
                  </a:lnTo>
                  <a:lnTo>
                    <a:pt x="1114" y="1243"/>
                  </a:lnTo>
                </a:path>
              </a:pathLst>
            </a:custGeom>
            <a:solidFill>
              <a:schemeClr val="accent6">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58" name="Freeform 56">
              <a:extLst>
                <a:ext uri="{FF2B5EF4-FFF2-40B4-BE49-F238E27FC236}">
                  <a16:creationId xmlns:a16="http://schemas.microsoft.com/office/drawing/2014/main" id="{1B43362C-947D-334F-9BB7-6054EF6F88D7}"/>
                </a:ext>
              </a:extLst>
            </p:cNvPr>
            <p:cNvSpPr>
              <a:spLocks noChangeArrowheads="1"/>
            </p:cNvSpPr>
            <p:nvPr/>
          </p:nvSpPr>
          <p:spPr bwMode="auto">
            <a:xfrm>
              <a:off x="12249312" y="3021440"/>
              <a:ext cx="2203432" cy="478130"/>
            </a:xfrm>
            <a:custGeom>
              <a:avLst/>
              <a:gdLst>
                <a:gd name="T0" fmla="*/ 3372 w 3373"/>
                <a:gd name="T1" fmla="*/ 729 h 730"/>
                <a:gd name="T2" fmla="*/ 0 w 3373"/>
                <a:gd name="T3" fmla="*/ 729 h 730"/>
                <a:gd name="T4" fmla="*/ 0 w 3373"/>
                <a:gd name="T5" fmla="*/ 0 h 730"/>
                <a:gd name="T6" fmla="*/ 3372 w 3373"/>
                <a:gd name="T7" fmla="*/ 0 h 730"/>
                <a:gd name="T8" fmla="*/ 3372 w 3373"/>
                <a:gd name="T9" fmla="*/ 729 h 730"/>
              </a:gdLst>
              <a:ahLst/>
              <a:cxnLst>
                <a:cxn ang="0">
                  <a:pos x="T0" y="T1"/>
                </a:cxn>
                <a:cxn ang="0">
                  <a:pos x="T2" y="T3"/>
                </a:cxn>
                <a:cxn ang="0">
                  <a:pos x="T4" y="T5"/>
                </a:cxn>
                <a:cxn ang="0">
                  <a:pos x="T6" y="T7"/>
                </a:cxn>
                <a:cxn ang="0">
                  <a:pos x="T8" y="T9"/>
                </a:cxn>
              </a:cxnLst>
              <a:rect l="0" t="0" r="r" b="b"/>
              <a:pathLst>
                <a:path w="3373" h="730">
                  <a:moveTo>
                    <a:pt x="3372" y="729"/>
                  </a:moveTo>
                  <a:lnTo>
                    <a:pt x="0" y="729"/>
                  </a:lnTo>
                  <a:lnTo>
                    <a:pt x="0" y="0"/>
                  </a:lnTo>
                  <a:lnTo>
                    <a:pt x="3372" y="0"/>
                  </a:lnTo>
                  <a:lnTo>
                    <a:pt x="3372" y="729"/>
                  </a:lnTo>
                </a:path>
              </a:pathLst>
            </a:custGeom>
            <a:solidFill>
              <a:schemeClr val="accent6">
                <a:lumMod val="25000"/>
              </a:schemeClr>
            </a:solidFill>
            <a:ln>
              <a:noFill/>
            </a:ln>
            <a:effectLst/>
          </p:spPr>
          <p:txBody>
            <a:bodyPr wrap="none" anchor="ctr"/>
            <a:lstStyle/>
            <a:p>
              <a:endParaRPr lang="en-US" sz="3216" dirty="0">
                <a:latin typeface="Lato Light" panose="020F0502020204030203" pitchFamily="34" charset="0"/>
              </a:endParaRPr>
            </a:p>
          </p:txBody>
        </p:sp>
        <p:sp>
          <p:nvSpPr>
            <p:cNvPr id="59" name="Freeform 57">
              <a:extLst>
                <a:ext uri="{FF2B5EF4-FFF2-40B4-BE49-F238E27FC236}">
                  <a16:creationId xmlns:a16="http://schemas.microsoft.com/office/drawing/2014/main" id="{C1FFD0FE-081D-CA43-8FC4-7E63AAE90653}"/>
                </a:ext>
              </a:extLst>
            </p:cNvPr>
            <p:cNvSpPr>
              <a:spLocks noChangeArrowheads="1"/>
            </p:cNvSpPr>
            <p:nvPr/>
          </p:nvSpPr>
          <p:spPr bwMode="auto">
            <a:xfrm>
              <a:off x="12249312" y="3257624"/>
              <a:ext cx="2203432" cy="239064"/>
            </a:xfrm>
            <a:custGeom>
              <a:avLst/>
              <a:gdLst>
                <a:gd name="T0" fmla="*/ 3372 w 3373"/>
                <a:gd name="T1" fmla="*/ 364 h 365"/>
                <a:gd name="T2" fmla="*/ 0 w 3373"/>
                <a:gd name="T3" fmla="*/ 364 h 365"/>
                <a:gd name="T4" fmla="*/ 0 w 3373"/>
                <a:gd name="T5" fmla="*/ 0 h 365"/>
                <a:gd name="T6" fmla="*/ 3372 w 3373"/>
                <a:gd name="T7" fmla="*/ 0 h 365"/>
                <a:gd name="T8" fmla="*/ 3372 w 3373"/>
                <a:gd name="T9" fmla="*/ 364 h 365"/>
              </a:gdLst>
              <a:ahLst/>
              <a:cxnLst>
                <a:cxn ang="0">
                  <a:pos x="T0" y="T1"/>
                </a:cxn>
                <a:cxn ang="0">
                  <a:pos x="T2" y="T3"/>
                </a:cxn>
                <a:cxn ang="0">
                  <a:pos x="T4" y="T5"/>
                </a:cxn>
                <a:cxn ang="0">
                  <a:pos x="T6" y="T7"/>
                </a:cxn>
                <a:cxn ang="0">
                  <a:pos x="T8" y="T9"/>
                </a:cxn>
              </a:cxnLst>
              <a:rect l="0" t="0" r="r" b="b"/>
              <a:pathLst>
                <a:path w="3373" h="365">
                  <a:moveTo>
                    <a:pt x="3372" y="364"/>
                  </a:moveTo>
                  <a:lnTo>
                    <a:pt x="0" y="364"/>
                  </a:lnTo>
                  <a:lnTo>
                    <a:pt x="0" y="0"/>
                  </a:lnTo>
                  <a:lnTo>
                    <a:pt x="3372" y="0"/>
                  </a:lnTo>
                  <a:lnTo>
                    <a:pt x="3372" y="364"/>
                  </a:lnTo>
                </a:path>
              </a:pathLst>
            </a:custGeom>
            <a:solidFill>
              <a:schemeClr val="accent6">
                <a:lumMod val="10000"/>
              </a:schemeClr>
            </a:solidFill>
            <a:ln>
              <a:noFill/>
            </a:ln>
            <a:effectLst/>
          </p:spPr>
          <p:txBody>
            <a:bodyPr wrap="none" anchor="ctr"/>
            <a:lstStyle/>
            <a:p>
              <a:endParaRPr lang="en-US" sz="3216" dirty="0">
                <a:latin typeface="Lato Light" panose="020F0502020204030203" pitchFamily="34" charset="0"/>
              </a:endParaRPr>
            </a:p>
          </p:txBody>
        </p:sp>
        <p:sp>
          <p:nvSpPr>
            <p:cNvPr id="60" name="Freeform 58">
              <a:extLst>
                <a:ext uri="{FF2B5EF4-FFF2-40B4-BE49-F238E27FC236}">
                  <a16:creationId xmlns:a16="http://schemas.microsoft.com/office/drawing/2014/main" id="{40BE76D7-D1D7-E745-9F1B-3CB5D6C378BC}"/>
                </a:ext>
              </a:extLst>
            </p:cNvPr>
            <p:cNvSpPr>
              <a:spLocks noChangeArrowheads="1"/>
            </p:cNvSpPr>
            <p:nvPr/>
          </p:nvSpPr>
          <p:spPr bwMode="auto">
            <a:xfrm>
              <a:off x="15181460" y="3257624"/>
              <a:ext cx="357157" cy="1183803"/>
            </a:xfrm>
            <a:custGeom>
              <a:avLst/>
              <a:gdLst>
                <a:gd name="T0" fmla="*/ 544 w 545"/>
                <a:gd name="T1" fmla="*/ 1811 h 1812"/>
                <a:gd name="T2" fmla="*/ 0 w 545"/>
                <a:gd name="T3" fmla="*/ 1811 h 1812"/>
                <a:gd name="T4" fmla="*/ 0 w 545"/>
                <a:gd name="T5" fmla="*/ 0 h 1812"/>
                <a:gd name="T6" fmla="*/ 544 w 545"/>
                <a:gd name="T7" fmla="*/ 0 h 1812"/>
                <a:gd name="T8" fmla="*/ 544 w 545"/>
                <a:gd name="T9" fmla="*/ 1811 h 1812"/>
              </a:gdLst>
              <a:ahLst/>
              <a:cxnLst>
                <a:cxn ang="0">
                  <a:pos x="T0" y="T1"/>
                </a:cxn>
                <a:cxn ang="0">
                  <a:pos x="T2" y="T3"/>
                </a:cxn>
                <a:cxn ang="0">
                  <a:pos x="T4" y="T5"/>
                </a:cxn>
                <a:cxn ang="0">
                  <a:pos x="T6" y="T7"/>
                </a:cxn>
                <a:cxn ang="0">
                  <a:pos x="T8" y="T9"/>
                </a:cxn>
              </a:cxnLst>
              <a:rect l="0" t="0" r="r" b="b"/>
              <a:pathLst>
                <a:path w="545" h="1812">
                  <a:moveTo>
                    <a:pt x="544" y="1811"/>
                  </a:moveTo>
                  <a:lnTo>
                    <a:pt x="0" y="1811"/>
                  </a:lnTo>
                  <a:lnTo>
                    <a:pt x="0" y="0"/>
                  </a:lnTo>
                  <a:lnTo>
                    <a:pt x="544" y="0"/>
                  </a:lnTo>
                  <a:lnTo>
                    <a:pt x="544" y="1811"/>
                  </a:lnTo>
                </a:path>
              </a:pathLst>
            </a:custGeom>
            <a:solidFill>
              <a:schemeClr val="accent6">
                <a:lumMod val="25000"/>
              </a:schemeClr>
            </a:solidFill>
            <a:ln>
              <a:noFill/>
            </a:ln>
            <a:effectLst/>
          </p:spPr>
          <p:txBody>
            <a:bodyPr wrap="none" anchor="ctr"/>
            <a:lstStyle/>
            <a:p>
              <a:endParaRPr lang="en-US" sz="3216" dirty="0">
                <a:latin typeface="Lato Light" panose="020F0502020204030203" pitchFamily="34" charset="0"/>
              </a:endParaRPr>
            </a:p>
          </p:txBody>
        </p:sp>
        <p:sp>
          <p:nvSpPr>
            <p:cNvPr id="61" name="Freeform 59">
              <a:extLst>
                <a:ext uri="{FF2B5EF4-FFF2-40B4-BE49-F238E27FC236}">
                  <a16:creationId xmlns:a16="http://schemas.microsoft.com/office/drawing/2014/main" id="{DBB95E71-B520-C441-A52A-73FCCF6C58EE}"/>
                </a:ext>
              </a:extLst>
            </p:cNvPr>
            <p:cNvSpPr>
              <a:spLocks noChangeArrowheads="1"/>
            </p:cNvSpPr>
            <p:nvPr/>
          </p:nvSpPr>
          <p:spPr bwMode="auto">
            <a:xfrm>
              <a:off x="13594415" y="2327286"/>
              <a:ext cx="1241409" cy="1863557"/>
            </a:xfrm>
            <a:custGeom>
              <a:avLst/>
              <a:gdLst>
                <a:gd name="T0" fmla="*/ 1899 w 1900"/>
                <a:gd name="T1" fmla="*/ 2852 h 2853"/>
                <a:gd name="T2" fmla="*/ 1186 w 1900"/>
                <a:gd name="T3" fmla="*/ 2852 h 2853"/>
                <a:gd name="T4" fmla="*/ 1186 w 1900"/>
                <a:gd name="T5" fmla="*/ 2852 h 2853"/>
                <a:gd name="T6" fmla="*/ 961 w 1900"/>
                <a:gd name="T7" fmla="*/ 2775 h 2853"/>
                <a:gd name="T8" fmla="*/ 492 w 1900"/>
                <a:gd name="T9" fmla="*/ 2417 h 2853"/>
                <a:gd name="T10" fmla="*/ 492 w 1900"/>
                <a:gd name="T11" fmla="*/ 2417 h 2853"/>
                <a:gd name="T12" fmla="*/ 2 w 1900"/>
                <a:gd name="T13" fmla="*/ 1415 h 2853"/>
                <a:gd name="T14" fmla="*/ 2 w 1900"/>
                <a:gd name="T15" fmla="*/ 1415 h 2853"/>
                <a:gd name="T16" fmla="*/ 503 w 1900"/>
                <a:gd name="T17" fmla="*/ 418 h 2853"/>
                <a:gd name="T18" fmla="*/ 962 w 1900"/>
                <a:gd name="T19" fmla="*/ 74 h 2853"/>
                <a:gd name="T20" fmla="*/ 962 w 1900"/>
                <a:gd name="T21" fmla="*/ 74 h 2853"/>
                <a:gd name="T22" fmla="*/ 1184 w 1900"/>
                <a:gd name="T23" fmla="*/ 0 h 2853"/>
                <a:gd name="T24" fmla="*/ 1899 w 1900"/>
                <a:gd name="T25" fmla="*/ 0 h 2853"/>
                <a:gd name="T26" fmla="*/ 1899 w 1900"/>
                <a:gd name="T27" fmla="*/ 2852 h 2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0" h="2853">
                  <a:moveTo>
                    <a:pt x="1899" y="2852"/>
                  </a:moveTo>
                  <a:lnTo>
                    <a:pt x="1186" y="2852"/>
                  </a:lnTo>
                  <a:lnTo>
                    <a:pt x="1186" y="2852"/>
                  </a:lnTo>
                  <a:cubicBezTo>
                    <a:pt x="1105" y="2852"/>
                    <a:pt x="1026" y="2825"/>
                    <a:pt x="961" y="2775"/>
                  </a:cubicBezTo>
                  <a:lnTo>
                    <a:pt x="492" y="2417"/>
                  </a:lnTo>
                  <a:lnTo>
                    <a:pt x="492" y="2417"/>
                  </a:lnTo>
                  <a:cubicBezTo>
                    <a:pt x="182" y="2178"/>
                    <a:pt x="0" y="1808"/>
                    <a:pt x="2" y="1415"/>
                  </a:cubicBezTo>
                  <a:lnTo>
                    <a:pt x="2" y="1415"/>
                  </a:lnTo>
                  <a:cubicBezTo>
                    <a:pt x="5" y="1023"/>
                    <a:pt x="190" y="654"/>
                    <a:pt x="503" y="418"/>
                  </a:cubicBezTo>
                  <a:lnTo>
                    <a:pt x="962" y="74"/>
                  </a:lnTo>
                  <a:lnTo>
                    <a:pt x="962" y="74"/>
                  </a:lnTo>
                  <a:cubicBezTo>
                    <a:pt x="1026" y="26"/>
                    <a:pt x="1104" y="0"/>
                    <a:pt x="1184" y="0"/>
                  </a:cubicBezTo>
                  <a:lnTo>
                    <a:pt x="1899" y="0"/>
                  </a:lnTo>
                  <a:lnTo>
                    <a:pt x="1899" y="2852"/>
                  </a:lnTo>
                </a:path>
              </a:pathLst>
            </a:custGeom>
            <a:solidFill>
              <a:schemeClr val="accent6">
                <a:lumMod val="10000"/>
              </a:schemeClr>
            </a:solidFill>
            <a:ln>
              <a:noFill/>
            </a:ln>
            <a:effectLst/>
          </p:spPr>
          <p:txBody>
            <a:bodyPr wrap="none" anchor="ctr"/>
            <a:lstStyle/>
            <a:p>
              <a:endParaRPr lang="en-US" sz="3216" dirty="0">
                <a:latin typeface="Lato Light" panose="020F0502020204030203" pitchFamily="34" charset="0"/>
              </a:endParaRPr>
            </a:p>
          </p:txBody>
        </p:sp>
        <p:sp>
          <p:nvSpPr>
            <p:cNvPr id="62" name="Freeform 60">
              <a:extLst>
                <a:ext uri="{FF2B5EF4-FFF2-40B4-BE49-F238E27FC236}">
                  <a16:creationId xmlns:a16="http://schemas.microsoft.com/office/drawing/2014/main" id="{98D1E26D-233C-7049-91BE-A0EB1338F177}"/>
                </a:ext>
              </a:extLst>
            </p:cNvPr>
            <p:cNvSpPr>
              <a:spLocks noChangeArrowheads="1"/>
            </p:cNvSpPr>
            <p:nvPr/>
          </p:nvSpPr>
          <p:spPr bwMode="auto">
            <a:xfrm>
              <a:off x="13582893" y="3257624"/>
              <a:ext cx="1252931" cy="933218"/>
            </a:xfrm>
            <a:custGeom>
              <a:avLst/>
              <a:gdLst>
                <a:gd name="T0" fmla="*/ 1918 w 1919"/>
                <a:gd name="T1" fmla="*/ 1426 h 1427"/>
                <a:gd name="T2" fmla="*/ 1080 w 1919"/>
                <a:gd name="T3" fmla="*/ 1426 h 1427"/>
                <a:gd name="T4" fmla="*/ 1080 w 1919"/>
                <a:gd name="T5" fmla="*/ 1426 h 1427"/>
                <a:gd name="T6" fmla="*/ 366 w 1919"/>
                <a:gd name="T7" fmla="*/ 859 h 1427"/>
                <a:gd name="T8" fmla="*/ 366 w 1919"/>
                <a:gd name="T9" fmla="*/ 859 h 1427"/>
                <a:gd name="T10" fmla="*/ 21 w 1919"/>
                <a:gd name="T11" fmla="*/ 0 h 1427"/>
                <a:gd name="T12" fmla="*/ 1918 w 1919"/>
                <a:gd name="T13" fmla="*/ 0 h 1427"/>
                <a:gd name="T14" fmla="*/ 1918 w 1919"/>
                <a:gd name="T15" fmla="*/ 1426 h 1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9" h="1427">
                  <a:moveTo>
                    <a:pt x="1918" y="1426"/>
                  </a:moveTo>
                  <a:lnTo>
                    <a:pt x="1080" y="1426"/>
                  </a:lnTo>
                  <a:lnTo>
                    <a:pt x="1080" y="1426"/>
                  </a:lnTo>
                  <a:cubicBezTo>
                    <a:pt x="1080" y="1426"/>
                    <a:pt x="516" y="1002"/>
                    <a:pt x="366" y="859"/>
                  </a:cubicBezTo>
                  <a:lnTo>
                    <a:pt x="366" y="859"/>
                  </a:lnTo>
                  <a:cubicBezTo>
                    <a:pt x="0" y="511"/>
                    <a:pt x="21" y="0"/>
                    <a:pt x="21" y="0"/>
                  </a:cubicBezTo>
                  <a:lnTo>
                    <a:pt x="1918" y="0"/>
                  </a:lnTo>
                  <a:lnTo>
                    <a:pt x="1918" y="1426"/>
                  </a:lnTo>
                </a:path>
              </a:pathLst>
            </a:custGeom>
            <a:solidFill>
              <a:schemeClr val="accent6">
                <a:lumMod val="25000"/>
              </a:schemeClr>
            </a:solidFill>
            <a:ln>
              <a:noFill/>
            </a:ln>
            <a:effectLst/>
          </p:spPr>
          <p:txBody>
            <a:bodyPr wrap="none" anchor="ctr"/>
            <a:lstStyle/>
            <a:p>
              <a:endParaRPr lang="en-US" sz="3216" dirty="0">
                <a:latin typeface="Lato Light" panose="020F0502020204030203" pitchFamily="34" charset="0"/>
              </a:endParaRPr>
            </a:p>
          </p:txBody>
        </p:sp>
        <p:sp>
          <p:nvSpPr>
            <p:cNvPr id="63" name="Freeform 61">
              <a:extLst>
                <a:ext uri="{FF2B5EF4-FFF2-40B4-BE49-F238E27FC236}">
                  <a16:creationId xmlns:a16="http://schemas.microsoft.com/office/drawing/2014/main" id="{FFB1747E-DA35-E646-9866-D08D8CA050B5}"/>
                </a:ext>
              </a:extLst>
            </p:cNvPr>
            <p:cNvSpPr>
              <a:spLocks noChangeArrowheads="1"/>
            </p:cNvSpPr>
            <p:nvPr/>
          </p:nvSpPr>
          <p:spPr bwMode="auto">
            <a:xfrm>
              <a:off x="14144552" y="2937910"/>
              <a:ext cx="639427" cy="639427"/>
            </a:xfrm>
            <a:custGeom>
              <a:avLst/>
              <a:gdLst>
                <a:gd name="T0" fmla="*/ 978 w 979"/>
                <a:gd name="T1" fmla="*/ 489 h 979"/>
                <a:gd name="T2" fmla="*/ 978 w 979"/>
                <a:gd name="T3" fmla="*/ 489 h 979"/>
                <a:gd name="T4" fmla="*/ 489 w 979"/>
                <a:gd name="T5" fmla="*/ 978 h 979"/>
                <a:gd name="T6" fmla="*/ 489 w 979"/>
                <a:gd name="T7" fmla="*/ 978 h 979"/>
                <a:gd name="T8" fmla="*/ 0 w 979"/>
                <a:gd name="T9" fmla="*/ 489 h 979"/>
                <a:gd name="T10" fmla="*/ 0 w 979"/>
                <a:gd name="T11" fmla="*/ 489 h 979"/>
                <a:gd name="T12" fmla="*/ 489 w 979"/>
                <a:gd name="T13" fmla="*/ 0 h 979"/>
                <a:gd name="T14" fmla="*/ 489 w 979"/>
                <a:gd name="T15" fmla="*/ 0 h 979"/>
                <a:gd name="T16" fmla="*/ 978 w 979"/>
                <a:gd name="T17" fmla="*/ 489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9" h="979">
                  <a:moveTo>
                    <a:pt x="978" y="489"/>
                  </a:moveTo>
                  <a:lnTo>
                    <a:pt x="978" y="489"/>
                  </a:lnTo>
                  <a:cubicBezTo>
                    <a:pt x="978" y="759"/>
                    <a:pt x="759" y="978"/>
                    <a:pt x="489" y="978"/>
                  </a:cubicBezTo>
                  <a:lnTo>
                    <a:pt x="489" y="978"/>
                  </a:lnTo>
                  <a:cubicBezTo>
                    <a:pt x="218" y="978"/>
                    <a:pt x="0" y="759"/>
                    <a:pt x="0" y="489"/>
                  </a:cubicBezTo>
                  <a:lnTo>
                    <a:pt x="0" y="489"/>
                  </a:lnTo>
                  <a:cubicBezTo>
                    <a:pt x="0" y="218"/>
                    <a:pt x="218" y="0"/>
                    <a:pt x="489" y="0"/>
                  </a:cubicBezTo>
                  <a:lnTo>
                    <a:pt x="489" y="0"/>
                  </a:lnTo>
                  <a:cubicBezTo>
                    <a:pt x="759" y="0"/>
                    <a:pt x="978" y="218"/>
                    <a:pt x="978" y="489"/>
                  </a:cubicBezTo>
                </a:path>
              </a:pathLst>
            </a:custGeom>
            <a:solidFill>
              <a:schemeClr val="accent6">
                <a:lumMod val="75000"/>
              </a:schemeClr>
            </a:solidFill>
            <a:ln>
              <a:noFill/>
            </a:ln>
            <a:effectLst/>
          </p:spPr>
          <p:txBody>
            <a:bodyPr wrap="none" anchor="ctr"/>
            <a:lstStyle/>
            <a:p>
              <a:endParaRPr lang="en-US" sz="3216" dirty="0">
                <a:latin typeface="Lato Light" panose="020F0502020204030203" pitchFamily="34" charset="0"/>
              </a:endParaRPr>
            </a:p>
          </p:txBody>
        </p:sp>
        <p:sp>
          <p:nvSpPr>
            <p:cNvPr id="64" name="Freeform 62">
              <a:extLst>
                <a:ext uri="{FF2B5EF4-FFF2-40B4-BE49-F238E27FC236}">
                  <a16:creationId xmlns:a16="http://schemas.microsoft.com/office/drawing/2014/main" id="{481934B4-BF48-5440-8FBC-B67EE0BE0C96}"/>
                </a:ext>
              </a:extLst>
            </p:cNvPr>
            <p:cNvSpPr>
              <a:spLocks noChangeArrowheads="1"/>
            </p:cNvSpPr>
            <p:nvPr/>
          </p:nvSpPr>
          <p:spPr bwMode="auto">
            <a:xfrm>
              <a:off x="14464266" y="2937910"/>
              <a:ext cx="319713" cy="639427"/>
            </a:xfrm>
            <a:custGeom>
              <a:avLst/>
              <a:gdLst>
                <a:gd name="T0" fmla="*/ 489 w 490"/>
                <a:gd name="T1" fmla="*/ 489 h 979"/>
                <a:gd name="T2" fmla="*/ 489 w 490"/>
                <a:gd name="T3" fmla="*/ 489 h 979"/>
                <a:gd name="T4" fmla="*/ 0 w 490"/>
                <a:gd name="T5" fmla="*/ 0 h 979"/>
                <a:gd name="T6" fmla="*/ 0 w 490"/>
                <a:gd name="T7" fmla="*/ 978 h 979"/>
                <a:gd name="T8" fmla="*/ 0 w 490"/>
                <a:gd name="T9" fmla="*/ 978 h 979"/>
                <a:gd name="T10" fmla="*/ 489 w 490"/>
                <a:gd name="T11" fmla="*/ 489 h 979"/>
              </a:gdLst>
              <a:ahLst/>
              <a:cxnLst>
                <a:cxn ang="0">
                  <a:pos x="T0" y="T1"/>
                </a:cxn>
                <a:cxn ang="0">
                  <a:pos x="T2" y="T3"/>
                </a:cxn>
                <a:cxn ang="0">
                  <a:pos x="T4" y="T5"/>
                </a:cxn>
                <a:cxn ang="0">
                  <a:pos x="T6" y="T7"/>
                </a:cxn>
                <a:cxn ang="0">
                  <a:pos x="T8" y="T9"/>
                </a:cxn>
                <a:cxn ang="0">
                  <a:pos x="T10" y="T11"/>
                </a:cxn>
              </a:cxnLst>
              <a:rect l="0" t="0" r="r" b="b"/>
              <a:pathLst>
                <a:path w="490" h="979">
                  <a:moveTo>
                    <a:pt x="489" y="489"/>
                  </a:moveTo>
                  <a:lnTo>
                    <a:pt x="489" y="489"/>
                  </a:lnTo>
                  <a:cubicBezTo>
                    <a:pt x="489" y="218"/>
                    <a:pt x="270" y="0"/>
                    <a:pt x="0" y="0"/>
                  </a:cubicBezTo>
                  <a:lnTo>
                    <a:pt x="0" y="978"/>
                  </a:lnTo>
                  <a:lnTo>
                    <a:pt x="0" y="978"/>
                  </a:lnTo>
                  <a:cubicBezTo>
                    <a:pt x="270" y="978"/>
                    <a:pt x="489" y="759"/>
                    <a:pt x="489" y="489"/>
                  </a:cubicBezTo>
                </a:path>
              </a:pathLst>
            </a:custGeom>
            <a:solidFill>
              <a:schemeClr val="accent6">
                <a:lumMod val="50000"/>
              </a:schemeClr>
            </a:solidFill>
            <a:ln>
              <a:noFill/>
            </a:ln>
            <a:effectLst/>
          </p:spPr>
          <p:txBody>
            <a:bodyPr wrap="none" anchor="ctr"/>
            <a:lstStyle/>
            <a:p>
              <a:endParaRPr lang="en-US" sz="3216" dirty="0">
                <a:latin typeface="Lato Light" panose="020F0502020204030203" pitchFamily="34" charset="0"/>
              </a:endParaRPr>
            </a:p>
          </p:txBody>
        </p:sp>
        <p:sp>
          <p:nvSpPr>
            <p:cNvPr id="65" name="Freeform 63">
              <a:extLst>
                <a:ext uri="{FF2B5EF4-FFF2-40B4-BE49-F238E27FC236}">
                  <a16:creationId xmlns:a16="http://schemas.microsoft.com/office/drawing/2014/main" id="{33DC08B6-4D46-B149-BFA1-EFEF27029385}"/>
                </a:ext>
              </a:extLst>
            </p:cNvPr>
            <p:cNvSpPr>
              <a:spLocks noChangeArrowheads="1"/>
            </p:cNvSpPr>
            <p:nvPr/>
          </p:nvSpPr>
          <p:spPr bwMode="auto">
            <a:xfrm>
              <a:off x="14196398" y="2989756"/>
              <a:ext cx="535736" cy="535736"/>
            </a:xfrm>
            <a:custGeom>
              <a:avLst/>
              <a:gdLst>
                <a:gd name="T0" fmla="*/ 819 w 820"/>
                <a:gd name="T1" fmla="*/ 410 h 820"/>
                <a:gd name="T2" fmla="*/ 819 w 820"/>
                <a:gd name="T3" fmla="*/ 410 h 820"/>
                <a:gd name="T4" fmla="*/ 410 w 820"/>
                <a:gd name="T5" fmla="*/ 819 h 820"/>
                <a:gd name="T6" fmla="*/ 410 w 820"/>
                <a:gd name="T7" fmla="*/ 819 h 820"/>
                <a:gd name="T8" fmla="*/ 0 w 820"/>
                <a:gd name="T9" fmla="*/ 410 h 820"/>
                <a:gd name="T10" fmla="*/ 0 w 820"/>
                <a:gd name="T11" fmla="*/ 410 h 820"/>
                <a:gd name="T12" fmla="*/ 410 w 820"/>
                <a:gd name="T13" fmla="*/ 0 h 820"/>
                <a:gd name="T14" fmla="*/ 410 w 820"/>
                <a:gd name="T15" fmla="*/ 0 h 820"/>
                <a:gd name="T16" fmla="*/ 819 w 820"/>
                <a:gd name="T17" fmla="*/ 41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 h="820">
                  <a:moveTo>
                    <a:pt x="819" y="410"/>
                  </a:moveTo>
                  <a:lnTo>
                    <a:pt x="819" y="410"/>
                  </a:lnTo>
                  <a:cubicBezTo>
                    <a:pt x="819" y="636"/>
                    <a:pt x="636" y="819"/>
                    <a:pt x="410" y="819"/>
                  </a:cubicBezTo>
                  <a:lnTo>
                    <a:pt x="410" y="819"/>
                  </a:lnTo>
                  <a:cubicBezTo>
                    <a:pt x="184" y="819"/>
                    <a:pt x="0" y="636"/>
                    <a:pt x="0" y="410"/>
                  </a:cubicBezTo>
                  <a:lnTo>
                    <a:pt x="0" y="410"/>
                  </a:lnTo>
                  <a:cubicBezTo>
                    <a:pt x="0" y="184"/>
                    <a:pt x="184" y="0"/>
                    <a:pt x="410" y="0"/>
                  </a:cubicBezTo>
                  <a:lnTo>
                    <a:pt x="410" y="0"/>
                  </a:lnTo>
                  <a:cubicBezTo>
                    <a:pt x="636" y="0"/>
                    <a:pt x="819" y="184"/>
                    <a:pt x="819" y="410"/>
                  </a:cubicBezTo>
                </a:path>
              </a:pathLst>
            </a:custGeom>
            <a:solidFill>
              <a:schemeClr val="accent6">
                <a:lumMod val="25000"/>
              </a:schemeClr>
            </a:solidFill>
            <a:ln>
              <a:noFill/>
            </a:ln>
            <a:effectLst/>
          </p:spPr>
          <p:txBody>
            <a:bodyPr wrap="none" anchor="ctr"/>
            <a:lstStyle/>
            <a:p>
              <a:endParaRPr lang="en-US" sz="3216" dirty="0">
                <a:latin typeface="Lato Light" panose="020F0502020204030203" pitchFamily="34" charset="0"/>
              </a:endParaRPr>
            </a:p>
          </p:txBody>
        </p:sp>
        <p:sp>
          <p:nvSpPr>
            <p:cNvPr id="66" name="Freeform 64">
              <a:extLst>
                <a:ext uri="{FF2B5EF4-FFF2-40B4-BE49-F238E27FC236}">
                  <a16:creationId xmlns:a16="http://schemas.microsoft.com/office/drawing/2014/main" id="{46B8D375-F388-304C-94B9-E49D2804BB5D}"/>
                </a:ext>
              </a:extLst>
            </p:cNvPr>
            <p:cNvSpPr>
              <a:spLocks noChangeArrowheads="1"/>
            </p:cNvSpPr>
            <p:nvPr/>
          </p:nvSpPr>
          <p:spPr bwMode="auto">
            <a:xfrm>
              <a:off x="14464267" y="2989756"/>
              <a:ext cx="267867" cy="535736"/>
            </a:xfrm>
            <a:custGeom>
              <a:avLst/>
              <a:gdLst>
                <a:gd name="T0" fmla="*/ 409 w 410"/>
                <a:gd name="T1" fmla="*/ 410 h 820"/>
                <a:gd name="T2" fmla="*/ 409 w 410"/>
                <a:gd name="T3" fmla="*/ 410 h 820"/>
                <a:gd name="T4" fmla="*/ 0 w 410"/>
                <a:gd name="T5" fmla="*/ 0 h 820"/>
                <a:gd name="T6" fmla="*/ 0 w 410"/>
                <a:gd name="T7" fmla="*/ 819 h 820"/>
                <a:gd name="T8" fmla="*/ 0 w 410"/>
                <a:gd name="T9" fmla="*/ 819 h 820"/>
                <a:gd name="T10" fmla="*/ 409 w 410"/>
                <a:gd name="T11" fmla="*/ 410 h 820"/>
              </a:gdLst>
              <a:ahLst/>
              <a:cxnLst>
                <a:cxn ang="0">
                  <a:pos x="T0" y="T1"/>
                </a:cxn>
                <a:cxn ang="0">
                  <a:pos x="T2" y="T3"/>
                </a:cxn>
                <a:cxn ang="0">
                  <a:pos x="T4" y="T5"/>
                </a:cxn>
                <a:cxn ang="0">
                  <a:pos x="T6" y="T7"/>
                </a:cxn>
                <a:cxn ang="0">
                  <a:pos x="T8" y="T9"/>
                </a:cxn>
                <a:cxn ang="0">
                  <a:pos x="T10" y="T11"/>
                </a:cxn>
              </a:cxnLst>
              <a:rect l="0" t="0" r="r" b="b"/>
              <a:pathLst>
                <a:path w="410" h="820">
                  <a:moveTo>
                    <a:pt x="409" y="410"/>
                  </a:moveTo>
                  <a:lnTo>
                    <a:pt x="409" y="410"/>
                  </a:lnTo>
                  <a:cubicBezTo>
                    <a:pt x="409" y="184"/>
                    <a:pt x="226" y="0"/>
                    <a:pt x="0" y="0"/>
                  </a:cubicBezTo>
                  <a:lnTo>
                    <a:pt x="0" y="819"/>
                  </a:lnTo>
                  <a:lnTo>
                    <a:pt x="0" y="819"/>
                  </a:lnTo>
                  <a:cubicBezTo>
                    <a:pt x="226" y="819"/>
                    <a:pt x="409" y="636"/>
                    <a:pt x="409" y="410"/>
                  </a:cubicBezTo>
                </a:path>
              </a:pathLst>
            </a:custGeom>
            <a:solidFill>
              <a:schemeClr val="accent6">
                <a:lumMod val="10000"/>
              </a:schemeClr>
            </a:solidFill>
            <a:ln>
              <a:noFill/>
            </a:ln>
            <a:effectLst/>
          </p:spPr>
          <p:txBody>
            <a:bodyPr wrap="none" anchor="ctr"/>
            <a:lstStyle/>
            <a:p>
              <a:endParaRPr lang="en-US" sz="3216" dirty="0">
                <a:latin typeface="Lato Light" panose="020F0502020204030203" pitchFamily="34" charset="0"/>
              </a:endParaRPr>
            </a:p>
          </p:txBody>
        </p:sp>
        <p:sp>
          <p:nvSpPr>
            <p:cNvPr id="67" name="Freeform 65">
              <a:extLst>
                <a:ext uri="{FF2B5EF4-FFF2-40B4-BE49-F238E27FC236}">
                  <a16:creationId xmlns:a16="http://schemas.microsoft.com/office/drawing/2014/main" id="{808453A0-2987-BE4E-83A3-A9182FE20493}"/>
                </a:ext>
              </a:extLst>
            </p:cNvPr>
            <p:cNvSpPr>
              <a:spLocks noChangeArrowheads="1"/>
            </p:cNvSpPr>
            <p:nvPr/>
          </p:nvSpPr>
          <p:spPr bwMode="auto">
            <a:xfrm>
              <a:off x="14164714" y="5893101"/>
              <a:ext cx="550137" cy="538617"/>
            </a:xfrm>
            <a:custGeom>
              <a:avLst/>
              <a:gdLst>
                <a:gd name="T0" fmla="*/ 842 w 843"/>
                <a:gd name="T1" fmla="*/ 454 h 823"/>
                <a:gd name="T2" fmla="*/ 323 w 843"/>
                <a:gd name="T3" fmla="*/ 822 h 823"/>
                <a:gd name="T4" fmla="*/ 0 w 843"/>
                <a:gd name="T5" fmla="*/ 369 h 823"/>
                <a:gd name="T6" fmla="*/ 520 w 843"/>
                <a:gd name="T7" fmla="*/ 0 h 823"/>
                <a:gd name="T8" fmla="*/ 842 w 843"/>
                <a:gd name="T9" fmla="*/ 454 h 823"/>
              </a:gdLst>
              <a:ahLst/>
              <a:cxnLst>
                <a:cxn ang="0">
                  <a:pos x="T0" y="T1"/>
                </a:cxn>
                <a:cxn ang="0">
                  <a:pos x="T2" y="T3"/>
                </a:cxn>
                <a:cxn ang="0">
                  <a:pos x="T4" y="T5"/>
                </a:cxn>
                <a:cxn ang="0">
                  <a:pos x="T6" y="T7"/>
                </a:cxn>
                <a:cxn ang="0">
                  <a:pos x="T8" y="T9"/>
                </a:cxn>
              </a:cxnLst>
              <a:rect l="0" t="0" r="r" b="b"/>
              <a:pathLst>
                <a:path w="843" h="823">
                  <a:moveTo>
                    <a:pt x="842" y="454"/>
                  </a:moveTo>
                  <a:lnTo>
                    <a:pt x="323" y="822"/>
                  </a:lnTo>
                  <a:lnTo>
                    <a:pt x="0" y="369"/>
                  </a:lnTo>
                  <a:lnTo>
                    <a:pt x="520" y="0"/>
                  </a:lnTo>
                  <a:lnTo>
                    <a:pt x="842" y="454"/>
                  </a:ln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68" name="Freeform 66">
              <a:extLst>
                <a:ext uri="{FF2B5EF4-FFF2-40B4-BE49-F238E27FC236}">
                  <a16:creationId xmlns:a16="http://schemas.microsoft.com/office/drawing/2014/main" id="{774E7E94-718E-E347-91A8-3DA18246BF64}"/>
                </a:ext>
              </a:extLst>
            </p:cNvPr>
            <p:cNvSpPr>
              <a:spLocks noChangeArrowheads="1"/>
            </p:cNvSpPr>
            <p:nvPr/>
          </p:nvSpPr>
          <p:spPr bwMode="auto">
            <a:xfrm>
              <a:off x="11690534" y="5812452"/>
              <a:ext cx="2969593" cy="1333581"/>
            </a:xfrm>
            <a:custGeom>
              <a:avLst/>
              <a:gdLst>
                <a:gd name="T0" fmla="*/ 4546 w 4547"/>
                <a:gd name="T1" fmla="*/ 1064 h 2043"/>
                <a:gd name="T2" fmla="*/ 4546 w 4547"/>
                <a:gd name="T3" fmla="*/ 1064 h 2043"/>
                <a:gd name="T4" fmla="*/ 1452 w 4547"/>
                <a:gd name="T5" fmla="*/ 1762 h 2043"/>
                <a:gd name="T6" fmla="*/ 1452 w 4547"/>
                <a:gd name="T7" fmla="*/ 1762 h 2043"/>
                <a:gd name="T8" fmla="*/ 0 w 4547"/>
                <a:gd name="T9" fmla="*/ 414 h 2043"/>
                <a:gd name="T10" fmla="*/ 1006 w 4547"/>
                <a:gd name="T11" fmla="*/ 0 h 2043"/>
                <a:gd name="T12" fmla="*/ 1006 w 4547"/>
                <a:gd name="T13" fmla="*/ 0 h 2043"/>
                <a:gd name="T14" fmla="*/ 1782 w 4547"/>
                <a:gd name="T15" fmla="*/ 726 h 2043"/>
                <a:gd name="T16" fmla="*/ 1782 w 4547"/>
                <a:gd name="T17" fmla="*/ 726 h 2043"/>
                <a:gd name="T18" fmla="*/ 3964 w 4547"/>
                <a:gd name="T19" fmla="*/ 146 h 2043"/>
                <a:gd name="T20" fmla="*/ 4546 w 4547"/>
                <a:gd name="T21" fmla="*/ 1064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47" h="2043">
                  <a:moveTo>
                    <a:pt x="4546" y="1064"/>
                  </a:moveTo>
                  <a:lnTo>
                    <a:pt x="4546" y="1064"/>
                  </a:lnTo>
                  <a:cubicBezTo>
                    <a:pt x="3374" y="1808"/>
                    <a:pt x="2333" y="2042"/>
                    <a:pt x="1452" y="1762"/>
                  </a:cubicBezTo>
                  <a:lnTo>
                    <a:pt x="1452" y="1762"/>
                  </a:lnTo>
                  <a:cubicBezTo>
                    <a:pt x="494" y="1458"/>
                    <a:pt x="98" y="654"/>
                    <a:pt x="0" y="414"/>
                  </a:cubicBezTo>
                  <a:lnTo>
                    <a:pt x="1006" y="0"/>
                  </a:lnTo>
                  <a:lnTo>
                    <a:pt x="1006" y="0"/>
                  </a:lnTo>
                  <a:cubicBezTo>
                    <a:pt x="1059" y="130"/>
                    <a:pt x="1272" y="564"/>
                    <a:pt x="1782" y="726"/>
                  </a:cubicBezTo>
                  <a:lnTo>
                    <a:pt x="1782" y="726"/>
                  </a:lnTo>
                  <a:cubicBezTo>
                    <a:pt x="2334" y="902"/>
                    <a:pt x="3089" y="701"/>
                    <a:pt x="3964" y="146"/>
                  </a:cubicBezTo>
                  <a:lnTo>
                    <a:pt x="4546" y="1064"/>
                  </a:lnTo>
                </a:path>
              </a:pathLst>
            </a:custGeom>
            <a:solidFill>
              <a:schemeClr val="accent3">
                <a:lumMod val="60000"/>
                <a:lumOff val="40000"/>
              </a:schemeClr>
            </a:solidFill>
            <a:ln>
              <a:noFill/>
            </a:ln>
            <a:effectLst/>
          </p:spPr>
          <p:txBody>
            <a:bodyPr wrap="none" anchor="ctr"/>
            <a:lstStyle/>
            <a:p>
              <a:endParaRPr lang="en-US" sz="3216" dirty="0">
                <a:latin typeface="Lato Light" panose="020F0502020204030203" pitchFamily="34" charset="0"/>
              </a:endParaRPr>
            </a:p>
          </p:txBody>
        </p:sp>
        <p:sp>
          <p:nvSpPr>
            <p:cNvPr id="69" name="Freeform 67">
              <a:extLst>
                <a:ext uri="{FF2B5EF4-FFF2-40B4-BE49-F238E27FC236}">
                  <a16:creationId xmlns:a16="http://schemas.microsoft.com/office/drawing/2014/main" id="{03064CC6-D815-E646-BB1B-DE36B120DA2D}"/>
                </a:ext>
              </a:extLst>
            </p:cNvPr>
            <p:cNvSpPr>
              <a:spLocks noChangeArrowheads="1"/>
            </p:cNvSpPr>
            <p:nvPr/>
          </p:nvSpPr>
          <p:spPr bwMode="auto">
            <a:xfrm>
              <a:off x="14412421" y="5046291"/>
              <a:ext cx="1396946" cy="1278854"/>
            </a:xfrm>
            <a:custGeom>
              <a:avLst/>
              <a:gdLst>
                <a:gd name="T0" fmla="*/ 1312 w 2137"/>
                <a:gd name="T1" fmla="*/ 1620 h 1957"/>
                <a:gd name="T2" fmla="*/ 2072 w 2137"/>
                <a:gd name="T3" fmla="*/ 1072 h 1957"/>
                <a:gd name="T4" fmla="*/ 2072 w 2137"/>
                <a:gd name="T5" fmla="*/ 1072 h 1957"/>
                <a:gd name="T6" fmla="*/ 2099 w 2137"/>
                <a:gd name="T7" fmla="*/ 911 h 1957"/>
                <a:gd name="T8" fmla="*/ 2099 w 2137"/>
                <a:gd name="T9" fmla="*/ 911 h 1957"/>
                <a:gd name="T10" fmla="*/ 1937 w 2137"/>
                <a:gd name="T11" fmla="*/ 884 h 1957"/>
                <a:gd name="T12" fmla="*/ 1421 w 2137"/>
                <a:gd name="T13" fmla="*/ 1257 h 1957"/>
                <a:gd name="T14" fmla="*/ 1421 w 2137"/>
                <a:gd name="T15" fmla="*/ 1257 h 1957"/>
                <a:gd name="T16" fmla="*/ 1384 w 2137"/>
                <a:gd name="T17" fmla="*/ 1202 h 1957"/>
                <a:gd name="T18" fmla="*/ 2024 w 2137"/>
                <a:gd name="T19" fmla="*/ 740 h 1957"/>
                <a:gd name="T20" fmla="*/ 2024 w 2137"/>
                <a:gd name="T21" fmla="*/ 740 h 1957"/>
                <a:gd name="T22" fmla="*/ 2050 w 2137"/>
                <a:gd name="T23" fmla="*/ 579 h 1957"/>
                <a:gd name="T24" fmla="*/ 2050 w 2137"/>
                <a:gd name="T25" fmla="*/ 579 h 1957"/>
                <a:gd name="T26" fmla="*/ 1888 w 2137"/>
                <a:gd name="T27" fmla="*/ 553 h 1957"/>
                <a:gd name="T28" fmla="*/ 1260 w 2137"/>
                <a:gd name="T29" fmla="*/ 1006 h 1957"/>
                <a:gd name="T30" fmla="*/ 1260 w 2137"/>
                <a:gd name="T31" fmla="*/ 1006 h 1957"/>
                <a:gd name="T32" fmla="*/ 1221 w 2137"/>
                <a:gd name="T33" fmla="*/ 952 h 1957"/>
                <a:gd name="T34" fmla="*/ 1926 w 2137"/>
                <a:gd name="T35" fmla="*/ 445 h 1957"/>
                <a:gd name="T36" fmla="*/ 1926 w 2137"/>
                <a:gd name="T37" fmla="*/ 445 h 1957"/>
                <a:gd name="T38" fmla="*/ 1952 w 2137"/>
                <a:gd name="T39" fmla="*/ 283 h 1957"/>
                <a:gd name="T40" fmla="*/ 1952 w 2137"/>
                <a:gd name="T41" fmla="*/ 283 h 1957"/>
                <a:gd name="T42" fmla="*/ 1790 w 2137"/>
                <a:gd name="T43" fmla="*/ 256 h 1957"/>
                <a:gd name="T44" fmla="*/ 1092 w 2137"/>
                <a:gd name="T45" fmla="*/ 760 h 1957"/>
                <a:gd name="T46" fmla="*/ 1092 w 2137"/>
                <a:gd name="T47" fmla="*/ 760 h 1957"/>
                <a:gd name="T48" fmla="*/ 1059 w 2137"/>
                <a:gd name="T49" fmla="*/ 702 h 1957"/>
                <a:gd name="T50" fmla="*/ 1720 w 2137"/>
                <a:gd name="T51" fmla="*/ 225 h 1957"/>
                <a:gd name="T52" fmla="*/ 1720 w 2137"/>
                <a:gd name="T53" fmla="*/ 225 h 1957"/>
                <a:gd name="T54" fmla="*/ 1747 w 2137"/>
                <a:gd name="T55" fmla="*/ 64 h 1957"/>
                <a:gd name="T56" fmla="*/ 1747 w 2137"/>
                <a:gd name="T57" fmla="*/ 64 h 1957"/>
                <a:gd name="T58" fmla="*/ 1585 w 2137"/>
                <a:gd name="T59" fmla="*/ 38 h 1957"/>
                <a:gd name="T60" fmla="*/ 937 w 2137"/>
                <a:gd name="T61" fmla="*/ 505 h 1957"/>
                <a:gd name="T62" fmla="*/ 937 w 2137"/>
                <a:gd name="T63" fmla="*/ 505 h 1957"/>
                <a:gd name="T64" fmla="*/ 645 w 2137"/>
                <a:gd name="T65" fmla="*/ 658 h 1957"/>
                <a:gd name="T66" fmla="*/ 645 w 2137"/>
                <a:gd name="T67" fmla="*/ 658 h 1957"/>
                <a:gd name="T68" fmla="*/ 662 w 2137"/>
                <a:gd name="T69" fmla="*/ 510 h 1957"/>
                <a:gd name="T70" fmla="*/ 746 w 2137"/>
                <a:gd name="T71" fmla="*/ 344 h 1957"/>
                <a:gd name="T72" fmla="*/ 746 w 2137"/>
                <a:gd name="T73" fmla="*/ 344 h 1957"/>
                <a:gd name="T74" fmla="*/ 694 w 2137"/>
                <a:gd name="T75" fmla="*/ 189 h 1957"/>
                <a:gd name="T76" fmla="*/ 694 w 2137"/>
                <a:gd name="T77" fmla="*/ 189 h 1957"/>
                <a:gd name="T78" fmla="*/ 538 w 2137"/>
                <a:gd name="T79" fmla="*/ 241 h 1957"/>
                <a:gd name="T80" fmla="*/ 423 w 2137"/>
                <a:gd name="T81" fmla="*/ 470 h 1957"/>
                <a:gd name="T82" fmla="*/ 423 w 2137"/>
                <a:gd name="T83" fmla="*/ 470 h 1957"/>
                <a:gd name="T84" fmla="*/ 124 w 2137"/>
                <a:gd name="T85" fmla="*/ 1171 h 1957"/>
                <a:gd name="T86" fmla="*/ 124 w 2137"/>
                <a:gd name="T87" fmla="*/ 1171 h 1957"/>
                <a:gd name="T88" fmla="*/ 0 w 2137"/>
                <a:gd name="T89" fmla="*/ 1294 h 1957"/>
                <a:gd name="T90" fmla="*/ 433 w 2137"/>
                <a:gd name="T91" fmla="*/ 1956 h 1957"/>
                <a:gd name="T92" fmla="*/ 433 w 2137"/>
                <a:gd name="T93" fmla="*/ 1956 h 1957"/>
                <a:gd name="T94" fmla="*/ 611 w 2137"/>
                <a:gd name="T95" fmla="*/ 1878 h 1957"/>
                <a:gd name="T96" fmla="*/ 611 w 2137"/>
                <a:gd name="T97" fmla="*/ 1878 h 1957"/>
                <a:gd name="T98" fmla="*/ 1015 w 2137"/>
                <a:gd name="T99" fmla="*/ 1795 h 1957"/>
                <a:gd name="T100" fmla="*/ 1015 w 2137"/>
                <a:gd name="T101" fmla="*/ 1795 h 1957"/>
                <a:gd name="T102" fmla="*/ 1312 w 2137"/>
                <a:gd name="T103" fmla="*/ 162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7" h="1957">
                  <a:moveTo>
                    <a:pt x="1312" y="1620"/>
                  </a:moveTo>
                  <a:lnTo>
                    <a:pt x="2072" y="1072"/>
                  </a:lnTo>
                  <a:lnTo>
                    <a:pt x="2072" y="1072"/>
                  </a:lnTo>
                  <a:cubicBezTo>
                    <a:pt x="2124" y="1035"/>
                    <a:pt x="2136" y="963"/>
                    <a:pt x="2099" y="911"/>
                  </a:cubicBezTo>
                  <a:lnTo>
                    <a:pt x="2099" y="911"/>
                  </a:lnTo>
                  <a:cubicBezTo>
                    <a:pt x="2061" y="859"/>
                    <a:pt x="1989" y="848"/>
                    <a:pt x="1937" y="884"/>
                  </a:cubicBezTo>
                  <a:lnTo>
                    <a:pt x="1421" y="1257"/>
                  </a:lnTo>
                  <a:lnTo>
                    <a:pt x="1421" y="1257"/>
                  </a:lnTo>
                  <a:cubicBezTo>
                    <a:pt x="1355" y="1255"/>
                    <a:pt x="1384" y="1202"/>
                    <a:pt x="1384" y="1202"/>
                  </a:cubicBezTo>
                  <a:lnTo>
                    <a:pt x="2024" y="740"/>
                  </a:lnTo>
                  <a:lnTo>
                    <a:pt x="2024" y="740"/>
                  </a:lnTo>
                  <a:cubicBezTo>
                    <a:pt x="2075" y="704"/>
                    <a:pt x="2087" y="631"/>
                    <a:pt x="2050" y="579"/>
                  </a:cubicBezTo>
                  <a:lnTo>
                    <a:pt x="2050" y="579"/>
                  </a:lnTo>
                  <a:cubicBezTo>
                    <a:pt x="2012" y="527"/>
                    <a:pt x="1940" y="516"/>
                    <a:pt x="1888" y="553"/>
                  </a:cubicBezTo>
                  <a:lnTo>
                    <a:pt x="1260" y="1006"/>
                  </a:lnTo>
                  <a:lnTo>
                    <a:pt x="1260" y="1006"/>
                  </a:lnTo>
                  <a:cubicBezTo>
                    <a:pt x="1196" y="1010"/>
                    <a:pt x="1221" y="952"/>
                    <a:pt x="1221" y="952"/>
                  </a:cubicBezTo>
                  <a:lnTo>
                    <a:pt x="1926" y="445"/>
                  </a:lnTo>
                  <a:lnTo>
                    <a:pt x="1926" y="445"/>
                  </a:lnTo>
                  <a:cubicBezTo>
                    <a:pt x="1977" y="407"/>
                    <a:pt x="1989" y="335"/>
                    <a:pt x="1952" y="283"/>
                  </a:cubicBezTo>
                  <a:lnTo>
                    <a:pt x="1952" y="283"/>
                  </a:lnTo>
                  <a:cubicBezTo>
                    <a:pt x="1914" y="231"/>
                    <a:pt x="1842" y="219"/>
                    <a:pt x="1790" y="256"/>
                  </a:cubicBezTo>
                  <a:lnTo>
                    <a:pt x="1092" y="760"/>
                  </a:lnTo>
                  <a:lnTo>
                    <a:pt x="1092" y="760"/>
                  </a:lnTo>
                  <a:cubicBezTo>
                    <a:pt x="1014" y="767"/>
                    <a:pt x="1059" y="702"/>
                    <a:pt x="1059" y="702"/>
                  </a:cubicBezTo>
                  <a:lnTo>
                    <a:pt x="1720" y="225"/>
                  </a:lnTo>
                  <a:lnTo>
                    <a:pt x="1720" y="225"/>
                  </a:lnTo>
                  <a:cubicBezTo>
                    <a:pt x="1772" y="188"/>
                    <a:pt x="1783" y="116"/>
                    <a:pt x="1747" y="64"/>
                  </a:cubicBezTo>
                  <a:lnTo>
                    <a:pt x="1747" y="64"/>
                  </a:lnTo>
                  <a:cubicBezTo>
                    <a:pt x="1709" y="12"/>
                    <a:pt x="1637" y="0"/>
                    <a:pt x="1585" y="38"/>
                  </a:cubicBezTo>
                  <a:lnTo>
                    <a:pt x="937" y="505"/>
                  </a:lnTo>
                  <a:lnTo>
                    <a:pt x="937" y="505"/>
                  </a:lnTo>
                  <a:cubicBezTo>
                    <a:pt x="694" y="680"/>
                    <a:pt x="651" y="674"/>
                    <a:pt x="645" y="658"/>
                  </a:cubicBezTo>
                  <a:lnTo>
                    <a:pt x="645" y="658"/>
                  </a:lnTo>
                  <a:cubicBezTo>
                    <a:pt x="648" y="607"/>
                    <a:pt x="654" y="552"/>
                    <a:pt x="662" y="510"/>
                  </a:cubicBezTo>
                  <a:lnTo>
                    <a:pt x="746" y="344"/>
                  </a:lnTo>
                  <a:lnTo>
                    <a:pt x="746" y="344"/>
                  </a:lnTo>
                  <a:cubicBezTo>
                    <a:pt x="774" y="287"/>
                    <a:pt x="751" y="217"/>
                    <a:pt x="694" y="189"/>
                  </a:cubicBezTo>
                  <a:lnTo>
                    <a:pt x="694" y="189"/>
                  </a:lnTo>
                  <a:cubicBezTo>
                    <a:pt x="636" y="160"/>
                    <a:pt x="567" y="183"/>
                    <a:pt x="538" y="241"/>
                  </a:cubicBezTo>
                  <a:lnTo>
                    <a:pt x="423" y="470"/>
                  </a:lnTo>
                  <a:lnTo>
                    <a:pt x="423" y="470"/>
                  </a:lnTo>
                  <a:cubicBezTo>
                    <a:pt x="358" y="580"/>
                    <a:pt x="166" y="920"/>
                    <a:pt x="124" y="1171"/>
                  </a:cubicBezTo>
                  <a:lnTo>
                    <a:pt x="124" y="1171"/>
                  </a:lnTo>
                  <a:cubicBezTo>
                    <a:pt x="103" y="1202"/>
                    <a:pt x="56" y="1247"/>
                    <a:pt x="0" y="1294"/>
                  </a:cubicBezTo>
                  <a:lnTo>
                    <a:pt x="433" y="1956"/>
                  </a:lnTo>
                  <a:lnTo>
                    <a:pt x="433" y="1956"/>
                  </a:lnTo>
                  <a:cubicBezTo>
                    <a:pt x="514" y="1904"/>
                    <a:pt x="584" y="1868"/>
                    <a:pt x="611" y="1878"/>
                  </a:cubicBezTo>
                  <a:lnTo>
                    <a:pt x="611" y="1878"/>
                  </a:lnTo>
                  <a:cubicBezTo>
                    <a:pt x="676" y="1902"/>
                    <a:pt x="783" y="1888"/>
                    <a:pt x="1015" y="1795"/>
                  </a:cubicBezTo>
                  <a:lnTo>
                    <a:pt x="1015" y="1795"/>
                  </a:lnTo>
                  <a:cubicBezTo>
                    <a:pt x="1118" y="1754"/>
                    <a:pt x="1228" y="1689"/>
                    <a:pt x="1312" y="1620"/>
                  </a:cubicBezTo>
                </a:path>
              </a:pathLst>
            </a:custGeom>
            <a:solidFill>
              <a:schemeClr val="bg1">
                <a:lumMod val="65000"/>
              </a:schemeClr>
            </a:solidFill>
            <a:ln>
              <a:noFill/>
            </a:ln>
            <a:effectLst/>
          </p:spPr>
          <p:txBody>
            <a:bodyPr wrap="none" anchor="ctr"/>
            <a:lstStyle/>
            <a:p>
              <a:endParaRPr lang="en-US" sz="3216" dirty="0">
                <a:latin typeface="Lato Light" panose="020F0502020204030203" pitchFamily="34" charset="0"/>
              </a:endParaRPr>
            </a:p>
          </p:txBody>
        </p:sp>
        <p:sp>
          <p:nvSpPr>
            <p:cNvPr id="70" name="Freeform 68">
              <a:extLst>
                <a:ext uri="{FF2B5EF4-FFF2-40B4-BE49-F238E27FC236}">
                  <a16:creationId xmlns:a16="http://schemas.microsoft.com/office/drawing/2014/main" id="{A0836EBE-1AE0-D44C-9B57-9B69439A0E6E}"/>
                </a:ext>
              </a:extLst>
            </p:cNvPr>
            <p:cNvSpPr>
              <a:spLocks noChangeArrowheads="1"/>
            </p:cNvSpPr>
            <p:nvPr/>
          </p:nvSpPr>
          <p:spPr bwMode="auto">
            <a:xfrm>
              <a:off x="10699709" y="3220180"/>
              <a:ext cx="1693618" cy="1687857"/>
            </a:xfrm>
            <a:custGeom>
              <a:avLst/>
              <a:gdLst>
                <a:gd name="T0" fmla="*/ 2593 w 2594"/>
                <a:gd name="T1" fmla="*/ 0 h 2584"/>
                <a:gd name="T2" fmla="*/ 1018 w 2594"/>
                <a:gd name="T3" fmla="*/ 0 h 2584"/>
                <a:gd name="T4" fmla="*/ 1018 w 2594"/>
                <a:gd name="T5" fmla="*/ 0 h 2584"/>
                <a:gd name="T6" fmla="*/ 132 w 2594"/>
                <a:gd name="T7" fmla="*/ 449 h 2584"/>
                <a:gd name="T8" fmla="*/ 132 w 2594"/>
                <a:gd name="T9" fmla="*/ 449 h 2584"/>
                <a:gd name="T10" fmla="*/ 0 w 2594"/>
                <a:gd name="T11" fmla="*/ 898 h 2584"/>
                <a:gd name="T12" fmla="*/ 0 w 2594"/>
                <a:gd name="T13" fmla="*/ 2583 h 2584"/>
                <a:gd name="T14" fmla="*/ 149 w 2594"/>
                <a:gd name="T15" fmla="*/ 2583 h 2584"/>
                <a:gd name="T16" fmla="*/ 149 w 2594"/>
                <a:gd name="T17" fmla="*/ 899 h 2584"/>
                <a:gd name="T18" fmla="*/ 149 w 2594"/>
                <a:gd name="T19" fmla="*/ 899 h 2584"/>
                <a:gd name="T20" fmla="*/ 1018 w 2594"/>
                <a:gd name="T21" fmla="*/ 149 h 2584"/>
                <a:gd name="T22" fmla="*/ 2593 w 2594"/>
                <a:gd name="T23" fmla="*/ 149 h 2584"/>
                <a:gd name="T24" fmla="*/ 2593 w 2594"/>
                <a:gd name="T25" fmla="*/ 0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4" h="2584">
                  <a:moveTo>
                    <a:pt x="2593" y="0"/>
                  </a:moveTo>
                  <a:lnTo>
                    <a:pt x="1018" y="0"/>
                  </a:lnTo>
                  <a:lnTo>
                    <a:pt x="1018" y="0"/>
                  </a:lnTo>
                  <a:cubicBezTo>
                    <a:pt x="501" y="0"/>
                    <a:pt x="251" y="244"/>
                    <a:pt x="132" y="449"/>
                  </a:cubicBezTo>
                  <a:lnTo>
                    <a:pt x="132" y="449"/>
                  </a:lnTo>
                  <a:cubicBezTo>
                    <a:pt x="5" y="670"/>
                    <a:pt x="1" y="889"/>
                    <a:pt x="0" y="898"/>
                  </a:cubicBezTo>
                  <a:lnTo>
                    <a:pt x="0" y="2583"/>
                  </a:lnTo>
                  <a:lnTo>
                    <a:pt x="149" y="2583"/>
                  </a:lnTo>
                  <a:lnTo>
                    <a:pt x="149" y="899"/>
                  </a:lnTo>
                  <a:lnTo>
                    <a:pt x="149" y="899"/>
                  </a:lnTo>
                  <a:cubicBezTo>
                    <a:pt x="150" y="869"/>
                    <a:pt x="172" y="149"/>
                    <a:pt x="1018" y="149"/>
                  </a:cubicBezTo>
                  <a:lnTo>
                    <a:pt x="2593" y="149"/>
                  </a:lnTo>
                  <a:lnTo>
                    <a:pt x="2593" y="0"/>
                  </a:lnTo>
                </a:path>
              </a:pathLst>
            </a:custGeom>
            <a:solidFill>
              <a:schemeClr val="bg1">
                <a:lumMod val="85000"/>
              </a:schemeClr>
            </a:solidFill>
            <a:ln>
              <a:noFill/>
            </a:ln>
            <a:effectLst/>
          </p:spPr>
          <p:txBody>
            <a:bodyPr wrap="none" anchor="ctr"/>
            <a:lstStyle/>
            <a:p>
              <a:endParaRPr lang="en-US" sz="3216" dirty="0">
                <a:latin typeface="Lato Light" panose="020F0502020204030203" pitchFamily="34" charset="0"/>
              </a:endParaRPr>
            </a:p>
          </p:txBody>
        </p:sp>
        <p:sp>
          <p:nvSpPr>
            <p:cNvPr id="71" name="Freeform 69">
              <a:extLst>
                <a:ext uri="{FF2B5EF4-FFF2-40B4-BE49-F238E27FC236}">
                  <a16:creationId xmlns:a16="http://schemas.microsoft.com/office/drawing/2014/main" id="{90EB4407-1777-9047-B99D-679DB19B0265}"/>
                </a:ext>
              </a:extLst>
            </p:cNvPr>
            <p:cNvSpPr>
              <a:spLocks noChangeArrowheads="1"/>
            </p:cNvSpPr>
            <p:nvPr/>
          </p:nvSpPr>
          <p:spPr bwMode="auto">
            <a:xfrm>
              <a:off x="12099536" y="2966713"/>
              <a:ext cx="587582" cy="584702"/>
            </a:xfrm>
            <a:custGeom>
              <a:avLst/>
              <a:gdLst>
                <a:gd name="T0" fmla="*/ 897 w 898"/>
                <a:gd name="T1" fmla="*/ 448 h 897"/>
                <a:gd name="T2" fmla="*/ 897 w 898"/>
                <a:gd name="T3" fmla="*/ 448 h 897"/>
                <a:gd name="T4" fmla="*/ 449 w 898"/>
                <a:gd name="T5" fmla="*/ 896 h 897"/>
                <a:gd name="T6" fmla="*/ 449 w 898"/>
                <a:gd name="T7" fmla="*/ 896 h 897"/>
                <a:gd name="T8" fmla="*/ 0 w 898"/>
                <a:gd name="T9" fmla="*/ 448 h 897"/>
                <a:gd name="T10" fmla="*/ 0 w 898"/>
                <a:gd name="T11" fmla="*/ 448 h 897"/>
                <a:gd name="T12" fmla="*/ 449 w 898"/>
                <a:gd name="T13" fmla="*/ 0 h 897"/>
                <a:gd name="T14" fmla="*/ 449 w 898"/>
                <a:gd name="T15" fmla="*/ 0 h 897"/>
                <a:gd name="T16" fmla="*/ 897 w 898"/>
                <a:gd name="T17" fmla="*/ 448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8" h="897">
                  <a:moveTo>
                    <a:pt x="897" y="448"/>
                  </a:moveTo>
                  <a:lnTo>
                    <a:pt x="897" y="448"/>
                  </a:lnTo>
                  <a:cubicBezTo>
                    <a:pt x="897" y="696"/>
                    <a:pt x="696" y="896"/>
                    <a:pt x="449" y="896"/>
                  </a:cubicBezTo>
                  <a:lnTo>
                    <a:pt x="449" y="896"/>
                  </a:lnTo>
                  <a:cubicBezTo>
                    <a:pt x="201" y="896"/>
                    <a:pt x="0" y="696"/>
                    <a:pt x="0" y="448"/>
                  </a:cubicBezTo>
                  <a:lnTo>
                    <a:pt x="0" y="448"/>
                  </a:lnTo>
                  <a:cubicBezTo>
                    <a:pt x="0" y="200"/>
                    <a:pt x="201" y="0"/>
                    <a:pt x="449" y="0"/>
                  </a:cubicBezTo>
                  <a:lnTo>
                    <a:pt x="449" y="0"/>
                  </a:lnTo>
                  <a:cubicBezTo>
                    <a:pt x="696" y="0"/>
                    <a:pt x="897" y="200"/>
                    <a:pt x="897" y="448"/>
                  </a:cubicBezTo>
                </a:path>
              </a:pathLst>
            </a:custGeom>
            <a:solidFill>
              <a:schemeClr val="accent1">
                <a:lumMod val="60000"/>
                <a:lumOff val="40000"/>
              </a:schemeClr>
            </a:solidFill>
            <a:ln>
              <a:noFill/>
            </a:ln>
            <a:effectLst/>
          </p:spPr>
          <p:txBody>
            <a:bodyPr wrap="none" anchor="ctr"/>
            <a:lstStyle/>
            <a:p>
              <a:endParaRPr lang="en-US" sz="3216" dirty="0">
                <a:latin typeface="Lato Light" panose="020F0502020204030203" pitchFamily="34" charset="0"/>
              </a:endParaRPr>
            </a:p>
          </p:txBody>
        </p:sp>
      </p:grpSp>
      <p:sp>
        <p:nvSpPr>
          <p:cNvPr id="72" name="TextBox 71">
            <a:extLst>
              <a:ext uri="{FF2B5EF4-FFF2-40B4-BE49-F238E27FC236}">
                <a16:creationId xmlns:a16="http://schemas.microsoft.com/office/drawing/2014/main" id="{84FACB17-98F6-8143-B26A-A8B662F8D8D6}"/>
              </a:ext>
            </a:extLst>
          </p:cNvPr>
          <p:cNvSpPr txBox="1"/>
          <p:nvPr/>
        </p:nvSpPr>
        <p:spPr>
          <a:xfrm>
            <a:off x="3117888" y="22087"/>
            <a:ext cx="5362365"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Key Partners – we are looking for</a:t>
            </a:r>
          </a:p>
        </p:txBody>
      </p:sp>
      <p:sp>
        <p:nvSpPr>
          <p:cNvPr id="73" name="TextBox 72">
            <a:extLst>
              <a:ext uri="{FF2B5EF4-FFF2-40B4-BE49-F238E27FC236}">
                <a16:creationId xmlns:a16="http://schemas.microsoft.com/office/drawing/2014/main" id="{38F64572-6118-1543-8AE9-EA48ADB52FBE}"/>
              </a:ext>
            </a:extLst>
          </p:cNvPr>
          <p:cNvSpPr txBox="1"/>
          <p:nvPr/>
        </p:nvSpPr>
        <p:spPr>
          <a:xfrm>
            <a:off x="2510532" y="615930"/>
            <a:ext cx="7170937" cy="456151"/>
          </a:xfrm>
          <a:prstGeom prst="rect">
            <a:avLst/>
          </a:prstGeom>
          <a:noFill/>
        </p:spPr>
        <p:txBody>
          <a:bodyPr wrap="none" rtlCol="0">
            <a:spAutoFit/>
          </a:bodyPr>
          <a:lstStyle/>
          <a:p>
            <a:pPr algn="ctr"/>
            <a:r>
              <a:rPr lang="en-US" sz="1182" spc="148" dirty="0">
                <a:latin typeface="Poppins Light" pitchFamily="2" charset="77"/>
                <a:cs typeface="Poppins Light" pitchFamily="2" charset="77"/>
              </a:rPr>
              <a:t>Key Partners are the relationships that you have with other business, governmental, or</a:t>
            </a:r>
          </a:p>
          <a:p>
            <a:pPr algn="ctr"/>
            <a:r>
              <a:rPr lang="en-US" sz="1182" spc="148" dirty="0">
                <a:latin typeface="Poppins Light" pitchFamily="2" charset="77"/>
                <a:cs typeface="Poppins Light" pitchFamily="2" charset="77"/>
              </a:rPr>
              <a:t> non-consumer entities that help your business model work</a:t>
            </a:r>
          </a:p>
        </p:txBody>
      </p:sp>
      <p:sp>
        <p:nvSpPr>
          <p:cNvPr id="78" name="TextBox 77">
            <a:extLst>
              <a:ext uri="{FF2B5EF4-FFF2-40B4-BE49-F238E27FC236}">
                <a16:creationId xmlns:a16="http://schemas.microsoft.com/office/drawing/2014/main" id="{F96AB410-9E41-D34C-8A5C-F71424E01895}"/>
              </a:ext>
            </a:extLst>
          </p:cNvPr>
          <p:cNvSpPr txBox="1"/>
          <p:nvPr/>
        </p:nvSpPr>
        <p:spPr>
          <a:xfrm>
            <a:off x="6780209" y="2684716"/>
            <a:ext cx="1177117" cy="334835"/>
          </a:xfrm>
          <a:prstGeom prst="rect">
            <a:avLst/>
          </a:prstGeom>
          <a:noFill/>
        </p:spPr>
        <p:txBody>
          <a:bodyPr wrap="none" rtlCol="0" anchor="b" anchorCtr="0">
            <a:spAutoFit/>
          </a:bodyPr>
          <a:lstStyle/>
          <a:p>
            <a:r>
              <a:rPr lang="en-US" sz="1576" b="1" dirty="0">
                <a:solidFill>
                  <a:schemeClr val="tx2"/>
                </a:solidFill>
                <a:latin typeface="Poppins" pitchFamily="2" charset="77"/>
                <a:ea typeface="League Spartan" charset="0"/>
                <a:cs typeface="Poppins" pitchFamily="2" charset="77"/>
              </a:rPr>
              <a:t>Coopetition</a:t>
            </a:r>
          </a:p>
        </p:txBody>
      </p:sp>
      <p:sp>
        <p:nvSpPr>
          <p:cNvPr id="79" name="Subtitle 2">
            <a:extLst>
              <a:ext uri="{FF2B5EF4-FFF2-40B4-BE49-F238E27FC236}">
                <a16:creationId xmlns:a16="http://schemas.microsoft.com/office/drawing/2014/main" id="{9F7127E7-BC70-A745-B600-13E6EE6AFA30}"/>
              </a:ext>
            </a:extLst>
          </p:cNvPr>
          <p:cNvSpPr txBox="1">
            <a:spLocks/>
          </p:cNvSpPr>
          <p:nvPr/>
        </p:nvSpPr>
        <p:spPr>
          <a:xfrm>
            <a:off x="6876801" y="3061093"/>
            <a:ext cx="4870180" cy="897298"/>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This is the strategic partnership between competitors. This one is a little wacky; it means that companies who may be directly competing will still work together to generate awareness for their shared industry, in the attempt to gain new users for all those in the industry to compete for.</a:t>
            </a:r>
          </a:p>
        </p:txBody>
      </p:sp>
      <p:sp>
        <p:nvSpPr>
          <p:cNvPr id="80" name="Oval 79">
            <a:extLst>
              <a:ext uri="{FF2B5EF4-FFF2-40B4-BE49-F238E27FC236}">
                <a16:creationId xmlns:a16="http://schemas.microsoft.com/office/drawing/2014/main" id="{96D36264-5C01-C949-88E6-7796F2C99E9A}"/>
              </a:ext>
            </a:extLst>
          </p:cNvPr>
          <p:cNvSpPr>
            <a:spLocks noChangeAspect="1"/>
          </p:cNvSpPr>
          <p:nvPr/>
        </p:nvSpPr>
        <p:spPr>
          <a:xfrm>
            <a:off x="5803260" y="2557128"/>
            <a:ext cx="774372" cy="7743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74" name="TextBox 73">
            <a:extLst>
              <a:ext uri="{FF2B5EF4-FFF2-40B4-BE49-F238E27FC236}">
                <a16:creationId xmlns:a16="http://schemas.microsoft.com/office/drawing/2014/main" id="{759E1A78-34D3-AE40-938A-6847FA0C4A18}"/>
              </a:ext>
            </a:extLst>
          </p:cNvPr>
          <p:cNvSpPr txBox="1"/>
          <p:nvPr/>
        </p:nvSpPr>
        <p:spPr>
          <a:xfrm>
            <a:off x="5738783" y="5530607"/>
            <a:ext cx="2546595" cy="334835"/>
          </a:xfrm>
          <a:prstGeom prst="rect">
            <a:avLst/>
          </a:prstGeom>
          <a:noFill/>
        </p:spPr>
        <p:txBody>
          <a:bodyPr wrap="none" rtlCol="0" anchor="b" anchorCtr="0">
            <a:spAutoFit/>
          </a:bodyPr>
          <a:lstStyle/>
          <a:p>
            <a:r>
              <a:rPr lang="en-US" sz="1576" b="1" dirty="0">
                <a:solidFill>
                  <a:schemeClr val="tx2"/>
                </a:solidFill>
                <a:latin typeface="Poppins" pitchFamily="2" charset="77"/>
                <a:ea typeface="League Spartan" charset="0"/>
                <a:cs typeface="Poppins" pitchFamily="2" charset="77"/>
              </a:rPr>
              <a:t>Buyer-supplier relationships</a:t>
            </a:r>
          </a:p>
        </p:txBody>
      </p:sp>
      <p:sp>
        <p:nvSpPr>
          <p:cNvPr id="75" name="Subtitle 2">
            <a:extLst>
              <a:ext uri="{FF2B5EF4-FFF2-40B4-BE49-F238E27FC236}">
                <a16:creationId xmlns:a16="http://schemas.microsoft.com/office/drawing/2014/main" id="{24BE909E-CFE3-D346-AC3B-E7096F3856EF}"/>
              </a:ext>
            </a:extLst>
          </p:cNvPr>
          <p:cNvSpPr txBox="1">
            <a:spLocks/>
          </p:cNvSpPr>
          <p:nvPr/>
        </p:nvSpPr>
        <p:spPr>
          <a:xfrm>
            <a:off x="5889953" y="5909261"/>
            <a:ext cx="6207364" cy="461281"/>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Specifically, building reliable relationships with a buyer or supplier. You need to incorporate the characteristics of trust, quality, and commitment between the two entities.</a:t>
            </a:r>
          </a:p>
        </p:txBody>
      </p:sp>
      <p:sp>
        <p:nvSpPr>
          <p:cNvPr id="81" name="Oval 80">
            <a:extLst>
              <a:ext uri="{FF2B5EF4-FFF2-40B4-BE49-F238E27FC236}">
                <a16:creationId xmlns:a16="http://schemas.microsoft.com/office/drawing/2014/main" id="{609A202E-2C4B-984F-97E9-E7FB12937220}"/>
              </a:ext>
            </a:extLst>
          </p:cNvPr>
          <p:cNvSpPr>
            <a:spLocks noChangeAspect="1"/>
          </p:cNvSpPr>
          <p:nvPr/>
        </p:nvSpPr>
        <p:spPr>
          <a:xfrm>
            <a:off x="4724133" y="5247702"/>
            <a:ext cx="774372" cy="8387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76" name="TextBox 75">
            <a:extLst>
              <a:ext uri="{FF2B5EF4-FFF2-40B4-BE49-F238E27FC236}">
                <a16:creationId xmlns:a16="http://schemas.microsoft.com/office/drawing/2014/main" id="{67463ABD-4412-2E46-A61A-44D92383D932}"/>
              </a:ext>
            </a:extLst>
          </p:cNvPr>
          <p:cNvSpPr txBox="1"/>
          <p:nvPr/>
        </p:nvSpPr>
        <p:spPr>
          <a:xfrm>
            <a:off x="7271144" y="1371041"/>
            <a:ext cx="3921971" cy="334835"/>
          </a:xfrm>
          <a:prstGeom prst="rect">
            <a:avLst/>
          </a:prstGeom>
          <a:noFill/>
        </p:spPr>
        <p:txBody>
          <a:bodyPr wrap="none" rtlCol="0" anchor="b" anchorCtr="0">
            <a:spAutoFit/>
          </a:bodyPr>
          <a:lstStyle/>
          <a:p>
            <a:r>
              <a:rPr lang="en-US" sz="1576" b="1" dirty="0">
                <a:solidFill>
                  <a:schemeClr val="tx2"/>
                </a:solidFill>
                <a:latin typeface="Poppins" pitchFamily="2" charset="77"/>
                <a:ea typeface="League Spartan" charset="0"/>
                <a:cs typeface="Poppins" pitchFamily="2" charset="77"/>
              </a:rPr>
              <a:t>Strategic alliances between non-competitors</a:t>
            </a:r>
          </a:p>
        </p:txBody>
      </p:sp>
      <p:sp>
        <p:nvSpPr>
          <p:cNvPr id="77" name="Subtitle 2">
            <a:extLst>
              <a:ext uri="{FF2B5EF4-FFF2-40B4-BE49-F238E27FC236}">
                <a16:creationId xmlns:a16="http://schemas.microsoft.com/office/drawing/2014/main" id="{74E6C41A-6D6F-3A4C-AD19-DA421ECF116A}"/>
              </a:ext>
            </a:extLst>
          </p:cNvPr>
          <p:cNvSpPr txBox="1">
            <a:spLocks/>
          </p:cNvSpPr>
          <p:nvPr/>
        </p:nvSpPr>
        <p:spPr>
          <a:xfrm>
            <a:off x="7271143" y="1805447"/>
            <a:ext cx="4727878" cy="679290"/>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This means that you and a company that you have no direct competition with, industry wise, will partner together in ways that will benefit the both of you.</a:t>
            </a:r>
          </a:p>
        </p:txBody>
      </p:sp>
      <p:sp>
        <p:nvSpPr>
          <p:cNvPr id="82" name="Oval 81">
            <a:extLst>
              <a:ext uri="{FF2B5EF4-FFF2-40B4-BE49-F238E27FC236}">
                <a16:creationId xmlns:a16="http://schemas.microsoft.com/office/drawing/2014/main" id="{7C84284A-41DC-0348-AA09-BCDEAFFC10E6}"/>
              </a:ext>
            </a:extLst>
          </p:cNvPr>
          <p:cNvSpPr>
            <a:spLocks noChangeAspect="1"/>
          </p:cNvSpPr>
          <p:nvPr/>
        </p:nvSpPr>
        <p:spPr>
          <a:xfrm>
            <a:off x="6210889" y="1329074"/>
            <a:ext cx="774372" cy="7743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90" name="TextBox 89">
            <a:extLst>
              <a:ext uri="{FF2B5EF4-FFF2-40B4-BE49-F238E27FC236}">
                <a16:creationId xmlns:a16="http://schemas.microsoft.com/office/drawing/2014/main" id="{F7EB6BFA-14E7-6445-88CD-DF5CBE3E62A7}"/>
              </a:ext>
            </a:extLst>
          </p:cNvPr>
          <p:cNvSpPr txBox="1"/>
          <p:nvPr/>
        </p:nvSpPr>
        <p:spPr>
          <a:xfrm>
            <a:off x="6415941" y="4086833"/>
            <a:ext cx="3677930" cy="334835"/>
          </a:xfrm>
          <a:prstGeom prst="rect">
            <a:avLst/>
          </a:prstGeom>
          <a:noFill/>
        </p:spPr>
        <p:txBody>
          <a:bodyPr wrap="none" rtlCol="0" anchor="b" anchorCtr="0">
            <a:spAutoFit/>
          </a:bodyPr>
          <a:lstStyle/>
          <a:p>
            <a:r>
              <a:rPr lang="en-US" sz="1576" b="1" dirty="0">
                <a:solidFill>
                  <a:schemeClr val="tx2"/>
                </a:solidFill>
                <a:latin typeface="Poppins" pitchFamily="2" charset="77"/>
                <a:ea typeface="League Spartan" charset="0"/>
                <a:cs typeface="Poppins" pitchFamily="2" charset="77"/>
              </a:rPr>
              <a:t>Joint Ventures to develop new businesses</a:t>
            </a:r>
          </a:p>
        </p:txBody>
      </p:sp>
      <p:sp>
        <p:nvSpPr>
          <p:cNvPr id="91" name="Subtitle 2">
            <a:extLst>
              <a:ext uri="{FF2B5EF4-FFF2-40B4-BE49-F238E27FC236}">
                <a16:creationId xmlns:a16="http://schemas.microsoft.com/office/drawing/2014/main" id="{B68B0A95-E78F-4544-906E-F44AB7D5BF29}"/>
              </a:ext>
            </a:extLst>
          </p:cNvPr>
          <p:cNvSpPr txBox="1">
            <a:spLocks/>
          </p:cNvSpPr>
          <p:nvPr/>
        </p:nvSpPr>
        <p:spPr>
          <a:xfrm>
            <a:off x="6446002" y="4416202"/>
            <a:ext cx="5651315" cy="1115306"/>
          </a:xfrm>
          <a:prstGeom prst="rect">
            <a:avLst/>
          </a:prstGeom>
        </p:spPr>
        <p:txBody>
          <a:bodyPr vert="horz" wrap="square" lIns="45021" tIns="22511" rIns="45021" bIns="22511"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23"/>
              </a:lnSpc>
            </a:pPr>
            <a:r>
              <a:rPr lang="en-US" sz="1182"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Here you may join your company with another to create an entirely different entity, which may be more profitable for the both of you than if you were to operate separately. Example: Blu-ray is an optical disc format jointly developed by a group of the world’s leading consumer electronics, personal computer, and media manufacturers..</a:t>
            </a:r>
          </a:p>
        </p:txBody>
      </p:sp>
      <p:sp>
        <p:nvSpPr>
          <p:cNvPr id="92" name="Oval 91">
            <a:extLst>
              <a:ext uri="{FF2B5EF4-FFF2-40B4-BE49-F238E27FC236}">
                <a16:creationId xmlns:a16="http://schemas.microsoft.com/office/drawing/2014/main" id="{F4A87BE3-0A35-AE49-85E7-42ACC7A2C4F3}"/>
              </a:ext>
            </a:extLst>
          </p:cNvPr>
          <p:cNvSpPr>
            <a:spLocks noChangeAspect="1"/>
          </p:cNvSpPr>
          <p:nvPr/>
        </p:nvSpPr>
        <p:spPr>
          <a:xfrm>
            <a:off x="5465025" y="4040025"/>
            <a:ext cx="774372" cy="7743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94" name="Freeform 921">
            <a:extLst>
              <a:ext uri="{FF2B5EF4-FFF2-40B4-BE49-F238E27FC236}">
                <a16:creationId xmlns:a16="http://schemas.microsoft.com/office/drawing/2014/main" id="{10E198B2-538C-47FB-BFC1-3D9AECEFAF27}"/>
              </a:ext>
            </a:extLst>
          </p:cNvPr>
          <p:cNvSpPr>
            <a:spLocks noChangeArrowheads="1"/>
          </p:cNvSpPr>
          <p:nvPr/>
        </p:nvSpPr>
        <p:spPr bwMode="auto">
          <a:xfrm>
            <a:off x="4870303" y="5458209"/>
            <a:ext cx="482035" cy="450928"/>
          </a:xfrm>
          <a:custGeom>
            <a:avLst/>
            <a:gdLst>
              <a:gd name="T0" fmla="*/ 1998562 w 293328"/>
              <a:gd name="T1" fmla="*/ 3145440 h 294910"/>
              <a:gd name="T2" fmla="*/ 1245709 w 293328"/>
              <a:gd name="T3" fmla="*/ 2948513 h 294910"/>
              <a:gd name="T4" fmla="*/ 1341307 w 293328"/>
              <a:gd name="T5" fmla="*/ 3044955 h 294910"/>
              <a:gd name="T6" fmla="*/ 1432940 w 293328"/>
              <a:gd name="T7" fmla="*/ 2996740 h 294910"/>
              <a:gd name="T8" fmla="*/ 2193749 w 293328"/>
              <a:gd name="T9" fmla="*/ 3044955 h 294910"/>
              <a:gd name="T10" fmla="*/ 1432940 w 293328"/>
              <a:gd name="T11" fmla="*/ 3097214 h 294910"/>
              <a:gd name="T12" fmla="*/ 1245709 w 293328"/>
              <a:gd name="T13" fmla="*/ 2848043 h 294910"/>
              <a:gd name="T14" fmla="*/ 2102252 w 293328"/>
              <a:gd name="T15" fmla="*/ 2639628 h 294910"/>
              <a:gd name="T16" fmla="*/ 1995124 w 293328"/>
              <a:gd name="T17" fmla="*/ 2173523 h 294910"/>
              <a:gd name="T18" fmla="*/ 1808626 w 293328"/>
              <a:gd name="T19" fmla="*/ 2639628 h 294910"/>
              <a:gd name="T20" fmla="*/ 1090427 w 293328"/>
              <a:gd name="T21" fmla="*/ 2061985 h 294910"/>
              <a:gd name="T22" fmla="*/ 1384045 w 293328"/>
              <a:gd name="T23" fmla="*/ 2639628 h 294910"/>
              <a:gd name="T24" fmla="*/ 832512 w 293328"/>
              <a:gd name="T25" fmla="*/ 1747257 h 294910"/>
              <a:gd name="T26" fmla="*/ 2447458 w 293328"/>
              <a:gd name="T27" fmla="*/ 2149635 h 294910"/>
              <a:gd name="T28" fmla="*/ 2102252 w 293328"/>
              <a:gd name="T29" fmla="*/ 2739220 h 294910"/>
              <a:gd name="T30" fmla="*/ 991229 w 293328"/>
              <a:gd name="T31" fmla="*/ 2002223 h 294910"/>
              <a:gd name="T32" fmla="*/ 832512 w 293328"/>
              <a:gd name="T33" fmla="*/ 1747257 h 294910"/>
              <a:gd name="T34" fmla="*/ 2654135 w 293328"/>
              <a:gd name="T35" fmla="*/ 1368951 h 294910"/>
              <a:gd name="T36" fmla="*/ 3124131 w 293328"/>
              <a:gd name="T37" fmla="*/ 1139456 h 294910"/>
              <a:gd name="T38" fmla="*/ 1658836 w 293328"/>
              <a:gd name="T39" fmla="*/ 1155287 h 294910"/>
              <a:gd name="T40" fmla="*/ 2346054 w 293328"/>
              <a:gd name="T41" fmla="*/ 1155287 h 294910"/>
              <a:gd name="T42" fmla="*/ 880759 w 293328"/>
              <a:gd name="T43" fmla="*/ 1139456 h 294910"/>
              <a:gd name="T44" fmla="*/ 1350764 w 293328"/>
              <a:gd name="T45" fmla="*/ 1368951 h 294910"/>
              <a:gd name="T46" fmla="*/ 880759 w 293328"/>
              <a:gd name="T47" fmla="*/ 1139456 h 294910"/>
              <a:gd name="T48" fmla="*/ 312026 w 293328"/>
              <a:gd name="T49" fmla="*/ 1368951 h 294910"/>
              <a:gd name="T50" fmla="*/ 782016 w 293328"/>
              <a:gd name="T51" fmla="*/ 1139456 h 294910"/>
              <a:gd name="T52" fmla="*/ 2425054 w 293328"/>
              <a:gd name="T53" fmla="*/ 1044514 h 294910"/>
              <a:gd name="T54" fmla="*/ 2278904 w 293328"/>
              <a:gd name="T55" fmla="*/ 751742 h 294910"/>
              <a:gd name="T56" fmla="*/ 2314460 w 293328"/>
              <a:gd name="T57" fmla="*/ 1044514 h 294910"/>
              <a:gd name="T58" fmla="*/ 1054540 w 293328"/>
              <a:gd name="T59" fmla="*/ 751742 h 294910"/>
              <a:gd name="T60" fmla="*/ 1564038 w 293328"/>
              <a:gd name="T61" fmla="*/ 751742 h 294910"/>
              <a:gd name="T62" fmla="*/ 165902 w 293328"/>
              <a:gd name="T63" fmla="*/ 1044514 h 294910"/>
              <a:gd name="T64" fmla="*/ 458138 w 293328"/>
              <a:gd name="T65" fmla="*/ 751742 h 294910"/>
              <a:gd name="T66" fmla="*/ 2507661 w 293328"/>
              <a:gd name="T67" fmla="*/ 384372 h 294910"/>
              <a:gd name="T68" fmla="*/ 2423152 w 293328"/>
              <a:gd name="T69" fmla="*/ 416651 h 294910"/>
              <a:gd name="T70" fmla="*/ 1830095 w 293328"/>
              <a:gd name="T71" fmla="*/ 348091 h 294910"/>
              <a:gd name="T72" fmla="*/ 1902551 w 293328"/>
              <a:gd name="T73" fmla="*/ 416651 h 294910"/>
              <a:gd name="T74" fmla="*/ 1814003 w 293328"/>
              <a:gd name="T75" fmla="*/ 380366 h 294910"/>
              <a:gd name="T76" fmla="*/ 2210980 w 293328"/>
              <a:gd name="T77" fmla="*/ 384372 h 294910"/>
              <a:gd name="T78" fmla="*/ 2160748 w 293328"/>
              <a:gd name="T79" fmla="*/ 331965 h 294910"/>
              <a:gd name="T80" fmla="*/ 2733109 w 293328"/>
              <a:gd name="T81" fmla="*/ 652836 h 294910"/>
              <a:gd name="T82" fmla="*/ 442354 w 293328"/>
              <a:gd name="T83" fmla="*/ 0 h 294910"/>
              <a:gd name="T84" fmla="*/ 2831853 w 293328"/>
              <a:gd name="T85" fmla="*/ 680530 h 294910"/>
              <a:gd name="T86" fmla="*/ 3222872 w 293328"/>
              <a:gd name="T87" fmla="*/ 1155287 h 294910"/>
              <a:gd name="T88" fmla="*/ 2831853 w 293328"/>
              <a:gd name="T89" fmla="*/ 3177048 h 294910"/>
              <a:gd name="T90" fmla="*/ 2278904 w 293328"/>
              <a:gd name="T91" fmla="*/ 3177048 h 294910"/>
              <a:gd name="T92" fmla="*/ 2733109 w 293328"/>
              <a:gd name="T93" fmla="*/ 1463894 h 294910"/>
              <a:gd name="T94" fmla="*/ 2132780 w 293328"/>
              <a:gd name="T95" fmla="*/ 1463894 h 294910"/>
              <a:gd name="T96" fmla="*/ 1350764 w 293328"/>
              <a:gd name="T97" fmla="*/ 1463894 h 294910"/>
              <a:gd name="T98" fmla="*/ 568749 w 293328"/>
              <a:gd name="T99" fmla="*/ 1463894 h 294910"/>
              <a:gd name="T100" fmla="*/ 896570 w 293328"/>
              <a:gd name="T101" fmla="*/ 3129573 h 294910"/>
              <a:gd name="T102" fmla="*/ 442354 w 293328"/>
              <a:gd name="T103" fmla="*/ 3228482 h 294910"/>
              <a:gd name="T104" fmla="*/ 312026 w 293328"/>
              <a:gd name="T105" fmla="*/ 1463894 h 294910"/>
              <a:gd name="T106" fmla="*/ 11829 w 293328"/>
              <a:gd name="T107" fmla="*/ 1056369 h 294910"/>
              <a:gd name="T108" fmla="*/ 442354 w 293328"/>
              <a:gd name="T109" fmla="*/ 0 h 29491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93328" h="294910">
                <a:moveTo>
                  <a:pt x="181898" y="267890"/>
                </a:moveTo>
                <a:cubicBezTo>
                  <a:pt x="176822" y="267890"/>
                  <a:pt x="172834" y="271907"/>
                  <a:pt x="172834" y="276653"/>
                </a:cubicBezTo>
                <a:cubicBezTo>
                  <a:pt x="172834" y="281765"/>
                  <a:pt x="176822" y="285782"/>
                  <a:pt x="181898" y="285782"/>
                </a:cubicBezTo>
                <a:cubicBezTo>
                  <a:pt x="186611" y="285782"/>
                  <a:pt x="190599" y="281765"/>
                  <a:pt x="190599" y="276653"/>
                </a:cubicBezTo>
                <a:cubicBezTo>
                  <a:pt x="190599" y="271907"/>
                  <a:pt x="186611" y="267890"/>
                  <a:pt x="181898" y="267890"/>
                </a:cubicBezTo>
                <a:close/>
                <a:moveTo>
                  <a:pt x="113377" y="267890"/>
                </a:moveTo>
                <a:cubicBezTo>
                  <a:pt x="107939" y="267890"/>
                  <a:pt x="103951" y="271907"/>
                  <a:pt x="103951" y="276653"/>
                </a:cubicBezTo>
                <a:cubicBezTo>
                  <a:pt x="103951" y="281765"/>
                  <a:pt x="107939" y="285782"/>
                  <a:pt x="113377" y="285782"/>
                </a:cubicBezTo>
                <a:cubicBezTo>
                  <a:pt x="118090" y="285782"/>
                  <a:pt x="122078" y="281765"/>
                  <a:pt x="122078" y="276653"/>
                </a:cubicBezTo>
                <a:cubicBezTo>
                  <a:pt x="122078" y="271907"/>
                  <a:pt x="118090" y="267890"/>
                  <a:pt x="113377" y="267890"/>
                </a:cubicBezTo>
                <a:close/>
                <a:moveTo>
                  <a:pt x="113377" y="258762"/>
                </a:moveTo>
                <a:cubicBezTo>
                  <a:pt x="121353" y="258762"/>
                  <a:pt x="128242" y="264604"/>
                  <a:pt x="130417" y="272272"/>
                </a:cubicBezTo>
                <a:lnTo>
                  <a:pt x="164496" y="272272"/>
                </a:lnTo>
                <a:cubicBezTo>
                  <a:pt x="166309" y="264604"/>
                  <a:pt x="173559" y="258762"/>
                  <a:pt x="181898" y="258762"/>
                </a:cubicBezTo>
                <a:cubicBezTo>
                  <a:pt x="191687" y="258762"/>
                  <a:pt x="199663" y="266795"/>
                  <a:pt x="199663" y="276653"/>
                </a:cubicBezTo>
                <a:cubicBezTo>
                  <a:pt x="199663" y="286512"/>
                  <a:pt x="191687" y="294910"/>
                  <a:pt x="181898" y="294910"/>
                </a:cubicBezTo>
                <a:cubicBezTo>
                  <a:pt x="173559" y="294910"/>
                  <a:pt x="166309" y="289068"/>
                  <a:pt x="164496" y="281400"/>
                </a:cubicBezTo>
                <a:lnTo>
                  <a:pt x="130417" y="281400"/>
                </a:lnTo>
                <a:cubicBezTo>
                  <a:pt x="128242" y="289068"/>
                  <a:pt x="121353" y="294910"/>
                  <a:pt x="113377" y="294910"/>
                </a:cubicBezTo>
                <a:cubicBezTo>
                  <a:pt x="103226" y="294910"/>
                  <a:pt x="95250" y="286512"/>
                  <a:pt x="95250" y="276653"/>
                </a:cubicBezTo>
                <a:cubicBezTo>
                  <a:pt x="95250" y="266795"/>
                  <a:pt x="103226" y="258762"/>
                  <a:pt x="113377" y="258762"/>
                </a:cubicBezTo>
                <a:close/>
                <a:moveTo>
                  <a:pt x="181584" y="197478"/>
                </a:moveTo>
                <a:lnTo>
                  <a:pt x="173639" y="239826"/>
                </a:lnTo>
                <a:lnTo>
                  <a:pt x="191335" y="239826"/>
                </a:lnTo>
                <a:cubicBezTo>
                  <a:pt x="194946" y="239826"/>
                  <a:pt x="198196" y="237655"/>
                  <a:pt x="199641" y="234035"/>
                </a:cubicBezTo>
                <a:lnTo>
                  <a:pt x="212281" y="201460"/>
                </a:lnTo>
                <a:lnTo>
                  <a:pt x="181584" y="197478"/>
                </a:lnTo>
                <a:close/>
                <a:moveTo>
                  <a:pt x="140053" y="192049"/>
                </a:moveTo>
                <a:lnTo>
                  <a:pt x="134997" y="239826"/>
                </a:lnTo>
                <a:lnTo>
                  <a:pt x="164611" y="239826"/>
                </a:lnTo>
                <a:lnTo>
                  <a:pt x="172917" y="196393"/>
                </a:lnTo>
                <a:lnTo>
                  <a:pt x="140053" y="192049"/>
                </a:lnTo>
                <a:close/>
                <a:moveTo>
                  <a:pt x="99245" y="187344"/>
                </a:moveTo>
                <a:lnTo>
                  <a:pt x="99245" y="231140"/>
                </a:lnTo>
                <a:cubicBezTo>
                  <a:pt x="99245" y="235845"/>
                  <a:pt x="103217" y="239826"/>
                  <a:pt x="107912" y="239826"/>
                </a:cubicBezTo>
                <a:lnTo>
                  <a:pt x="125969" y="239826"/>
                </a:lnTo>
                <a:lnTo>
                  <a:pt x="131386" y="191325"/>
                </a:lnTo>
                <a:lnTo>
                  <a:pt x="99245" y="187344"/>
                </a:lnTo>
                <a:close/>
                <a:moveTo>
                  <a:pt x="75771" y="158750"/>
                </a:moveTo>
                <a:cubicBezTo>
                  <a:pt x="87327" y="158750"/>
                  <a:pt x="96717" y="167075"/>
                  <a:pt x="98884" y="177933"/>
                </a:cubicBezTo>
                <a:lnTo>
                  <a:pt x="219142" y="193497"/>
                </a:lnTo>
                <a:cubicBezTo>
                  <a:pt x="220587" y="193497"/>
                  <a:pt x="221670" y="194221"/>
                  <a:pt x="222754" y="195307"/>
                </a:cubicBezTo>
                <a:cubicBezTo>
                  <a:pt x="223115" y="196393"/>
                  <a:pt x="223476" y="198202"/>
                  <a:pt x="222754" y="199288"/>
                </a:cubicBezTo>
                <a:lnTo>
                  <a:pt x="207947" y="237655"/>
                </a:lnTo>
                <a:cubicBezTo>
                  <a:pt x="205058" y="244532"/>
                  <a:pt x="198919" y="248875"/>
                  <a:pt x="191335" y="248875"/>
                </a:cubicBezTo>
                <a:lnTo>
                  <a:pt x="107912" y="248875"/>
                </a:lnTo>
                <a:cubicBezTo>
                  <a:pt x="98161" y="248875"/>
                  <a:pt x="90216" y="240912"/>
                  <a:pt x="90216" y="231140"/>
                </a:cubicBezTo>
                <a:lnTo>
                  <a:pt x="90216" y="181915"/>
                </a:lnTo>
                <a:cubicBezTo>
                  <a:pt x="90216" y="174314"/>
                  <a:pt x="83716" y="167799"/>
                  <a:pt x="75771" y="167799"/>
                </a:cubicBezTo>
                <a:cubicBezTo>
                  <a:pt x="73604" y="167799"/>
                  <a:pt x="71437" y="165627"/>
                  <a:pt x="71437" y="163093"/>
                </a:cubicBezTo>
                <a:cubicBezTo>
                  <a:pt x="71437" y="160922"/>
                  <a:pt x="73604" y="158750"/>
                  <a:pt x="75771" y="158750"/>
                </a:cubicBezTo>
                <a:close/>
                <a:moveTo>
                  <a:pt x="222153" y="103527"/>
                </a:moveTo>
                <a:lnTo>
                  <a:pt x="222153" y="104965"/>
                </a:lnTo>
                <a:cubicBezTo>
                  <a:pt x="222153" y="115749"/>
                  <a:pt x="230780" y="124377"/>
                  <a:pt x="241564" y="124377"/>
                </a:cubicBezTo>
                <a:lnTo>
                  <a:pt x="265289" y="124377"/>
                </a:lnTo>
                <a:cubicBezTo>
                  <a:pt x="276073" y="124377"/>
                  <a:pt x="284341" y="115749"/>
                  <a:pt x="284341" y="104965"/>
                </a:cubicBezTo>
                <a:lnTo>
                  <a:pt x="284341" y="103527"/>
                </a:lnTo>
                <a:lnTo>
                  <a:pt x="222153" y="103527"/>
                </a:lnTo>
                <a:close/>
                <a:moveTo>
                  <a:pt x="150978" y="103527"/>
                </a:moveTo>
                <a:lnTo>
                  <a:pt x="150978" y="104965"/>
                </a:lnTo>
                <a:cubicBezTo>
                  <a:pt x="150978" y="115749"/>
                  <a:pt x="159964" y="124377"/>
                  <a:pt x="170389" y="124377"/>
                </a:cubicBezTo>
                <a:lnTo>
                  <a:pt x="194114" y="124377"/>
                </a:lnTo>
                <a:cubicBezTo>
                  <a:pt x="204898" y="124377"/>
                  <a:pt x="213525" y="115749"/>
                  <a:pt x="213525" y="104965"/>
                </a:cubicBezTo>
                <a:lnTo>
                  <a:pt x="213525" y="103527"/>
                </a:lnTo>
                <a:lnTo>
                  <a:pt x="150978" y="103527"/>
                </a:lnTo>
                <a:close/>
                <a:moveTo>
                  <a:pt x="80162" y="103527"/>
                </a:moveTo>
                <a:lnTo>
                  <a:pt x="80162" y="104965"/>
                </a:lnTo>
                <a:cubicBezTo>
                  <a:pt x="80162" y="115749"/>
                  <a:pt x="88789" y="124377"/>
                  <a:pt x="99214" y="124377"/>
                </a:cubicBezTo>
                <a:lnTo>
                  <a:pt x="122939" y="124377"/>
                </a:lnTo>
                <a:cubicBezTo>
                  <a:pt x="133723" y="124377"/>
                  <a:pt x="142350" y="115749"/>
                  <a:pt x="142350" y="104965"/>
                </a:cubicBezTo>
                <a:lnTo>
                  <a:pt x="142350" y="103527"/>
                </a:lnTo>
                <a:lnTo>
                  <a:pt x="80162" y="103527"/>
                </a:lnTo>
                <a:close/>
                <a:moveTo>
                  <a:pt x="8987" y="103527"/>
                </a:moveTo>
                <a:lnTo>
                  <a:pt x="8987" y="104965"/>
                </a:lnTo>
                <a:cubicBezTo>
                  <a:pt x="8987" y="115749"/>
                  <a:pt x="17614" y="124377"/>
                  <a:pt x="28398" y="124377"/>
                </a:cubicBezTo>
                <a:lnTo>
                  <a:pt x="51764" y="124377"/>
                </a:lnTo>
                <a:cubicBezTo>
                  <a:pt x="62548" y="124377"/>
                  <a:pt x="71175" y="115749"/>
                  <a:pt x="71175" y="104965"/>
                </a:cubicBezTo>
                <a:lnTo>
                  <a:pt x="71175" y="103527"/>
                </a:lnTo>
                <a:lnTo>
                  <a:pt x="8987" y="103527"/>
                </a:lnTo>
                <a:close/>
                <a:moveTo>
                  <a:pt x="207414" y="68299"/>
                </a:moveTo>
                <a:lnTo>
                  <a:pt x="220715" y="94900"/>
                </a:lnTo>
                <a:lnTo>
                  <a:pt x="278230" y="94900"/>
                </a:lnTo>
                <a:lnTo>
                  <a:pt x="251270" y="68299"/>
                </a:lnTo>
                <a:lnTo>
                  <a:pt x="207414" y="68299"/>
                </a:lnTo>
                <a:close/>
                <a:moveTo>
                  <a:pt x="150978" y="68299"/>
                </a:moveTo>
                <a:lnTo>
                  <a:pt x="150978" y="94900"/>
                </a:lnTo>
                <a:lnTo>
                  <a:pt x="210650" y="94900"/>
                </a:lnTo>
                <a:lnTo>
                  <a:pt x="197349" y="68299"/>
                </a:lnTo>
                <a:lnTo>
                  <a:pt x="150978" y="68299"/>
                </a:lnTo>
                <a:close/>
                <a:moveTo>
                  <a:pt x="95979" y="68299"/>
                </a:moveTo>
                <a:lnTo>
                  <a:pt x="82678" y="94900"/>
                </a:lnTo>
                <a:lnTo>
                  <a:pt x="142350" y="94900"/>
                </a:lnTo>
                <a:lnTo>
                  <a:pt x="142350" y="68299"/>
                </a:lnTo>
                <a:lnTo>
                  <a:pt x="95979" y="68299"/>
                </a:lnTo>
                <a:close/>
                <a:moveTo>
                  <a:pt x="41698" y="68299"/>
                </a:moveTo>
                <a:lnTo>
                  <a:pt x="15098" y="94900"/>
                </a:lnTo>
                <a:lnTo>
                  <a:pt x="72972" y="94900"/>
                </a:lnTo>
                <a:lnTo>
                  <a:pt x="85913" y="68299"/>
                </a:lnTo>
                <a:lnTo>
                  <a:pt x="41698" y="68299"/>
                </a:lnTo>
                <a:close/>
                <a:moveTo>
                  <a:pt x="220541" y="31627"/>
                </a:moveTo>
                <a:cubicBezTo>
                  <a:pt x="222006" y="30162"/>
                  <a:pt x="225303" y="30162"/>
                  <a:pt x="226768" y="31627"/>
                </a:cubicBezTo>
                <a:cubicBezTo>
                  <a:pt x="227501" y="32360"/>
                  <a:pt x="228234" y="33825"/>
                  <a:pt x="228234" y="34924"/>
                </a:cubicBezTo>
                <a:cubicBezTo>
                  <a:pt x="228234" y="36024"/>
                  <a:pt x="227501" y="37123"/>
                  <a:pt x="226768" y="37855"/>
                </a:cubicBezTo>
                <a:cubicBezTo>
                  <a:pt x="226036" y="38954"/>
                  <a:pt x="224570" y="39321"/>
                  <a:pt x="223471" y="39321"/>
                </a:cubicBezTo>
                <a:cubicBezTo>
                  <a:pt x="222372" y="39321"/>
                  <a:pt x="221273" y="38954"/>
                  <a:pt x="220541" y="37855"/>
                </a:cubicBezTo>
                <a:cubicBezTo>
                  <a:pt x="219441" y="37123"/>
                  <a:pt x="219075" y="36024"/>
                  <a:pt x="219075" y="34924"/>
                </a:cubicBezTo>
                <a:cubicBezTo>
                  <a:pt x="219075" y="33825"/>
                  <a:pt x="219441" y="32726"/>
                  <a:pt x="220541" y="31627"/>
                </a:cubicBezTo>
                <a:close/>
                <a:moveTo>
                  <a:pt x="166566" y="31627"/>
                </a:moveTo>
                <a:cubicBezTo>
                  <a:pt x="168397" y="30162"/>
                  <a:pt x="171328" y="30162"/>
                  <a:pt x="173160" y="31627"/>
                </a:cubicBezTo>
                <a:cubicBezTo>
                  <a:pt x="173892" y="32360"/>
                  <a:pt x="174259" y="33825"/>
                  <a:pt x="174259" y="34558"/>
                </a:cubicBezTo>
                <a:cubicBezTo>
                  <a:pt x="174259" y="36024"/>
                  <a:pt x="173892" y="37123"/>
                  <a:pt x="173160" y="37855"/>
                </a:cubicBezTo>
                <a:cubicBezTo>
                  <a:pt x="172061" y="38954"/>
                  <a:pt x="170962" y="39321"/>
                  <a:pt x="169863" y="39321"/>
                </a:cubicBezTo>
                <a:cubicBezTo>
                  <a:pt x="168764" y="39321"/>
                  <a:pt x="167298" y="38954"/>
                  <a:pt x="166566" y="37855"/>
                </a:cubicBezTo>
                <a:cubicBezTo>
                  <a:pt x="165833" y="37123"/>
                  <a:pt x="165100" y="36024"/>
                  <a:pt x="165100" y="34558"/>
                </a:cubicBezTo>
                <a:cubicBezTo>
                  <a:pt x="165100" y="33825"/>
                  <a:pt x="165833" y="32360"/>
                  <a:pt x="166566" y="31627"/>
                </a:cubicBezTo>
                <a:close/>
                <a:moveTo>
                  <a:pt x="196659" y="30162"/>
                </a:moveTo>
                <a:cubicBezTo>
                  <a:pt x="199326" y="30162"/>
                  <a:pt x="201231" y="32360"/>
                  <a:pt x="201231" y="34924"/>
                </a:cubicBezTo>
                <a:cubicBezTo>
                  <a:pt x="201231" y="37489"/>
                  <a:pt x="199326" y="39321"/>
                  <a:pt x="196659" y="39321"/>
                </a:cubicBezTo>
                <a:cubicBezTo>
                  <a:pt x="193992" y="39321"/>
                  <a:pt x="192087" y="37489"/>
                  <a:pt x="192087" y="34924"/>
                </a:cubicBezTo>
                <a:cubicBezTo>
                  <a:pt x="192087" y="32360"/>
                  <a:pt x="193992" y="30162"/>
                  <a:pt x="196659" y="30162"/>
                </a:cubicBezTo>
                <a:close/>
                <a:moveTo>
                  <a:pt x="44574" y="8627"/>
                </a:moveTo>
                <a:lnTo>
                  <a:pt x="44574" y="59313"/>
                </a:lnTo>
                <a:lnTo>
                  <a:pt x="248753" y="59313"/>
                </a:lnTo>
                <a:lnTo>
                  <a:pt x="248753" y="8627"/>
                </a:lnTo>
                <a:lnTo>
                  <a:pt x="44574" y="8627"/>
                </a:lnTo>
                <a:close/>
                <a:moveTo>
                  <a:pt x="40261" y="0"/>
                </a:moveTo>
                <a:lnTo>
                  <a:pt x="253426" y="0"/>
                </a:lnTo>
                <a:cubicBezTo>
                  <a:pt x="255943" y="0"/>
                  <a:pt x="257740" y="1797"/>
                  <a:pt x="257740" y="4314"/>
                </a:cubicBezTo>
                <a:lnTo>
                  <a:pt x="257740" y="61829"/>
                </a:lnTo>
                <a:lnTo>
                  <a:pt x="291890" y="95978"/>
                </a:lnTo>
                <a:cubicBezTo>
                  <a:pt x="292609" y="96697"/>
                  <a:pt x="293328" y="98135"/>
                  <a:pt x="293328" y="99214"/>
                </a:cubicBezTo>
                <a:lnTo>
                  <a:pt x="293328" y="104965"/>
                </a:lnTo>
                <a:cubicBezTo>
                  <a:pt x="293328" y="120782"/>
                  <a:pt x="280746" y="133004"/>
                  <a:pt x="265289" y="133004"/>
                </a:cubicBezTo>
                <a:lnTo>
                  <a:pt x="257740" y="133004"/>
                </a:lnTo>
                <a:lnTo>
                  <a:pt x="257740" y="288654"/>
                </a:lnTo>
                <a:cubicBezTo>
                  <a:pt x="257740" y="291530"/>
                  <a:pt x="255943" y="293328"/>
                  <a:pt x="253426" y="293328"/>
                </a:cubicBezTo>
                <a:lnTo>
                  <a:pt x="212087" y="293328"/>
                </a:lnTo>
                <a:cubicBezTo>
                  <a:pt x="209212" y="293328"/>
                  <a:pt x="207414" y="291530"/>
                  <a:pt x="207414" y="288654"/>
                </a:cubicBezTo>
                <a:cubicBezTo>
                  <a:pt x="207414" y="286498"/>
                  <a:pt x="209212" y="284341"/>
                  <a:pt x="212087" y="284341"/>
                </a:cubicBezTo>
                <a:lnTo>
                  <a:pt x="248753" y="284341"/>
                </a:lnTo>
                <a:lnTo>
                  <a:pt x="248753" y="133004"/>
                </a:lnTo>
                <a:lnTo>
                  <a:pt x="241564" y="133004"/>
                </a:lnTo>
                <a:cubicBezTo>
                  <a:pt x="231499" y="133004"/>
                  <a:pt x="222872" y="127971"/>
                  <a:pt x="217839" y="120063"/>
                </a:cubicBezTo>
                <a:cubicBezTo>
                  <a:pt x="212806" y="127971"/>
                  <a:pt x="204179" y="133004"/>
                  <a:pt x="194114" y="133004"/>
                </a:cubicBezTo>
                <a:lnTo>
                  <a:pt x="170389" y="133004"/>
                </a:lnTo>
                <a:cubicBezTo>
                  <a:pt x="160324" y="133004"/>
                  <a:pt x="151696" y="127971"/>
                  <a:pt x="146664" y="120063"/>
                </a:cubicBezTo>
                <a:cubicBezTo>
                  <a:pt x="141631" y="127971"/>
                  <a:pt x="133004" y="133004"/>
                  <a:pt x="122939" y="133004"/>
                </a:cubicBezTo>
                <a:lnTo>
                  <a:pt x="99214" y="133004"/>
                </a:lnTo>
                <a:cubicBezTo>
                  <a:pt x="89148" y="133004"/>
                  <a:pt x="80521" y="127971"/>
                  <a:pt x="75489" y="120063"/>
                </a:cubicBezTo>
                <a:cubicBezTo>
                  <a:pt x="70456" y="127971"/>
                  <a:pt x="61829" y="133004"/>
                  <a:pt x="51764" y="133004"/>
                </a:cubicBezTo>
                <a:lnTo>
                  <a:pt x="44574" y="133004"/>
                </a:lnTo>
                <a:lnTo>
                  <a:pt x="44574" y="284341"/>
                </a:lnTo>
                <a:lnTo>
                  <a:pt x="81600" y="284341"/>
                </a:lnTo>
                <a:cubicBezTo>
                  <a:pt x="84116" y="284341"/>
                  <a:pt x="85913" y="286498"/>
                  <a:pt x="85913" y="288654"/>
                </a:cubicBezTo>
                <a:cubicBezTo>
                  <a:pt x="85913" y="291530"/>
                  <a:pt x="84116" y="293328"/>
                  <a:pt x="81600" y="293328"/>
                </a:cubicBezTo>
                <a:lnTo>
                  <a:pt x="40261" y="293328"/>
                </a:lnTo>
                <a:cubicBezTo>
                  <a:pt x="37385" y="293328"/>
                  <a:pt x="35587" y="291530"/>
                  <a:pt x="35587" y="288654"/>
                </a:cubicBezTo>
                <a:lnTo>
                  <a:pt x="35587" y="133004"/>
                </a:lnTo>
                <a:lnTo>
                  <a:pt x="28398" y="133004"/>
                </a:lnTo>
                <a:cubicBezTo>
                  <a:pt x="12581" y="133004"/>
                  <a:pt x="0" y="120782"/>
                  <a:pt x="0" y="104965"/>
                </a:cubicBezTo>
                <a:lnTo>
                  <a:pt x="0" y="99214"/>
                </a:lnTo>
                <a:cubicBezTo>
                  <a:pt x="0" y="98135"/>
                  <a:pt x="359" y="96697"/>
                  <a:pt x="1078" y="95978"/>
                </a:cubicBezTo>
                <a:lnTo>
                  <a:pt x="35587" y="61829"/>
                </a:lnTo>
                <a:lnTo>
                  <a:pt x="35587" y="4314"/>
                </a:lnTo>
                <a:cubicBezTo>
                  <a:pt x="35587" y="1797"/>
                  <a:pt x="37385" y="0"/>
                  <a:pt x="40261" y="0"/>
                </a:cubicBezTo>
                <a:close/>
              </a:path>
            </a:pathLst>
          </a:custGeom>
          <a:solidFill>
            <a:schemeClr val="bg1"/>
          </a:solidFill>
          <a:ln>
            <a:noFill/>
          </a:ln>
          <a:effectLst/>
        </p:spPr>
        <p:txBody>
          <a:bodyPr anchor="ctr"/>
          <a:lstStyle/>
          <a:p>
            <a:endParaRPr lang="en-US" sz="1715" dirty="0">
              <a:latin typeface="Lato Light" panose="020F0502020204030203" pitchFamily="34" charset="0"/>
            </a:endParaRPr>
          </a:p>
        </p:txBody>
      </p:sp>
      <p:sp>
        <p:nvSpPr>
          <p:cNvPr id="95" name="Freeform 1015">
            <a:extLst>
              <a:ext uri="{FF2B5EF4-FFF2-40B4-BE49-F238E27FC236}">
                <a16:creationId xmlns:a16="http://schemas.microsoft.com/office/drawing/2014/main" id="{2351AA4F-C666-6E46-85CF-07142A455FFF}"/>
              </a:ext>
            </a:extLst>
          </p:cNvPr>
          <p:cNvSpPr>
            <a:spLocks noChangeAspect="1"/>
          </p:cNvSpPr>
          <p:nvPr/>
        </p:nvSpPr>
        <p:spPr bwMode="auto">
          <a:xfrm>
            <a:off x="5628941" y="4203941"/>
            <a:ext cx="446540" cy="446540"/>
          </a:xfrm>
          <a:custGeom>
            <a:avLst/>
            <a:gdLst>
              <a:gd name="T0" fmla="*/ 7726423 w 293329"/>
              <a:gd name="T1" fmla="*/ 9850932 h 293332"/>
              <a:gd name="T2" fmla="*/ 2935958 w 293329"/>
              <a:gd name="T3" fmla="*/ 9676341 h 293332"/>
              <a:gd name="T4" fmla="*/ 8633732 w 293329"/>
              <a:gd name="T5" fmla="*/ 8887648 h 293332"/>
              <a:gd name="T6" fmla="*/ 8503163 w 293329"/>
              <a:gd name="T7" fmla="*/ 10333017 h 293332"/>
              <a:gd name="T8" fmla="*/ 10187033 w 293329"/>
              <a:gd name="T9" fmla="*/ 9107071 h 293332"/>
              <a:gd name="T10" fmla="*/ 10656909 w 293329"/>
              <a:gd name="T11" fmla="*/ 9507104 h 293332"/>
              <a:gd name="T12" fmla="*/ 8346597 w 293329"/>
              <a:gd name="T13" fmla="*/ 10655613 h 293332"/>
              <a:gd name="T14" fmla="*/ 8398777 w 293329"/>
              <a:gd name="T15" fmla="*/ 8900613 h 293332"/>
              <a:gd name="T16" fmla="*/ 456778 w 293329"/>
              <a:gd name="T17" fmla="*/ 9107071 h 293332"/>
              <a:gd name="T18" fmla="*/ 2153785 w 293329"/>
              <a:gd name="T19" fmla="*/ 10333017 h 293332"/>
              <a:gd name="T20" fmla="*/ 2023134 w 293329"/>
              <a:gd name="T21" fmla="*/ 8887648 h 293332"/>
              <a:gd name="T22" fmla="*/ 2466970 w 293329"/>
              <a:gd name="T23" fmla="*/ 10500789 h 293332"/>
              <a:gd name="T24" fmla="*/ 0 w 293329"/>
              <a:gd name="T25" fmla="*/ 10500789 h 293332"/>
              <a:gd name="T26" fmla="*/ 443780 w 293329"/>
              <a:gd name="T27" fmla="*/ 8887648 h 293332"/>
              <a:gd name="T28" fmla="*/ 9388267 w 293329"/>
              <a:gd name="T29" fmla="*/ 8605304 h 293332"/>
              <a:gd name="T30" fmla="*/ 1198367 w 293329"/>
              <a:gd name="T31" fmla="*/ 7874844 h 293332"/>
              <a:gd name="T32" fmla="*/ 1570072 w 293329"/>
              <a:gd name="T33" fmla="*/ 8233637 h 293332"/>
              <a:gd name="T34" fmla="*/ 10080391 w 293329"/>
              <a:gd name="T35" fmla="*/ 8233637 h 293332"/>
              <a:gd name="T36" fmla="*/ 9388267 w 293329"/>
              <a:gd name="T37" fmla="*/ 7554479 h 293332"/>
              <a:gd name="T38" fmla="*/ 1198367 w 293329"/>
              <a:gd name="T39" fmla="*/ 8925645 h 293332"/>
              <a:gd name="T40" fmla="*/ 5130248 w 293329"/>
              <a:gd name="T41" fmla="*/ 6689459 h 293332"/>
              <a:gd name="T42" fmla="*/ 6635580 w 293329"/>
              <a:gd name="T43" fmla="*/ 7022186 h 293332"/>
              <a:gd name="T44" fmla="*/ 5130248 w 293329"/>
              <a:gd name="T45" fmla="*/ 6689459 h 293332"/>
              <a:gd name="T46" fmla="*/ 6792622 w 293329"/>
              <a:gd name="T47" fmla="*/ 5753460 h 293332"/>
              <a:gd name="T48" fmla="*/ 4960060 w 293329"/>
              <a:gd name="T49" fmla="*/ 5753460 h 293332"/>
              <a:gd name="T50" fmla="*/ 4394049 w 293329"/>
              <a:gd name="T51" fmla="*/ 8425350 h 293332"/>
              <a:gd name="T52" fmla="*/ 4394049 w 293329"/>
              <a:gd name="T53" fmla="*/ 4434924 h 293332"/>
              <a:gd name="T54" fmla="*/ 3801866 w 293329"/>
              <a:gd name="T55" fmla="*/ 8425350 h 293332"/>
              <a:gd name="T56" fmla="*/ 3801866 w 293329"/>
              <a:gd name="T57" fmla="*/ 4434924 h 293332"/>
              <a:gd name="T58" fmla="*/ 10173087 w 293329"/>
              <a:gd name="T59" fmla="*/ 3648251 h 293332"/>
              <a:gd name="T60" fmla="*/ 9880272 w 293329"/>
              <a:gd name="T61" fmla="*/ 7355373 h 293332"/>
              <a:gd name="T62" fmla="*/ 9960128 w 293329"/>
              <a:gd name="T63" fmla="*/ 3543768 h 293332"/>
              <a:gd name="T64" fmla="*/ 882485 w 293329"/>
              <a:gd name="T65" fmla="*/ 7043025 h 293332"/>
              <a:gd name="T66" fmla="*/ 572838 w 293329"/>
              <a:gd name="T67" fmla="*/ 7161164 h 293332"/>
              <a:gd name="T68" fmla="*/ 3801866 w 293329"/>
              <a:gd name="T69" fmla="*/ 3139719 h 293332"/>
              <a:gd name="T70" fmla="*/ 6999706 w 293329"/>
              <a:gd name="T71" fmla="*/ 4120936 h 293332"/>
              <a:gd name="T72" fmla="*/ 3801866 w 293329"/>
              <a:gd name="T73" fmla="*/ 2825664 h 293332"/>
              <a:gd name="T74" fmla="*/ 7486601 w 293329"/>
              <a:gd name="T75" fmla="*/ 3139719 h 293332"/>
              <a:gd name="T76" fmla="*/ 7486601 w 293329"/>
              <a:gd name="T77" fmla="*/ 4120936 h 293332"/>
              <a:gd name="T78" fmla="*/ 7486601 w 293329"/>
              <a:gd name="T79" fmla="*/ 8752426 h 293332"/>
              <a:gd name="T80" fmla="*/ 2999112 w 293329"/>
              <a:gd name="T81" fmla="*/ 3623786 h 293332"/>
              <a:gd name="T82" fmla="*/ 8646767 w 293329"/>
              <a:gd name="T83" fmla="*/ 1554601 h 293332"/>
              <a:gd name="T84" fmla="*/ 10330586 w 293329"/>
              <a:gd name="T85" fmla="*/ 2789136 h 293332"/>
              <a:gd name="T86" fmla="*/ 10213098 w 293329"/>
              <a:gd name="T87" fmla="*/ 1333651 h 293332"/>
              <a:gd name="T88" fmla="*/ 10656909 w 293329"/>
              <a:gd name="T89" fmla="*/ 2945074 h 293332"/>
              <a:gd name="T90" fmla="*/ 8189923 w 293329"/>
              <a:gd name="T91" fmla="*/ 2945074 h 293332"/>
              <a:gd name="T92" fmla="*/ 8633732 w 293329"/>
              <a:gd name="T93" fmla="*/ 1333651 h 293332"/>
              <a:gd name="T94" fmla="*/ 313320 w 293329"/>
              <a:gd name="T95" fmla="*/ 1957394 h 293332"/>
              <a:gd name="T96" fmla="*/ 2153785 w 293329"/>
              <a:gd name="T97" fmla="*/ 1957394 h 293332"/>
              <a:gd name="T98" fmla="*/ 2245154 w 293329"/>
              <a:gd name="T99" fmla="*/ 1346649 h 293332"/>
              <a:gd name="T100" fmla="*/ 2310348 w 293329"/>
              <a:gd name="T101" fmla="*/ 3101058 h 293332"/>
              <a:gd name="T102" fmla="*/ 0 w 293329"/>
              <a:gd name="T103" fmla="*/ 1957394 h 293332"/>
              <a:gd name="T104" fmla="*/ 9388267 w 293329"/>
              <a:gd name="T105" fmla="*/ 307485 h 293332"/>
              <a:gd name="T106" fmla="*/ 9759991 w 293329"/>
              <a:gd name="T107" fmla="*/ 679246 h 293332"/>
              <a:gd name="T108" fmla="*/ 826690 w 293329"/>
              <a:gd name="T109" fmla="*/ 679246 h 293332"/>
              <a:gd name="T110" fmla="*/ 1198367 w 293329"/>
              <a:gd name="T111" fmla="*/ 307485 h 293332"/>
              <a:gd name="T112" fmla="*/ 8022361 w 293329"/>
              <a:gd name="T113" fmla="*/ 1208071 h 293332"/>
              <a:gd name="T114" fmla="*/ 2720558 w 293329"/>
              <a:gd name="T115" fmla="*/ 1286932 h 293332"/>
              <a:gd name="T116" fmla="*/ 5293109 w 293329"/>
              <a:gd name="T117" fmla="*/ 246183 h 293332"/>
              <a:gd name="T118" fmla="*/ 9388267 w 293329"/>
              <a:gd name="T119" fmla="*/ 1371250 h 293332"/>
              <a:gd name="T120" fmla="*/ 1198367 w 293329"/>
              <a:gd name="T121" fmla="*/ 0 h 293332"/>
              <a:gd name="T122" fmla="*/ 519153 w 293329"/>
              <a:gd name="T123" fmla="*/ 679246 h 2933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3329" h="293332">
                <a:moveTo>
                  <a:pt x="208355" y="263416"/>
                </a:moveTo>
                <a:cubicBezTo>
                  <a:pt x="210511" y="261937"/>
                  <a:pt x="213385" y="262677"/>
                  <a:pt x="214822" y="264895"/>
                </a:cubicBezTo>
                <a:cubicBezTo>
                  <a:pt x="215541" y="267483"/>
                  <a:pt x="214822" y="270071"/>
                  <a:pt x="212667" y="271180"/>
                </a:cubicBezTo>
                <a:cubicBezTo>
                  <a:pt x="192188" y="282640"/>
                  <a:pt x="169194" y="288556"/>
                  <a:pt x="146201" y="288556"/>
                </a:cubicBezTo>
                <a:cubicBezTo>
                  <a:pt x="124284" y="288556"/>
                  <a:pt x="102728" y="283010"/>
                  <a:pt x="82608" y="272659"/>
                </a:cubicBezTo>
                <a:cubicBezTo>
                  <a:pt x="80093" y="271549"/>
                  <a:pt x="79375" y="268592"/>
                  <a:pt x="80812" y="266374"/>
                </a:cubicBezTo>
                <a:cubicBezTo>
                  <a:pt x="81530" y="264155"/>
                  <a:pt x="84405" y="263416"/>
                  <a:pt x="86560" y="264525"/>
                </a:cubicBezTo>
                <a:cubicBezTo>
                  <a:pt x="125003" y="284859"/>
                  <a:pt x="170631" y="284119"/>
                  <a:pt x="208355" y="263416"/>
                </a:cubicBezTo>
                <a:close/>
                <a:moveTo>
                  <a:pt x="237641" y="244663"/>
                </a:moveTo>
                <a:cubicBezTo>
                  <a:pt x="239437" y="246084"/>
                  <a:pt x="239796" y="248926"/>
                  <a:pt x="238000" y="250703"/>
                </a:cubicBezTo>
                <a:cubicBezTo>
                  <a:pt x="235485" y="253900"/>
                  <a:pt x="234048" y="257808"/>
                  <a:pt x="234048" y="261715"/>
                </a:cubicBezTo>
                <a:lnTo>
                  <a:pt x="234048" y="284451"/>
                </a:lnTo>
                <a:lnTo>
                  <a:pt x="284347" y="284451"/>
                </a:lnTo>
                <a:lnTo>
                  <a:pt x="284347" y="261715"/>
                </a:lnTo>
                <a:cubicBezTo>
                  <a:pt x="284347" y="257808"/>
                  <a:pt x="283269" y="253900"/>
                  <a:pt x="280395" y="250703"/>
                </a:cubicBezTo>
                <a:cubicBezTo>
                  <a:pt x="278958" y="248926"/>
                  <a:pt x="278958" y="246084"/>
                  <a:pt x="281113" y="244663"/>
                </a:cubicBezTo>
                <a:cubicBezTo>
                  <a:pt x="282910" y="242887"/>
                  <a:pt x="285784" y="243242"/>
                  <a:pt x="287221" y="245019"/>
                </a:cubicBezTo>
                <a:cubicBezTo>
                  <a:pt x="291173" y="249992"/>
                  <a:pt x="293329" y="255676"/>
                  <a:pt x="293329" y="261715"/>
                </a:cubicBezTo>
                <a:lnTo>
                  <a:pt x="293329" y="289069"/>
                </a:lnTo>
                <a:cubicBezTo>
                  <a:pt x="293329" y="291201"/>
                  <a:pt x="291533" y="293332"/>
                  <a:pt x="288658" y="293332"/>
                </a:cubicBezTo>
                <a:lnTo>
                  <a:pt x="229737" y="293332"/>
                </a:lnTo>
                <a:cubicBezTo>
                  <a:pt x="227222" y="293332"/>
                  <a:pt x="225425" y="291201"/>
                  <a:pt x="225425" y="289069"/>
                </a:cubicBezTo>
                <a:lnTo>
                  <a:pt x="225425" y="261715"/>
                </a:lnTo>
                <a:cubicBezTo>
                  <a:pt x="225425" y="255676"/>
                  <a:pt x="227222" y="249992"/>
                  <a:pt x="231174" y="245019"/>
                </a:cubicBezTo>
                <a:cubicBezTo>
                  <a:pt x="232611" y="243242"/>
                  <a:pt x="235844" y="242887"/>
                  <a:pt x="237641" y="244663"/>
                </a:cubicBezTo>
                <a:close/>
                <a:moveTo>
                  <a:pt x="12215" y="244663"/>
                </a:moveTo>
                <a:cubicBezTo>
                  <a:pt x="14012" y="246084"/>
                  <a:pt x="14371" y="248926"/>
                  <a:pt x="12575" y="250703"/>
                </a:cubicBezTo>
                <a:cubicBezTo>
                  <a:pt x="10419" y="253900"/>
                  <a:pt x="8622" y="257808"/>
                  <a:pt x="8622" y="261715"/>
                </a:cubicBezTo>
                <a:lnTo>
                  <a:pt x="8622" y="284451"/>
                </a:lnTo>
                <a:lnTo>
                  <a:pt x="59281" y="284451"/>
                </a:lnTo>
                <a:lnTo>
                  <a:pt x="59281" y="261715"/>
                </a:lnTo>
                <a:cubicBezTo>
                  <a:pt x="59281" y="257808"/>
                  <a:pt x="57844" y="253900"/>
                  <a:pt x="54969" y="250703"/>
                </a:cubicBezTo>
                <a:cubicBezTo>
                  <a:pt x="53532" y="248926"/>
                  <a:pt x="53892" y="246084"/>
                  <a:pt x="55688" y="244663"/>
                </a:cubicBezTo>
                <a:cubicBezTo>
                  <a:pt x="57844" y="242887"/>
                  <a:pt x="60359" y="243242"/>
                  <a:pt x="61796" y="245019"/>
                </a:cubicBezTo>
                <a:cubicBezTo>
                  <a:pt x="65748" y="249992"/>
                  <a:pt x="67903" y="255676"/>
                  <a:pt x="67903" y="261715"/>
                </a:cubicBezTo>
                <a:lnTo>
                  <a:pt x="67903" y="289069"/>
                </a:lnTo>
                <a:cubicBezTo>
                  <a:pt x="67903" y="291201"/>
                  <a:pt x="65748" y="293332"/>
                  <a:pt x="63592" y="293332"/>
                </a:cubicBezTo>
                <a:lnTo>
                  <a:pt x="4311" y="293332"/>
                </a:lnTo>
                <a:cubicBezTo>
                  <a:pt x="1796" y="293332"/>
                  <a:pt x="0" y="291201"/>
                  <a:pt x="0" y="289069"/>
                </a:cubicBezTo>
                <a:lnTo>
                  <a:pt x="0" y="261715"/>
                </a:lnTo>
                <a:cubicBezTo>
                  <a:pt x="0" y="255676"/>
                  <a:pt x="1796" y="249992"/>
                  <a:pt x="6107" y="245019"/>
                </a:cubicBezTo>
                <a:cubicBezTo>
                  <a:pt x="7545" y="243242"/>
                  <a:pt x="10419" y="242887"/>
                  <a:pt x="12215" y="244663"/>
                </a:cubicBezTo>
                <a:close/>
                <a:moveTo>
                  <a:pt x="258410" y="216782"/>
                </a:moveTo>
                <a:cubicBezTo>
                  <a:pt x="252766" y="216782"/>
                  <a:pt x="248180" y="221368"/>
                  <a:pt x="248180" y="226659"/>
                </a:cubicBezTo>
                <a:cubicBezTo>
                  <a:pt x="248180" y="232304"/>
                  <a:pt x="252766" y="236890"/>
                  <a:pt x="258410" y="236890"/>
                </a:cubicBezTo>
                <a:cubicBezTo>
                  <a:pt x="264055" y="236890"/>
                  <a:pt x="268641" y="232304"/>
                  <a:pt x="268641" y="226659"/>
                </a:cubicBezTo>
                <a:cubicBezTo>
                  <a:pt x="268641" y="221368"/>
                  <a:pt x="264055" y="216782"/>
                  <a:pt x="258410" y="216782"/>
                </a:cubicBezTo>
                <a:close/>
                <a:moveTo>
                  <a:pt x="32985" y="216782"/>
                </a:moveTo>
                <a:cubicBezTo>
                  <a:pt x="27341" y="216782"/>
                  <a:pt x="22754" y="221368"/>
                  <a:pt x="22754" y="226659"/>
                </a:cubicBezTo>
                <a:cubicBezTo>
                  <a:pt x="22754" y="232304"/>
                  <a:pt x="27341" y="236890"/>
                  <a:pt x="32985" y="236890"/>
                </a:cubicBezTo>
                <a:cubicBezTo>
                  <a:pt x="38629" y="236890"/>
                  <a:pt x="43216" y="232304"/>
                  <a:pt x="43216" y="226659"/>
                </a:cubicBezTo>
                <a:cubicBezTo>
                  <a:pt x="43216" y="221368"/>
                  <a:pt x="38629" y="216782"/>
                  <a:pt x="32985" y="216782"/>
                </a:cubicBezTo>
                <a:close/>
                <a:moveTo>
                  <a:pt x="258410" y="207962"/>
                </a:moveTo>
                <a:cubicBezTo>
                  <a:pt x="268994" y="207962"/>
                  <a:pt x="277460" y="216429"/>
                  <a:pt x="277460" y="226659"/>
                </a:cubicBezTo>
                <a:cubicBezTo>
                  <a:pt x="277460" y="237243"/>
                  <a:pt x="268994" y="245709"/>
                  <a:pt x="258410" y="245709"/>
                </a:cubicBezTo>
                <a:cubicBezTo>
                  <a:pt x="248180" y="245709"/>
                  <a:pt x="239713" y="237243"/>
                  <a:pt x="239713" y="226659"/>
                </a:cubicBezTo>
                <a:cubicBezTo>
                  <a:pt x="239713" y="216429"/>
                  <a:pt x="248180" y="207962"/>
                  <a:pt x="258410" y="207962"/>
                </a:cubicBezTo>
                <a:close/>
                <a:moveTo>
                  <a:pt x="32985" y="207962"/>
                </a:moveTo>
                <a:cubicBezTo>
                  <a:pt x="43568" y="207962"/>
                  <a:pt x="52035" y="216429"/>
                  <a:pt x="52035" y="226659"/>
                </a:cubicBezTo>
                <a:cubicBezTo>
                  <a:pt x="52035" y="237243"/>
                  <a:pt x="43568" y="245709"/>
                  <a:pt x="32985" y="245709"/>
                </a:cubicBezTo>
                <a:cubicBezTo>
                  <a:pt x="22754" y="245709"/>
                  <a:pt x="14288" y="237243"/>
                  <a:pt x="14288" y="226659"/>
                </a:cubicBezTo>
                <a:cubicBezTo>
                  <a:pt x="14288" y="216429"/>
                  <a:pt x="22754" y="207962"/>
                  <a:pt x="32985" y="207962"/>
                </a:cubicBezTo>
                <a:close/>
                <a:moveTo>
                  <a:pt x="141209" y="184150"/>
                </a:moveTo>
                <a:lnTo>
                  <a:pt x="182642" y="184150"/>
                </a:lnTo>
                <a:cubicBezTo>
                  <a:pt x="185164" y="184150"/>
                  <a:pt x="186965" y="186348"/>
                  <a:pt x="186965" y="188913"/>
                </a:cubicBezTo>
                <a:cubicBezTo>
                  <a:pt x="186965" y="191477"/>
                  <a:pt x="185164" y="193309"/>
                  <a:pt x="182642" y="193309"/>
                </a:cubicBezTo>
                <a:lnTo>
                  <a:pt x="141209" y="193309"/>
                </a:lnTo>
                <a:cubicBezTo>
                  <a:pt x="138687" y="193309"/>
                  <a:pt x="136525" y="191477"/>
                  <a:pt x="136525" y="188913"/>
                </a:cubicBezTo>
                <a:cubicBezTo>
                  <a:pt x="136525" y="186348"/>
                  <a:pt x="138687" y="184150"/>
                  <a:pt x="141209" y="184150"/>
                </a:cubicBezTo>
                <a:close/>
                <a:moveTo>
                  <a:pt x="141209" y="153987"/>
                </a:moveTo>
                <a:lnTo>
                  <a:pt x="182642" y="153987"/>
                </a:lnTo>
                <a:cubicBezTo>
                  <a:pt x="185164" y="153987"/>
                  <a:pt x="186965" y="155818"/>
                  <a:pt x="186965" y="158383"/>
                </a:cubicBezTo>
                <a:cubicBezTo>
                  <a:pt x="186965" y="160947"/>
                  <a:pt x="185164" y="163145"/>
                  <a:pt x="182642" y="163145"/>
                </a:cubicBezTo>
                <a:lnTo>
                  <a:pt x="141209" y="163145"/>
                </a:lnTo>
                <a:cubicBezTo>
                  <a:pt x="138687" y="163145"/>
                  <a:pt x="136525" y="160947"/>
                  <a:pt x="136525" y="158383"/>
                </a:cubicBezTo>
                <a:cubicBezTo>
                  <a:pt x="136525" y="155818"/>
                  <a:pt x="138687" y="153987"/>
                  <a:pt x="141209" y="153987"/>
                </a:cubicBezTo>
                <a:close/>
                <a:moveTo>
                  <a:pt x="120945" y="122087"/>
                </a:moveTo>
                <a:lnTo>
                  <a:pt x="120945" y="231936"/>
                </a:lnTo>
                <a:lnTo>
                  <a:pt x="201721" y="231936"/>
                </a:lnTo>
                <a:lnTo>
                  <a:pt x="201721" y="122087"/>
                </a:lnTo>
                <a:lnTo>
                  <a:pt x="120945" y="122087"/>
                </a:lnTo>
                <a:close/>
                <a:moveTo>
                  <a:pt x="91243" y="117765"/>
                </a:moveTo>
                <a:lnTo>
                  <a:pt x="91243" y="218610"/>
                </a:lnTo>
                <a:cubicBezTo>
                  <a:pt x="91243" y="225813"/>
                  <a:pt x="97401" y="231936"/>
                  <a:pt x="104645" y="231936"/>
                </a:cubicBezTo>
                <a:lnTo>
                  <a:pt x="112252" y="231936"/>
                </a:lnTo>
                <a:lnTo>
                  <a:pt x="112252" y="122087"/>
                </a:lnTo>
                <a:lnTo>
                  <a:pt x="104645" y="122087"/>
                </a:lnTo>
                <a:cubicBezTo>
                  <a:pt x="99574" y="122087"/>
                  <a:pt x="94865" y="120286"/>
                  <a:pt x="91243" y="117765"/>
                </a:cubicBezTo>
                <a:close/>
                <a:moveTo>
                  <a:pt x="274150" y="97555"/>
                </a:moveTo>
                <a:cubicBezTo>
                  <a:pt x="276714" y="96837"/>
                  <a:pt x="279278" y="98274"/>
                  <a:pt x="280011" y="100430"/>
                </a:cubicBezTo>
                <a:cubicBezTo>
                  <a:pt x="291734" y="132770"/>
                  <a:pt x="291001" y="168344"/>
                  <a:pt x="277813" y="199966"/>
                </a:cubicBezTo>
                <a:cubicBezTo>
                  <a:pt x="277080" y="201763"/>
                  <a:pt x="275249" y="202841"/>
                  <a:pt x="273783" y="202841"/>
                </a:cubicBezTo>
                <a:cubicBezTo>
                  <a:pt x="273051" y="202841"/>
                  <a:pt x="272684" y="202841"/>
                  <a:pt x="271952" y="202482"/>
                </a:cubicBezTo>
                <a:cubicBezTo>
                  <a:pt x="269387" y="201404"/>
                  <a:pt x="268288" y="198888"/>
                  <a:pt x="269387" y="196732"/>
                </a:cubicBezTo>
                <a:cubicBezTo>
                  <a:pt x="281843" y="166907"/>
                  <a:pt x="282209" y="133848"/>
                  <a:pt x="271585" y="103305"/>
                </a:cubicBezTo>
                <a:cubicBezTo>
                  <a:pt x="270853" y="101149"/>
                  <a:pt x="271952" y="98633"/>
                  <a:pt x="274150" y="97555"/>
                </a:cubicBezTo>
                <a:close/>
                <a:moveTo>
                  <a:pt x="20584" y="95972"/>
                </a:moveTo>
                <a:cubicBezTo>
                  <a:pt x="22807" y="96695"/>
                  <a:pt x="24289" y="99224"/>
                  <a:pt x="23177" y="101753"/>
                </a:cubicBezTo>
                <a:cubicBezTo>
                  <a:pt x="12435" y="131379"/>
                  <a:pt x="12806" y="164257"/>
                  <a:pt x="24289" y="193883"/>
                </a:cubicBezTo>
                <a:cubicBezTo>
                  <a:pt x="25029" y="196051"/>
                  <a:pt x="23918" y="198580"/>
                  <a:pt x="21696" y="199664"/>
                </a:cubicBezTo>
                <a:cubicBezTo>
                  <a:pt x="20955" y="199664"/>
                  <a:pt x="20584" y="199664"/>
                  <a:pt x="19844" y="199664"/>
                </a:cubicBezTo>
                <a:cubicBezTo>
                  <a:pt x="17991" y="199664"/>
                  <a:pt x="16510" y="198580"/>
                  <a:pt x="15769" y="197135"/>
                </a:cubicBezTo>
                <a:cubicBezTo>
                  <a:pt x="3545" y="165341"/>
                  <a:pt x="3175" y="130656"/>
                  <a:pt x="14658" y="98863"/>
                </a:cubicBezTo>
                <a:cubicBezTo>
                  <a:pt x="15399" y="96334"/>
                  <a:pt x="17991" y="95250"/>
                  <a:pt x="20584" y="95972"/>
                </a:cubicBezTo>
                <a:close/>
                <a:moveTo>
                  <a:pt x="104645" y="86431"/>
                </a:moveTo>
                <a:cubicBezTo>
                  <a:pt x="97401" y="86431"/>
                  <a:pt x="91243" y="92553"/>
                  <a:pt x="91243" y="99757"/>
                </a:cubicBezTo>
                <a:cubicBezTo>
                  <a:pt x="91243" y="107320"/>
                  <a:pt x="97401" y="113443"/>
                  <a:pt x="104645" y="113443"/>
                </a:cubicBezTo>
                <a:lnTo>
                  <a:pt x="192665" y="113443"/>
                </a:lnTo>
                <a:cubicBezTo>
                  <a:pt x="189405" y="104799"/>
                  <a:pt x="189405" y="95435"/>
                  <a:pt x="192665" y="86431"/>
                </a:cubicBezTo>
                <a:lnTo>
                  <a:pt x="104645" y="86431"/>
                </a:lnTo>
                <a:close/>
                <a:moveTo>
                  <a:pt x="104645" y="77787"/>
                </a:moveTo>
                <a:lnTo>
                  <a:pt x="206067" y="77787"/>
                </a:lnTo>
                <a:cubicBezTo>
                  <a:pt x="208603" y="77787"/>
                  <a:pt x="210776" y="79948"/>
                  <a:pt x="210776" y="82109"/>
                </a:cubicBezTo>
                <a:cubicBezTo>
                  <a:pt x="210776" y="84630"/>
                  <a:pt x="208603" y="86431"/>
                  <a:pt x="206067" y="86431"/>
                </a:cubicBezTo>
                <a:lnTo>
                  <a:pt x="202807" y="86431"/>
                </a:lnTo>
                <a:cubicBezTo>
                  <a:pt x="198098" y="95074"/>
                  <a:pt x="198098" y="104799"/>
                  <a:pt x="202807" y="113443"/>
                </a:cubicBezTo>
                <a:lnTo>
                  <a:pt x="206067" y="113443"/>
                </a:lnTo>
                <a:cubicBezTo>
                  <a:pt x="208603" y="113443"/>
                  <a:pt x="210776" y="115243"/>
                  <a:pt x="210776" y="117765"/>
                </a:cubicBezTo>
                <a:lnTo>
                  <a:pt x="210776" y="236258"/>
                </a:lnTo>
                <a:cubicBezTo>
                  <a:pt x="210776" y="238779"/>
                  <a:pt x="208603" y="240940"/>
                  <a:pt x="206067" y="240940"/>
                </a:cubicBezTo>
                <a:lnTo>
                  <a:pt x="104645" y="240940"/>
                </a:lnTo>
                <a:cubicBezTo>
                  <a:pt x="92330" y="240940"/>
                  <a:pt x="82550" y="230856"/>
                  <a:pt x="82550" y="218610"/>
                </a:cubicBezTo>
                <a:lnTo>
                  <a:pt x="82550" y="99757"/>
                </a:lnTo>
                <a:cubicBezTo>
                  <a:pt x="82550" y="87511"/>
                  <a:pt x="92330" y="77787"/>
                  <a:pt x="104645" y="77787"/>
                </a:cubicBezTo>
                <a:close/>
                <a:moveTo>
                  <a:pt x="237641" y="36713"/>
                </a:moveTo>
                <a:cubicBezTo>
                  <a:pt x="239437" y="37787"/>
                  <a:pt x="239796" y="40649"/>
                  <a:pt x="238000" y="42795"/>
                </a:cubicBezTo>
                <a:cubicBezTo>
                  <a:pt x="235485" y="45657"/>
                  <a:pt x="234048" y="49950"/>
                  <a:pt x="234048" y="53885"/>
                </a:cubicBezTo>
                <a:lnTo>
                  <a:pt x="234048" y="76781"/>
                </a:lnTo>
                <a:lnTo>
                  <a:pt x="284347" y="76781"/>
                </a:lnTo>
                <a:lnTo>
                  <a:pt x="284347" y="53885"/>
                </a:lnTo>
                <a:cubicBezTo>
                  <a:pt x="284347" y="49950"/>
                  <a:pt x="282910" y="45657"/>
                  <a:pt x="280395" y="42795"/>
                </a:cubicBezTo>
                <a:cubicBezTo>
                  <a:pt x="278958" y="40649"/>
                  <a:pt x="278958" y="37787"/>
                  <a:pt x="281113" y="36713"/>
                </a:cubicBezTo>
                <a:cubicBezTo>
                  <a:pt x="282910" y="34925"/>
                  <a:pt x="285784" y="35282"/>
                  <a:pt x="287221" y="37071"/>
                </a:cubicBezTo>
                <a:cubicBezTo>
                  <a:pt x="291173" y="41722"/>
                  <a:pt x="293329" y="47804"/>
                  <a:pt x="293329" y="53885"/>
                </a:cubicBezTo>
                <a:lnTo>
                  <a:pt x="293329" y="81074"/>
                </a:lnTo>
                <a:cubicBezTo>
                  <a:pt x="293329" y="83578"/>
                  <a:pt x="291533" y="85367"/>
                  <a:pt x="288658" y="85367"/>
                </a:cubicBezTo>
                <a:lnTo>
                  <a:pt x="229737" y="85367"/>
                </a:lnTo>
                <a:cubicBezTo>
                  <a:pt x="227222" y="85367"/>
                  <a:pt x="225425" y="83578"/>
                  <a:pt x="225425" y="81074"/>
                </a:cubicBezTo>
                <a:lnTo>
                  <a:pt x="225425" y="53885"/>
                </a:lnTo>
                <a:cubicBezTo>
                  <a:pt x="225425" y="47804"/>
                  <a:pt x="227222" y="41722"/>
                  <a:pt x="231174" y="37071"/>
                </a:cubicBezTo>
                <a:cubicBezTo>
                  <a:pt x="232970" y="35282"/>
                  <a:pt x="235844" y="34925"/>
                  <a:pt x="237641" y="36713"/>
                </a:cubicBezTo>
                <a:close/>
                <a:moveTo>
                  <a:pt x="12215" y="36713"/>
                </a:moveTo>
                <a:cubicBezTo>
                  <a:pt x="14012" y="37787"/>
                  <a:pt x="14371" y="40649"/>
                  <a:pt x="12575" y="42795"/>
                </a:cubicBezTo>
                <a:cubicBezTo>
                  <a:pt x="10419" y="45657"/>
                  <a:pt x="8622" y="49950"/>
                  <a:pt x="8622" y="53885"/>
                </a:cubicBezTo>
                <a:lnTo>
                  <a:pt x="8622" y="76781"/>
                </a:lnTo>
                <a:lnTo>
                  <a:pt x="59281" y="76781"/>
                </a:lnTo>
                <a:lnTo>
                  <a:pt x="59281" y="53885"/>
                </a:lnTo>
                <a:cubicBezTo>
                  <a:pt x="59281" y="49950"/>
                  <a:pt x="57844" y="45657"/>
                  <a:pt x="54969" y="42795"/>
                </a:cubicBezTo>
                <a:cubicBezTo>
                  <a:pt x="53532" y="40649"/>
                  <a:pt x="53892" y="37787"/>
                  <a:pt x="55688" y="36713"/>
                </a:cubicBezTo>
                <a:cubicBezTo>
                  <a:pt x="57844" y="34925"/>
                  <a:pt x="60359" y="35282"/>
                  <a:pt x="61796" y="37071"/>
                </a:cubicBezTo>
                <a:cubicBezTo>
                  <a:pt x="65748" y="41722"/>
                  <a:pt x="67903" y="47804"/>
                  <a:pt x="67903" y="53885"/>
                </a:cubicBezTo>
                <a:lnTo>
                  <a:pt x="67903" y="81074"/>
                </a:lnTo>
                <a:cubicBezTo>
                  <a:pt x="67903" y="83578"/>
                  <a:pt x="65748" y="85367"/>
                  <a:pt x="63592" y="85367"/>
                </a:cubicBezTo>
                <a:lnTo>
                  <a:pt x="4311" y="85367"/>
                </a:lnTo>
                <a:cubicBezTo>
                  <a:pt x="1796" y="85367"/>
                  <a:pt x="0" y="83578"/>
                  <a:pt x="0" y="81074"/>
                </a:cubicBezTo>
                <a:lnTo>
                  <a:pt x="0" y="53885"/>
                </a:lnTo>
                <a:cubicBezTo>
                  <a:pt x="0" y="47804"/>
                  <a:pt x="1796" y="41722"/>
                  <a:pt x="6107" y="37071"/>
                </a:cubicBezTo>
                <a:cubicBezTo>
                  <a:pt x="7545" y="35282"/>
                  <a:pt x="10419" y="34925"/>
                  <a:pt x="12215" y="36713"/>
                </a:cubicBezTo>
                <a:close/>
                <a:moveTo>
                  <a:pt x="258410" y="8466"/>
                </a:moveTo>
                <a:cubicBezTo>
                  <a:pt x="252766" y="8466"/>
                  <a:pt x="248180" y="13405"/>
                  <a:pt x="248180" y="18697"/>
                </a:cubicBezTo>
                <a:cubicBezTo>
                  <a:pt x="248180" y="24341"/>
                  <a:pt x="252766" y="28928"/>
                  <a:pt x="258410" y="28928"/>
                </a:cubicBezTo>
                <a:cubicBezTo>
                  <a:pt x="264055" y="28928"/>
                  <a:pt x="268641" y="24341"/>
                  <a:pt x="268641" y="18697"/>
                </a:cubicBezTo>
                <a:cubicBezTo>
                  <a:pt x="268641" y="13405"/>
                  <a:pt x="264055" y="8466"/>
                  <a:pt x="258410" y="8466"/>
                </a:cubicBezTo>
                <a:close/>
                <a:moveTo>
                  <a:pt x="32985" y="8466"/>
                </a:moveTo>
                <a:cubicBezTo>
                  <a:pt x="27341" y="8466"/>
                  <a:pt x="22754" y="13405"/>
                  <a:pt x="22754" y="18697"/>
                </a:cubicBezTo>
                <a:cubicBezTo>
                  <a:pt x="22754" y="24341"/>
                  <a:pt x="27341" y="28928"/>
                  <a:pt x="32985" y="28928"/>
                </a:cubicBezTo>
                <a:cubicBezTo>
                  <a:pt x="38629" y="28928"/>
                  <a:pt x="43216" y="24341"/>
                  <a:pt x="43216" y="18697"/>
                </a:cubicBezTo>
                <a:cubicBezTo>
                  <a:pt x="43216" y="13405"/>
                  <a:pt x="38629" y="8466"/>
                  <a:pt x="32985" y="8466"/>
                </a:cubicBezTo>
                <a:close/>
                <a:moveTo>
                  <a:pt x="145691" y="6778"/>
                </a:moveTo>
                <a:cubicBezTo>
                  <a:pt x="171211" y="6778"/>
                  <a:pt x="196731" y="13556"/>
                  <a:pt x="219015" y="27113"/>
                </a:cubicBezTo>
                <a:cubicBezTo>
                  <a:pt x="221531" y="28559"/>
                  <a:pt x="221891" y="31089"/>
                  <a:pt x="220813" y="33258"/>
                </a:cubicBezTo>
                <a:cubicBezTo>
                  <a:pt x="219015" y="35427"/>
                  <a:pt x="216499" y="36150"/>
                  <a:pt x="214702" y="34704"/>
                </a:cubicBezTo>
                <a:cubicBezTo>
                  <a:pt x="172648" y="9037"/>
                  <a:pt x="118733" y="9037"/>
                  <a:pt x="77038" y="34704"/>
                </a:cubicBezTo>
                <a:cubicBezTo>
                  <a:pt x="76320" y="35427"/>
                  <a:pt x="75601" y="35427"/>
                  <a:pt x="74882" y="35427"/>
                </a:cubicBezTo>
                <a:cubicBezTo>
                  <a:pt x="73444" y="35427"/>
                  <a:pt x="72006" y="34704"/>
                  <a:pt x="70928" y="33258"/>
                </a:cubicBezTo>
                <a:cubicBezTo>
                  <a:pt x="69850" y="31089"/>
                  <a:pt x="70209" y="28559"/>
                  <a:pt x="72366" y="27113"/>
                </a:cubicBezTo>
                <a:cubicBezTo>
                  <a:pt x="94651" y="13556"/>
                  <a:pt x="120171" y="6778"/>
                  <a:pt x="145691" y="6778"/>
                </a:cubicBezTo>
                <a:close/>
                <a:moveTo>
                  <a:pt x="258410" y="0"/>
                </a:moveTo>
                <a:cubicBezTo>
                  <a:pt x="268994" y="0"/>
                  <a:pt x="277460" y="8466"/>
                  <a:pt x="277460" y="18697"/>
                </a:cubicBezTo>
                <a:cubicBezTo>
                  <a:pt x="277460" y="29280"/>
                  <a:pt x="268994" y="37747"/>
                  <a:pt x="258410" y="37747"/>
                </a:cubicBezTo>
                <a:cubicBezTo>
                  <a:pt x="248180" y="37747"/>
                  <a:pt x="239713" y="29280"/>
                  <a:pt x="239713" y="18697"/>
                </a:cubicBezTo>
                <a:cubicBezTo>
                  <a:pt x="239713" y="8466"/>
                  <a:pt x="248180" y="0"/>
                  <a:pt x="258410" y="0"/>
                </a:cubicBezTo>
                <a:close/>
                <a:moveTo>
                  <a:pt x="32985" y="0"/>
                </a:moveTo>
                <a:cubicBezTo>
                  <a:pt x="43568" y="0"/>
                  <a:pt x="52035" y="8466"/>
                  <a:pt x="52035" y="18697"/>
                </a:cubicBezTo>
                <a:cubicBezTo>
                  <a:pt x="52035" y="29280"/>
                  <a:pt x="43568" y="37747"/>
                  <a:pt x="32985" y="37747"/>
                </a:cubicBezTo>
                <a:cubicBezTo>
                  <a:pt x="22754" y="37747"/>
                  <a:pt x="14288" y="29280"/>
                  <a:pt x="14288" y="18697"/>
                </a:cubicBezTo>
                <a:cubicBezTo>
                  <a:pt x="14288" y="8466"/>
                  <a:pt x="22754" y="0"/>
                  <a:pt x="32985" y="0"/>
                </a:cubicBezTo>
                <a:close/>
              </a:path>
            </a:pathLst>
          </a:custGeom>
          <a:solidFill>
            <a:schemeClr val="bg1"/>
          </a:solidFill>
          <a:ln>
            <a:noFill/>
          </a:ln>
        </p:spPr>
        <p:txBody>
          <a:bodyPr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sz="3429"/>
          </a:p>
        </p:txBody>
      </p:sp>
      <p:sp>
        <p:nvSpPr>
          <p:cNvPr id="98" name="Freeform 1047">
            <a:extLst>
              <a:ext uri="{FF2B5EF4-FFF2-40B4-BE49-F238E27FC236}">
                <a16:creationId xmlns:a16="http://schemas.microsoft.com/office/drawing/2014/main" id="{87EC8D2A-C9F9-44B0-BCBA-B6F88EB2058F}"/>
              </a:ext>
            </a:extLst>
          </p:cNvPr>
          <p:cNvSpPr>
            <a:spLocks noChangeAspect="1" noChangeArrowheads="1"/>
          </p:cNvSpPr>
          <p:nvPr/>
        </p:nvSpPr>
        <p:spPr bwMode="auto">
          <a:xfrm flipH="1">
            <a:off x="5910215" y="2766850"/>
            <a:ext cx="311420" cy="309521"/>
          </a:xfrm>
          <a:custGeom>
            <a:avLst/>
            <a:gdLst>
              <a:gd name="T0" fmla="*/ 27038288 w 286977"/>
              <a:gd name="T1" fmla="*/ 29579457 h 285393"/>
              <a:gd name="T2" fmla="*/ 26474045 w 286977"/>
              <a:gd name="T3" fmla="*/ 33671231 h 285393"/>
              <a:gd name="T4" fmla="*/ 25953430 w 286977"/>
              <a:gd name="T5" fmla="*/ 29579457 h 285393"/>
              <a:gd name="T6" fmla="*/ 7454788 w 286977"/>
              <a:gd name="T7" fmla="*/ 29031137 h 285393"/>
              <a:gd name="T8" fmla="*/ 8041878 w 286977"/>
              <a:gd name="T9" fmla="*/ 33165139 h 285393"/>
              <a:gd name="T10" fmla="*/ 6958494 w 286977"/>
              <a:gd name="T11" fmla="*/ 33165139 h 285393"/>
              <a:gd name="T12" fmla="*/ 7454788 w 286977"/>
              <a:gd name="T13" fmla="*/ 29031137 h 285393"/>
              <a:gd name="T14" fmla="*/ 17832743 w 286977"/>
              <a:gd name="T15" fmla="*/ 22772465 h 285393"/>
              <a:gd name="T16" fmla="*/ 23605836 w 286977"/>
              <a:gd name="T17" fmla="*/ 21415392 h 285393"/>
              <a:gd name="T18" fmla="*/ 12187799 w 286977"/>
              <a:gd name="T19" fmla="*/ 20185562 h 285393"/>
              <a:gd name="T20" fmla="*/ 13085643 w 286977"/>
              <a:gd name="T21" fmla="*/ 25486617 h 285393"/>
              <a:gd name="T22" fmla="*/ 12187799 w 286977"/>
              <a:gd name="T23" fmla="*/ 20185562 h 285393"/>
              <a:gd name="T24" fmla="*/ 13085643 w 286977"/>
              <a:gd name="T25" fmla="*/ 18574110 h 285393"/>
              <a:gd name="T26" fmla="*/ 16977402 w 286977"/>
              <a:gd name="T27" fmla="*/ 22093951 h 285393"/>
              <a:gd name="T28" fmla="*/ 20868879 w 286977"/>
              <a:gd name="T29" fmla="*/ 18574110 h 285393"/>
              <a:gd name="T30" fmla="*/ 16977402 w 286977"/>
              <a:gd name="T31" fmla="*/ 18404467 h 285393"/>
              <a:gd name="T32" fmla="*/ 19714351 w 286977"/>
              <a:gd name="T33" fmla="*/ 4537326 h 285393"/>
              <a:gd name="T34" fmla="*/ 19372119 w 286977"/>
              <a:gd name="T35" fmla="*/ 6191445 h 285393"/>
              <a:gd name="T36" fmla="*/ 10263284 w 286977"/>
              <a:gd name="T37" fmla="*/ 5258498 h 285393"/>
              <a:gd name="T38" fmla="*/ 16977402 w 286977"/>
              <a:gd name="T39" fmla="*/ 17386748 h 285393"/>
              <a:gd name="T40" fmla="*/ 23392000 w 286977"/>
              <a:gd name="T41" fmla="*/ 4580167 h 285393"/>
              <a:gd name="T42" fmla="*/ 21168367 w 286977"/>
              <a:gd name="T43" fmla="*/ 5428212 h 285393"/>
              <a:gd name="T44" fmla="*/ 16977402 w 286977"/>
              <a:gd name="T45" fmla="*/ 1059968 h 285393"/>
              <a:gd name="T46" fmla="*/ 18687938 w 286977"/>
              <a:gd name="T47" fmla="*/ 5300658 h 285393"/>
              <a:gd name="T48" fmla="*/ 18944548 w 286977"/>
              <a:gd name="T49" fmla="*/ 3180527 h 285393"/>
              <a:gd name="T50" fmla="*/ 21510409 w 286977"/>
              <a:gd name="T51" fmla="*/ 4410335 h 285393"/>
              <a:gd name="T52" fmla="*/ 16977402 w 286977"/>
              <a:gd name="T53" fmla="*/ 1059968 h 285393"/>
              <a:gd name="T54" fmla="*/ 25316373 w 286977"/>
              <a:gd name="T55" fmla="*/ 8481260 h 285393"/>
              <a:gd name="T56" fmla="*/ 21895085 w 286977"/>
              <a:gd name="T57" fmla="*/ 18277397 h 285393"/>
              <a:gd name="T58" fmla="*/ 28994270 w 286977"/>
              <a:gd name="T59" fmla="*/ 21372918 h 285393"/>
              <a:gd name="T60" fmla="*/ 33997408 w 286977"/>
              <a:gd name="T61" fmla="*/ 33162133 h 285393"/>
              <a:gd name="T62" fmla="*/ 32928550 w 286977"/>
              <a:gd name="T63" fmla="*/ 33162133 h 285393"/>
              <a:gd name="T64" fmla="*/ 28780365 w 286977"/>
              <a:gd name="T65" fmla="*/ 22390782 h 285393"/>
              <a:gd name="T66" fmla="*/ 21382196 w 286977"/>
              <a:gd name="T67" fmla="*/ 26504231 h 285393"/>
              <a:gd name="T68" fmla="*/ 20997259 w 286977"/>
              <a:gd name="T69" fmla="*/ 26716297 h 285393"/>
              <a:gd name="T70" fmla="*/ 17490445 w 286977"/>
              <a:gd name="T71" fmla="*/ 23832660 h 285393"/>
              <a:gd name="T72" fmla="*/ 16977402 w 286977"/>
              <a:gd name="T73" fmla="*/ 33670970 h 285393"/>
              <a:gd name="T74" fmla="*/ 16464034 w 286977"/>
              <a:gd name="T75" fmla="*/ 23832660 h 285393"/>
              <a:gd name="T76" fmla="*/ 12957577 w 286977"/>
              <a:gd name="T77" fmla="*/ 26716297 h 285393"/>
              <a:gd name="T78" fmla="*/ 12529837 w 286977"/>
              <a:gd name="T79" fmla="*/ 26504231 h 285393"/>
              <a:gd name="T80" fmla="*/ 5174420 w 286977"/>
              <a:gd name="T81" fmla="*/ 22390782 h 285393"/>
              <a:gd name="T82" fmla="*/ 1026338 w 286977"/>
              <a:gd name="T83" fmla="*/ 33162133 h 285393"/>
              <a:gd name="T84" fmla="*/ 0 w 286977"/>
              <a:gd name="T85" fmla="*/ 33162133 h 285393"/>
              <a:gd name="T86" fmla="*/ 5003152 w 286977"/>
              <a:gd name="T87" fmla="*/ 21372918 h 285393"/>
              <a:gd name="T88" fmla="*/ 12059562 w 286977"/>
              <a:gd name="T89" fmla="*/ 18277397 h 285393"/>
              <a:gd name="T90" fmla="*/ 8681051 w 286977"/>
              <a:gd name="T91" fmla="*/ 8481260 h 285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977" h="285393">
                <a:moveTo>
                  <a:pt x="223471" y="246063"/>
                </a:moveTo>
                <a:cubicBezTo>
                  <a:pt x="226036" y="246063"/>
                  <a:pt x="228234" y="248208"/>
                  <a:pt x="228234" y="250711"/>
                </a:cubicBezTo>
                <a:lnTo>
                  <a:pt x="228234" y="281102"/>
                </a:lnTo>
                <a:cubicBezTo>
                  <a:pt x="228234" y="283247"/>
                  <a:pt x="226036" y="285393"/>
                  <a:pt x="223471" y="285393"/>
                </a:cubicBezTo>
                <a:cubicBezTo>
                  <a:pt x="221273" y="285393"/>
                  <a:pt x="219075" y="283247"/>
                  <a:pt x="219075" y="281102"/>
                </a:cubicBezTo>
                <a:lnTo>
                  <a:pt x="219075" y="250711"/>
                </a:lnTo>
                <a:cubicBezTo>
                  <a:pt x="219075" y="248208"/>
                  <a:pt x="221273" y="246063"/>
                  <a:pt x="223471" y="246063"/>
                </a:cubicBezTo>
                <a:close/>
                <a:moveTo>
                  <a:pt x="62929" y="246063"/>
                </a:moveTo>
                <a:cubicBezTo>
                  <a:pt x="65596" y="246063"/>
                  <a:pt x="67882" y="248208"/>
                  <a:pt x="67882" y="250711"/>
                </a:cubicBezTo>
                <a:lnTo>
                  <a:pt x="67882" y="281102"/>
                </a:lnTo>
                <a:cubicBezTo>
                  <a:pt x="67882" y="283247"/>
                  <a:pt x="65596" y="285393"/>
                  <a:pt x="62929" y="285393"/>
                </a:cubicBezTo>
                <a:cubicBezTo>
                  <a:pt x="61024" y="285393"/>
                  <a:pt x="58738" y="283247"/>
                  <a:pt x="58738" y="281102"/>
                </a:cubicBezTo>
                <a:lnTo>
                  <a:pt x="58738" y="250711"/>
                </a:lnTo>
                <a:cubicBezTo>
                  <a:pt x="58738" y="248208"/>
                  <a:pt x="61024" y="246063"/>
                  <a:pt x="62929" y="246063"/>
                </a:cubicBezTo>
                <a:close/>
                <a:moveTo>
                  <a:pt x="183376" y="171090"/>
                </a:moveTo>
                <a:lnTo>
                  <a:pt x="150528" y="193016"/>
                </a:lnTo>
                <a:lnTo>
                  <a:pt x="176518" y="216020"/>
                </a:lnTo>
                <a:lnTo>
                  <a:pt x="199259" y="181514"/>
                </a:lnTo>
                <a:cubicBezTo>
                  <a:pt x="193123" y="180076"/>
                  <a:pt x="188069" y="176122"/>
                  <a:pt x="183376" y="171090"/>
                </a:cubicBezTo>
                <a:close/>
                <a:moveTo>
                  <a:pt x="102878" y="171090"/>
                </a:moveTo>
                <a:cubicBezTo>
                  <a:pt x="98908" y="176122"/>
                  <a:pt x="93132" y="180076"/>
                  <a:pt x="86995" y="181514"/>
                </a:cubicBezTo>
                <a:lnTo>
                  <a:pt x="110459" y="216020"/>
                </a:lnTo>
                <a:lnTo>
                  <a:pt x="136088" y="193016"/>
                </a:lnTo>
                <a:lnTo>
                  <a:pt x="102878" y="171090"/>
                </a:lnTo>
                <a:close/>
                <a:moveTo>
                  <a:pt x="112986" y="147368"/>
                </a:moveTo>
                <a:lnTo>
                  <a:pt x="110459" y="157432"/>
                </a:lnTo>
                <a:cubicBezTo>
                  <a:pt x="110098" y="159588"/>
                  <a:pt x="108654" y="161745"/>
                  <a:pt x="107932" y="163902"/>
                </a:cubicBezTo>
                <a:lnTo>
                  <a:pt x="143308" y="187265"/>
                </a:lnTo>
                <a:lnTo>
                  <a:pt x="179045" y="163902"/>
                </a:lnTo>
                <a:cubicBezTo>
                  <a:pt x="177601" y="161745"/>
                  <a:pt x="176879" y="159588"/>
                  <a:pt x="176157" y="157432"/>
                </a:cubicBezTo>
                <a:lnTo>
                  <a:pt x="173630" y="147368"/>
                </a:lnTo>
                <a:cubicBezTo>
                  <a:pt x="164245" y="152759"/>
                  <a:pt x="154137" y="155994"/>
                  <a:pt x="143308" y="155994"/>
                </a:cubicBezTo>
                <a:cubicBezTo>
                  <a:pt x="132479" y="155994"/>
                  <a:pt x="122371" y="152759"/>
                  <a:pt x="112986" y="147368"/>
                </a:cubicBezTo>
                <a:close/>
                <a:moveTo>
                  <a:pt x="166411" y="38459"/>
                </a:moveTo>
                <a:lnTo>
                  <a:pt x="166411" y="48164"/>
                </a:lnTo>
                <a:cubicBezTo>
                  <a:pt x="166411" y="50321"/>
                  <a:pt x="164967" y="52118"/>
                  <a:pt x="163523" y="52477"/>
                </a:cubicBezTo>
                <a:cubicBezTo>
                  <a:pt x="151249" y="56071"/>
                  <a:pt x="140420" y="57509"/>
                  <a:pt x="130674" y="57509"/>
                </a:cubicBezTo>
                <a:cubicBezTo>
                  <a:pt x="108654" y="57509"/>
                  <a:pt x="93493" y="49961"/>
                  <a:pt x="86635" y="44570"/>
                </a:cubicBezTo>
                <a:cubicBezTo>
                  <a:pt x="83386" y="52837"/>
                  <a:pt x="81942" y="61822"/>
                  <a:pt x="81942" y="71887"/>
                </a:cubicBezTo>
                <a:cubicBezTo>
                  <a:pt x="81942" y="113221"/>
                  <a:pt x="109376" y="147368"/>
                  <a:pt x="143308" y="147368"/>
                </a:cubicBezTo>
                <a:cubicBezTo>
                  <a:pt x="177240" y="147368"/>
                  <a:pt x="205035" y="113221"/>
                  <a:pt x="205035" y="71887"/>
                </a:cubicBezTo>
                <a:cubicBezTo>
                  <a:pt x="205035" y="59306"/>
                  <a:pt x="202147" y="48164"/>
                  <a:pt x="197455" y="38819"/>
                </a:cubicBezTo>
                <a:cubicBezTo>
                  <a:pt x="191318" y="43132"/>
                  <a:pt x="182654" y="46007"/>
                  <a:pt x="182294" y="46367"/>
                </a:cubicBezTo>
                <a:cubicBezTo>
                  <a:pt x="180850" y="46726"/>
                  <a:pt x="179767" y="46367"/>
                  <a:pt x="178684" y="46007"/>
                </a:cubicBezTo>
                <a:lnTo>
                  <a:pt x="166411" y="38459"/>
                </a:lnTo>
                <a:close/>
                <a:moveTo>
                  <a:pt x="143308" y="8986"/>
                </a:moveTo>
                <a:cubicBezTo>
                  <a:pt x="118761" y="8986"/>
                  <a:pt x="100713" y="19050"/>
                  <a:pt x="89883" y="37021"/>
                </a:cubicBezTo>
                <a:cubicBezTo>
                  <a:pt x="97825" y="42054"/>
                  <a:pt x="120927" y="55712"/>
                  <a:pt x="157747" y="44929"/>
                </a:cubicBezTo>
                <a:lnTo>
                  <a:pt x="157747" y="30911"/>
                </a:lnTo>
                <a:cubicBezTo>
                  <a:pt x="157747" y="29114"/>
                  <a:pt x="158469" y="27676"/>
                  <a:pt x="159913" y="26957"/>
                </a:cubicBezTo>
                <a:cubicBezTo>
                  <a:pt x="161357" y="26238"/>
                  <a:pt x="163162" y="26238"/>
                  <a:pt x="164245" y="26957"/>
                </a:cubicBezTo>
                <a:lnTo>
                  <a:pt x="181572" y="37381"/>
                </a:lnTo>
                <a:cubicBezTo>
                  <a:pt x="184459" y="35943"/>
                  <a:pt x="189152" y="34146"/>
                  <a:pt x="192762" y="31630"/>
                </a:cubicBezTo>
                <a:cubicBezTo>
                  <a:pt x="182654" y="16893"/>
                  <a:pt x="164967" y="8986"/>
                  <a:pt x="143308" y="8986"/>
                </a:cubicBezTo>
                <a:close/>
                <a:moveTo>
                  <a:pt x="143308" y="0"/>
                </a:moveTo>
                <a:cubicBezTo>
                  <a:pt x="185542" y="0"/>
                  <a:pt x="213699" y="28754"/>
                  <a:pt x="213699" y="71887"/>
                </a:cubicBezTo>
                <a:cubicBezTo>
                  <a:pt x="213699" y="101001"/>
                  <a:pt x="200703" y="127239"/>
                  <a:pt x="181572" y="142336"/>
                </a:cubicBezTo>
                <a:lnTo>
                  <a:pt x="184820" y="154916"/>
                </a:lnTo>
                <a:cubicBezTo>
                  <a:pt x="186986" y="164980"/>
                  <a:pt x="195650" y="173247"/>
                  <a:pt x="206118" y="174685"/>
                </a:cubicBezTo>
                <a:lnTo>
                  <a:pt x="244743" y="181154"/>
                </a:lnTo>
                <a:cubicBezTo>
                  <a:pt x="268928" y="185468"/>
                  <a:pt x="286977" y="206674"/>
                  <a:pt x="286977" y="230756"/>
                </a:cubicBezTo>
                <a:lnTo>
                  <a:pt x="286977" y="281078"/>
                </a:lnTo>
                <a:cubicBezTo>
                  <a:pt x="286977" y="283234"/>
                  <a:pt x="284811" y="285391"/>
                  <a:pt x="282284" y="285391"/>
                </a:cubicBezTo>
                <a:cubicBezTo>
                  <a:pt x="279758" y="285391"/>
                  <a:pt x="277953" y="283234"/>
                  <a:pt x="277953" y="281078"/>
                </a:cubicBezTo>
                <a:lnTo>
                  <a:pt x="277953" y="230756"/>
                </a:lnTo>
                <a:cubicBezTo>
                  <a:pt x="277953" y="210628"/>
                  <a:pt x="263153" y="193375"/>
                  <a:pt x="242938" y="189781"/>
                </a:cubicBezTo>
                <a:lnTo>
                  <a:pt x="208645" y="184030"/>
                </a:lnTo>
                <a:lnTo>
                  <a:pt x="180489" y="224646"/>
                </a:lnTo>
                <a:cubicBezTo>
                  <a:pt x="180128" y="225724"/>
                  <a:pt x="179045" y="226443"/>
                  <a:pt x="177601" y="226443"/>
                </a:cubicBezTo>
                <a:cubicBezTo>
                  <a:pt x="177240" y="226443"/>
                  <a:pt x="177240" y="226443"/>
                  <a:pt x="177240" y="226443"/>
                </a:cubicBezTo>
                <a:cubicBezTo>
                  <a:pt x="176157" y="226443"/>
                  <a:pt x="175435" y="226443"/>
                  <a:pt x="174352" y="225724"/>
                </a:cubicBezTo>
                <a:lnTo>
                  <a:pt x="147640" y="202002"/>
                </a:lnTo>
                <a:lnTo>
                  <a:pt x="147640" y="281078"/>
                </a:lnTo>
                <a:cubicBezTo>
                  <a:pt x="147640" y="283234"/>
                  <a:pt x="145835" y="285391"/>
                  <a:pt x="143308" y="285391"/>
                </a:cubicBezTo>
                <a:cubicBezTo>
                  <a:pt x="141142" y="285391"/>
                  <a:pt x="138976" y="283234"/>
                  <a:pt x="138976" y="281078"/>
                </a:cubicBezTo>
                <a:lnTo>
                  <a:pt x="138976" y="202002"/>
                </a:lnTo>
                <a:lnTo>
                  <a:pt x="112264" y="225724"/>
                </a:lnTo>
                <a:cubicBezTo>
                  <a:pt x="111542" y="226443"/>
                  <a:pt x="110459" y="226443"/>
                  <a:pt x="109376" y="226443"/>
                </a:cubicBezTo>
                <a:cubicBezTo>
                  <a:pt x="109015" y="226443"/>
                  <a:pt x="109015" y="226443"/>
                  <a:pt x="108654" y="226443"/>
                </a:cubicBezTo>
                <a:cubicBezTo>
                  <a:pt x="107571" y="226443"/>
                  <a:pt x="106127" y="225724"/>
                  <a:pt x="105766" y="224646"/>
                </a:cubicBezTo>
                <a:lnTo>
                  <a:pt x="77610" y="184030"/>
                </a:lnTo>
                <a:lnTo>
                  <a:pt x="43678" y="189781"/>
                </a:lnTo>
                <a:cubicBezTo>
                  <a:pt x="23463" y="193375"/>
                  <a:pt x="8663" y="210628"/>
                  <a:pt x="8663" y="230756"/>
                </a:cubicBezTo>
                <a:lnTo>
                  <a:pt x="8663" y="281078"/>
                </a:lnTo>
                <a:cubicBezTo>
                  <a:pt x="8663" y="283234"/>
                  <a:pt x="6859" y="285391"/>
                  <a:pt x="4693" y="285391"/>
                </a:cubicBezTo>
                <a:cubicBezTo>
                  <a:pt x="2166" y="285391"/>
                  <a:pt x="0" y="283234"/>
                  <a:pt x="0" y="281078"/>
                </a:cubicBezTo>
                <a:lnTo>
                  <a:pt x="0" y="230756"/>
                </a:lnTo>
                <a:cubicBezTo>
                  <a:pt x="0" y="206674"/>
                  <a:pt x="17688" y="185468"/>
                  <a:pt x="42234" y="181154"/>
                </a:cubicBezTo>
                <a:lnTo>
                  <a:pt x="80498" y="174685"/>
                </a:lnTo>
                <a:cubicBezTo>
                  <a:pt x="90605" y="173247"/>
                  <a:pt x="99269" y="164980"/>
                  <a:pt x="101796" y="154916"/>
                </a:cubicBezTo>
                <a:lnTo>
                  <a:pt x="105044" y="142336"/>
                </a:lnTo>
                <a:cubicBezTo>
                  <a:pt x="85913" y="127239"/>
                  <a:pt x="73278" y="101001"/>
                  <a:pt x="73278" y="71887"/>
                </a:cubicBezTo>
                <a:cubicBezTo>
                  <a:pt x="73278" y="28754"/>
                  <a:pt x="101435" y="0"/>
                  <a:pt x="143308" y="0"/>
                </a:cubicBezTo>
                <a:close/>
              </a:path>
            </a:pathLst>
          </a:custGeom>
          <a:solidFill>
            <a:schemeClr val="bg1"/>
          </a:solidFill>
          <a:ln>
            <a:noFill/>
          </a:ln>
          <a:effectLst/>
        </p:spPr>
        <p:txBody>
          <a:bodyPr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sz="3429" dirty="0">
              <a:latin typeface="Lato Light" panose="020F0502020204030203" pitchFamily="34" charset="0"/>
            </a:endParaRPr>
          </a:p>
        </p:txBody>
      </p:sp>
      <p:sp>
        <p:nvSpPr>
          <p:cNvPr id="99" name="Freeform 1047">
            <a:extLst>
              <a:ext uri="{FF2B5EF4-FFF2-40B4-BE49-F238E27FC236}">
                <a16:creationId xmlns:a16="http://schemas.microsoft.com/office/drawing/2014/main" id="{64D1370F-0093-479A-9EB2-2432FA10AB37}"/>
              </a:ext>
            </a:extLst>
          </p:cNvPr>
          <p:cNvSpPr>
            <a:spLocks noChangeAspect="1" noChangeArrowheads="1"/>
          </p:cNvSpPr>
          <p:nvPr/>
        </p:nvSpPr>
        <p:spPr bwMode="auto">
          <a:xfrm flipH="1">
            <a:off x="6096777" y="2764729"/>
            <a:ext cx="349225" cy="347095"/>
          </a:xfrm>
          <a:custGeom>
            <a:avLst/>
            <a:gdLst>
              <a:gd name="T0" fmla="*/ 27038288 w 286977"/>
              <a:gd name="T1" fmla="*/ 29579457 h 285393"/>
              <a:gd name="T2" fmla="*/ 26474045 w 286977"/>
              <a:gd name="T3" fmla="*/ 33671231 h 285393"/>
              <a:gd name="T4" fmla="*/ 25953430 w 286977"/>
              <a:gd name="T5" fmla="*/ 29579457 h 285393"/>
              <a:gd name="T6" fmla="*/ 7454788 w 286977"/>
              <a:gd name="T7" fmla="*/ 29031137 h 285393"/>
              <a:gd name="T8" fmla="*/ 8041878 w 286977"/>
              <a:gd name="T9" fmla="*/ 33165139 h 285393"/>
              <a:gd name="T10" fmla="*/ 6958494 w 286977"/>
              <a:gd name="T11" fmla="*/ 33165139 h 285393"/>
              <a:gd name="T12" fmla="*/ 7454788 w 286977"/>
              <a:gd name="T13" fmla="*/ 29031137 h 285393"/>
              <a:gd name="T14" fmla="*/ 17832743 w 286977"/>
              <a:gd name="T15" fmla="*/ 22772465 h 285393"/>
              <a:gd name="T16" fmla="*/ 23605836 w 286977"/>
              <a:gd name="T17" fmla="*/ 21415392 h 285393"/>
              <a:gd name="T18" fmla="*/ 12187799 w 286977"/>
              <a:gd name="T19" fmla="*/ 20185562 h 285393"/>
              <a:gd name="T20" fmla="*/ 13085643 w 286977"/>
              <a:gd name="T21" fmla="*/ 25486617 h 285393"/>
              <a:gd name="T22" fmla="*/ 12187799 w 286977"/>
              <a:gd name="T23" fmla="*/ 20185562 h 285393"/>
              <a:gd name="T24" fmla="*/ 13085643 w 286977"/>
              <a:gd name="T25" fmla="*/ 18574110 h 285393"/>
              <a:gd name="T26" fmla="*/ 16977402 w 286977"/>
              <a:gd name="T27" fmla="*/ 22093951 h 285393"/>
              <a:gd name="T28" fmla="*/ 20868879 w 286977"/>
              <a:gd name="T29" fmla="*/ 18574110 h 285393"/>
              <a:gd name="T30" fmla="*/ 16977402 w 286977"/>
              <a:gd name="T31" fmla="*/ 18404467 h 285393"/>
              <a:gd name="T32" fmla="*/ 19714351 w 286977"/>
              <a:gd name="T33" fmla="*/ 4537326 h 285393"/>
              <a:gd name="T34" fmla="*/ 19372119 w 286977"/>
              <a:gd name="T35" fmla="*/ 6191445 h 285393"/>
              <a:gd name="T36" fmla="*/ 10263284 w 286977"/>
              <a:gd name="T37" fmla="*/ 5258498 h 285393"/>
              <a:gd name="T38" fmla="*/ 16977402 w 286977"/>
              <a:gd name="T39" fmla="*/ 17386748 h 285393"/>
              <a:gd name="T40" fmla="*/ 23392000 w 286977"/>
              <a:gd name="T41" fmla="*/ 4580167 h 285393"/>
              <a:gd name="T42" fmla="*/ 21168367 w 286977"/>
              <a:gd name="T43" fmla="*/ 5428212 h 285393"/>
              <a:gd name="T44" fmla="*/ 16977402 w 286977"/>
              <a:gd name="T45" fmla="*/ 1059968 h 285393"/>
              <a:gd name="T46" fmla="*/ 18687938 w 286977"/>
              <a:gd name="T47" fmla="*/ 5300658 h 285393"/>
              <a:gd name="T48" fmla="*/ 18944548 w 286977"/>
              <a:gd name="T49" fmla="*/ 3180527 h 285393"/>
              <a:gd name="T50" fmla="*/ 21510409 w 286977"/>
              <a:gd name="T51" fmla="*/ 4410335 h 285393"/>
              <a:gd name="T52" fmla="*/ 16977402 w 286977"/>
              <a:gd name="T53" fmla="*/ 1059968 h 285393"/>
              <a:gd name="T54" fmla="*/ 25316373 w 286977"/>
              <a:gd name="T55" fmla="*/ 8481260 h 285393"/>
              <a:gd name="T56" fmla="*/ 21895085 w 286977"/>
              <a:gd name="T57" fmla="*/ 18277397 h 285393"/>
              <a:gd name="T58" fmla="*/ 28994270 w 286977"/>
              <a:gd name="T59" fmla="*/ 21372918 h 285393"/>
              <a:gd name="T60" fmla="*/ 33997408 w 286977"/>
              <a:gd name="T61" fmla="*/ 33162133 h 285393"/>
              <a:gd name="T62" fmla="*/ 32928550 w 286977"/>
              <a:gd name="T63" fmla="*/ 33162133 h 285393"/>
              <a:gd name="T64" fmla="*/ 28780365 w 286977"/>
              <a:gd name="T65" fmla="*/ 22390782 h 285393"/>
              <a:gd name="T66" fmla="*/ 21382196 w 286977"/>
              <a:gd name="T67" fmla="*/ 26504231 h 285393"/>
              <a:gd name="T68" fmla="*/ 20997259 w 286977"/>
              <a:gd name="T69" fmla="*/ 26716297 h 285393"/>
              <a:gd name="T70" fmla="*/ 17490445 w 286977"/>
              <a:gd name="T71" fmla="*/ 23832660 h 285393"/>
              <a:gd name="T72" fmla="*/ 16977402 w 286977"/>
              <a:gd name="T73" fmla="*/ 33670970 h 285393"/>
              <a:gd name="T74" fmla="*/ 16464034 w 286977"/>
              <a:gd name="T75" fmla="*/ 23832660 h 285393"/>
              <a:gd name="T76" fmla="*/ 12957577 w 286977"/>
              <a:gd name="T77" fmla="*/ 26716297 h 285393"/>
              <a:gd name="T78" fmla="*/ 12529837 w 286977"/>
              <a:gd name="T79" fmla="*/ 26504231 h 285393"/>
              <a:gd name="T80" fmla="*/ 5174420 w 286977"/>
              <a:gd name="T81" fmla="*/ 22390782 h 285393"/>
              <a:gd name="T82" fmla="*/ 1026338 w 286977"/>
              <a:gd name="T83" fmla="*/ 33162133 h 285393"/>
              <a:gd name="T84" fmla="*/ 0 w 286977"/>
              <a:gd name="T85" fmla="*/ 33162133 h 285393"/>
              <a:gd name="T86" fmla="*/ 5003152 w 286977"/>
              <a:gd name="T87" fmla="*/ 21372918 h 285393"/>
              <a:gd name="T88" fmla="*/ 12059562 w 286977"/>
              <a:gd name="T89" fmla="*/ 18277397 h 285393"/>
              <a:gd name="T90" fmla="*/ 8681051 w 286977"/>
              <a:gd name="T91" fmla="*/ 8481260 h 285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977" h="285393">
                <a:moveTo>
                  <a:pt x="223471" y="246063"/>
                </a:moveTo>
                <a:cubicBezTo>
                  <a:pt x="226036" y="246063"/>
                  <a:pt x="228234" y="248208"/>
                  <a:pt x="228234" y="250711"/>
                </a:cubicBezTo>
                <a:lnTo>
                  <a:pt x="228234" y="281102"/>
                </a:lnTo>
                <a:cubicBezTo>
                  <a:pt x="228234" y="283247"/>
                  <a:pt x="226036" y="285393"/>
                  <a:pt x="223471" y="285393"/>
                </a:cubicBezTo>
                <a:cubicBezTo>
                  <a:pt x="221273" y="285393"/>
                  <a:pt x="219075" y="283247"/>
                  <a:pt x="219075" y="281102"/>
                </a:cubicBezTo>
                <a:lnTo>
                  <a:pt x="219075" y="250711"/>
                </a:lnTo>
                <a:cubicBezTo>
                  <a:pt x="219075" y="248208"/>
                  <a:pt x="221273" y="246063"/>
                  <a:pt x="223471" y="246063"/>
                </a:cubicBezTo>
                <a:close/>
                <a:moveTo>
                  <a:pt x="62929" y="246063"/>
                </a:moveTo>
                <a:cubicBezTo>
                  <a:pt x="65596" y="246063"/>
                  <a:pt x="67882" y="248208"/>
                  <a:pt x="67882" y="250711"/>
                </a:cubicBezTo>
                <a:lnTo>
                  <a:pt x="67882" y="281102"/>
                </a:lnTo>
                <a:cubicBezTo>
                  <a:pt x="67882" y="283247"/>
                  <a:pt x="65596" y="285393"/>
                  <a:pt x="62929" y="285393"/>
                </a:cubicBezTo>
                <a:cubicBezTo>
                  <a:pt x="61024" y="285393"/>
                  <a:pt x="58738" y="283247"/>
                  <a:pt x="58738" y="281102"/>
                </a:cubicBezTo>
                <a:lnTo>
                  <a:pt x="58738" y="250711"/>
                </a:lnTo>
                <a:cubicBezTo>
                  <a:pt x="58738" y="248208"/>
                  <a:pt x="61024" y="246063"/>
                  <a:pt x="62929" y="246063"/>
                </a:cubicBezTo>
                <a:close/>
                <a:moveTo>
                  <a:pt x="183376" y="171090"/>
                </a:moveTo>
                <a:lnTo>
                  <a:pt x="150528" y="193016"/>
                </a:lnTo>
                <a:lnTo>
                  <a:pt x="176518" y="216020"/>
                </a:lnTo>
                <a:lnTo>
                  <a:pt x="199259" y="181514"/>
                </a:lnTo>
                <a:cubicBezTo>
                  <a:pt x="193123" y="180076"/>
                  <a:pt x="188069" y="176122"/>
                  <a:pt x="183376" y="171090"/>
                </a:cubicBezTo>
                <a:close/>
                <a:moveTo>
                  <a:pt x="102878" y="171090"/>
                </a:moveTo>
                <a:cubicBezTo>
                  <a:pt x="98908" y="176122"/>
                  <a:pt x="93132" y="180076"/>
                  <a:pt x="86995" y="181514"/>
                </a:cubicBezTo>
                <a:lnTo>
                  <a:pt x="110459" y="216020"/>
                </a:lnTo>
                <a:lnTo>
                  <a:pt x="136088" y="193016"/>
                </a:lnTo>
                <a:lnTo>
                  <a:pt x="102878" y="171090"/>
                </a:lnTo>
                <a:close/>
                <a:moveTo>
                  <a:pt x="112986" y="147368"/>
                </a:moveTo>
                <a:lnTo>
                  <a:pt x="110459" y="157432"/>
                </a:lnTo>
                <a:cubicBezTo>
                  <a:pt x="110098" y="159588"/>
                  <a:pt x="108654" y="161745"/>
                  <a:pt x="107932" y="163902"/>
                </a:cubicBezTo>
                <a:lnTo>
                  <a:pt x="143308" y="187265"/>
                </a:lnTo>
                <a:lnTo>
                  <a:pt x="179045" y="163902"/>
                </a:lnTo>
                <a:cubicBezTo>
                  <a:pt x="177601" y="161745"/>
                  <a:pt x="176879" y="159588"/>
                  <a:pt x="176157" y="157432"/>
                </a:cubicBezTo>
                <a:lnTo>
                  <a:pt x="173630" y="147368"/>
                </a:lnTo>
                <a:cubicBezTo>
                  <a:pt x="164245" y="152759"/>
                  <a:pt x="154137" y="155994"/>
                  <a:pt x="143308" y="155994"/>
                </a:cubicBezTo>
                <a:cubicBezTo>
                  <a:pt x="132479" y="155994"/>
                  <a:pt x="122371" y="152759"/>
                  <a:pt x="112986" y="147368"/>
                </a:cubicBezTo>
                <a:close/>
                <a:moveTo>
                  <a:pt x="166411" y="38459"/>
                </a:moveTo>
                <a:lnTo>
                  <a:pt x="166411" y="48164"/>
                </a:lnTo>
                <a:cubicBezTo>
                  <a:pt x="166411" y="50321"/>
                  <a:pt x="164967" y="52118"/>
                  <a:pt x="163523" y="52477"/>
                </a:cubicBezTo>
                <a:cubicBezTo>
                  <a:pt x="151249" y="56071"/>
                  <a:pt x="140420" y="57509"/>
                  <a:pt x="130674" y="57509"/>
                </a:cubicBezTo>
                <a:cubicBezTo>
                  <a:pt x="108654" y="57509"/>
                  <a:pt x="93493" y="49961"/>
                  <a:pt x="86635" y="44570"/>
                </a:cubicBezTo>
                <a:cubicBezTo>
                  <a:pt x="83386" y="52837"/>
                  <a:pt x="81942" y="61822"/>
                  <a:pt x="81942" y="71887"/>
                </a:cubicBezTo>
                <a:cubicBezTo>
                  <a:pt x="81942" y="113221"/>
                  <a:pt x="109376" y="147368"/>
                  <a:pt x="143308" y="147368"/>
                </a:cubicBezTo>
                <a:cubicBezTo>
                  <a:pt x="177240" y="147368"/>
                  <a:pt x="205035" y="113221"/>
                  <a:pt x="205035" y="71887"/>
                </a:cubicBezTo>
                <a:cubicBezTo>
                  <a:pt x="205035" y="59306"/>
                  <a:pt x="202147" y="48164"/>
                  <a:pt x="197455" y="38819"/>
                </a:cubicBezTo>
                <a:cubicBezTo>
                  <a:pt x="191318" y="43132"/>
                  <a:pt x="182654" y="46007"/>
                  <a:pt x="182294" y="46367"/>
                </a:cubicBezTo>
                <a:cubicBezTo>
                  <a:pt x="180850" y="46726"/>
                  <a:pt x="179767" y="46367"/>
                  <a:pt x="178684" y="46007"/>
                </a:cubicBezTo>
                <a:lnTo>
                  <a:pt x="166411" y="38459"/>
                </a:lnTo>
                <a:close/>
                <a:moveTo>
                  <a:pt x="143308" y="8986"/>
                </a:moveTo>
                <a:cubicBezTo>
                  <a:pt x="118761" y="8986"/>
                  <a:pt x="100713" y="19050"/>
                  <a:pt x="89883" y="37021"/>
                </a:cubicBezTo>
                <a:cubicBezTo>
                  <a:pt x="97825" y="42054"/>
                  <a:pt x="120927" y="55712"/>
                  <a:pt x="157747" y="44929"/>
                </a:cubicBezTo>
                <a:lnTo>
                  <a:pt x="157747" y="30911"/>
                </a:lnTo>
                <a:cubicBezTo>
                  <a:pt x="157747" y="29114"/>
                  <a:pt x="158469" y="27676"/>
                  <a:pt x="159913" y="26957"/>
                </a:cubicBezTo>
                <a:cubicBezTo>
                  <a:pt x="161357" y="26238"/>
                  <a:pt x="163162" y="26238"/>
                  <a:pt x="164245" y="26957"/>
                </a:cubicBezTo>
                <a:lnTo>
                  <a:pt x="181572" y="37381"/>
                </a:lnTo>
                <a:cubicBezTo>
                  <a:pt x="184459" y="35943"/>
                  <a:pt x="189152" y="34146"/>
                  <a:pt x="192762" y="31630"/>
                </a:cubicBezTo>
                <a:cubicBezTo>
                  <a:pt x="182654" y="16893"/>
                  <a:pt x="164967" y="8986"/>
                  <a:pt x="143308" y="8986"/>
                </a:cubicBezTo>
                <a:close/>
                <a:moveTo>
                  <a:pt x="143308" y="0"/>
                </a:moveTo>
                <a:cubicBezTo>
                  <a:pt x="185542" y="0"/>
                  <a:pt x="213699" y="28754"/>
                  <a:pt x="213699" y="71887"/>
                </a:cubicBezTo>
                <a:cubicBezTo>
                  <a:pt x="213699" y="101001"/>
                  <a:pt x="200703" y="127239"/>
                  <a:pt x="181572" y="142336"/>
                </a:cubicBezTo>
                <a:lnTo>
                  <a:pt x="184820" y="154916"/>
                </a:lnTo>
                <a:cubicBezTo>
                  <a:pt x="186986" y="164980"/>
                  <a:pt x="195650" y="173247"/>
                  <a:pt x="206118" y="174685"/>
                </a:cubicBezTo>
                <a:lnTo>
                  <a:pt x="244743" y="181154"/>
                </a:lnTo>
                <a:cubicBezTo>
                  <a:pt x="268928" y="185468"/>
                  <a:pt x="286977" y="206674"/>
                  <a:pt x="286977" y="230756"/>
                </a:cubicBezTo>
                <a:lnTo>
                  <a:pt x="286977" y="281078"/>
                </a:lnTo>
                <a:cubicBezTo>
                  <a:pt x="286977" y="283234"/>
                  <a:pt x="284811" y="285391"/>
                  <a:pt x="282284" y="285391"/>
                </a:cubicBezTo>
                <a:cubicBezTo>
                  <a:pt x="279758" y="285391"/>
                  <a:pt x="277953" y="283234"/>
                  <a:pt x="277953" y="281078"/>
                </a:cubicBezTo>
                <a:lnTo>
                  <a:pt x="277953" y="230756"/>
                </a:lnTo>
                <a:cubicBezTo>
                  <a:pt x="277953" y="210628"/>
                  <a:pt x="263153" y="193375"/>
                  <a:pt x="242938" y="189781"/>
                </a:cubicBezTo>
                <a:lnTo>
                  <a:pt x="208645" y="184030"/>
                </a:lnTo>
                <a:lnTo>
                  <a:pt x="180489" y="224646"/>
                </a:lnTo>
                <a:cubicBezTo>
                  <a:pt x="180128" y="225724"/>
                  <a:pt x="179045" y="226443"/>
                  <a:pt x="177601" y="226443"/>
                </a:cubicBezTo>
                <a:cubicBezTo>
                  <a:pt x="177240" y="226443"/>
                  <a:pt x="177240" y="226443"/>
                  <a:pt x="177240" y="226443"/>
                </a:cubicBezTo>
                <a:cubicBezTo>
                  <a:pt x="176157" y="226443"/>
                  <a:pt x="175435" y="226443"/>
                  <a:pt x="174352" y="225724"/>
                </a:cubicBezTo>
                <a:lnTo>
                  <a:pt x="147640" y="202002"/>
                </a:lnTo>
                <a:lnTo>
                  <a:pt x="147640" y="281078"/>
                </a:lnTo>
                <a:cubicBezTo>
                  <a:pt x="147640" y="283234"/>
                  <a:pt x="145835" y="285391"/>
                  <a:pt x="143308" y="285391"/>
                </a:cubicBezTo>
                <a:cubicBezTo>
                  <a:pt x="141142" y="285391"/>
                  <a:pt x="138976" y="283234"/>
                  <a:pt x="138976" y="281078"/>
                </a:cubicBezTo>
                <a:lnTo>
                  <a:pt x="138976" y="202002"/>
                </a:lnTo>
                <a:lnTo>
                  <a:pt x="112264" y="225724"/>
                </a:lnTo>
                <a:cubicBezTo>
                  <a:pt x="111542" y="226443"/>
                  <a:pt x="110459" y="226443"/>
                  <a:pt x="109376" y="226443"/>
                </a:cubicBezTo>
                <a:cubicBezTo>
                  <a:pt x="109015" y="226443"/>
                  <a:pt x="109015" y="226443"/>
                  <a:pt x="108654" y="226443"/>
                </a:cubicBezTo>
                <a:cubicBezTo>
                  <a:pt x="107571" y="226443"/>
                  <a:pt x="106127" y="225724"/>
                  <a:pt x="105766" y="224646"/>
                </a:cubicBezTo>
                <a:lnTo>
                  <a:pt x="77610" y="184030"/>
                </a:lnTo>
                <a:lnTo>
                  <a:pt x="43678" y="189781"/>
                </a:lnTo>
                <a:cubicBezTo>
                  <a:pt x="23463" y="193375"/>
                  <a:pt x="8663" y="210628"/>
                  <a:pt x="8663" y="230756"/>
                </a:cubicBezTo>
                <a:lnTo>
                  <a:pt x="8663" y="281078"/>
                </a:lnTo>
                <a:cubicBezTo>
                  <a:pt x="8663" y="283234"/>
                  <a:pt x="6859" y="285391"/>
                  <a:pt x="4693" y="285391"/>
                </a:cubicBezTo>
                <a:cubicBezTo>
                  <a:pt x="2166" y="285391"/>
                  <a:pt x="0" y="283234"/>
                  <a:pt x="0" y="281078"/>
                </a:cubicBezTo>
                <a:lnTo>
                  <a:pt x="0" y="230756"/>
                </a:lnTo>
                <a:cubicBezTo>
                  <a:pt x="0" y="206674"/>
                  <a:pt x="17688" y="185468"/>
                  <a:pt x="42234" y="181154"/>
                </a:cubicBezTo>
                <a:lnTo>
                  <a:pt x="80498" y="174685"/>
                </a:lnTo>
                <a:cubicBezTo>
                  <a:pt x="90605" y="173247"/>
                  <a:pt x="99269" y="164980"/>
                  <a:pt x="101796" y="154916"/>
                </a:cubicBezTo>
                <a:lnTo>
                  <a:pt x="105044" y="142336"/>
                </a:lnTo>
                <a:cubicBezTo>
                  <a:pt x="85913" y="127239"/>
                  <a:pt x="73278" y="101001"/>
                  <a:pt x="73278" y="71887"/>
                </a:cubicBezTo>
                <a:cubicBezTo>
                  <a:pt x="73278" y="28754"/>
                  <a:pt x="101435" y="0"/>
                  <a:pt x="143308" y="0"/>
                </a:cubicBezTo>
                <a:close/>
              </a:path>
            </a:pathLst>
          </a:custGeom>
          <a:solidFill>
            <a:schemeClr val="bg1"/>
          </a:solidFill>
          <a:ln>
            <a:noFill/>
          </a:ln>
          <a:effectLst/>
        </p:spPr>
        <p:txBody>
          <a:bodyPr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sz="3429" dirty="0">
              <a:latin typeface="Lato Light" panose="020F0502020204030203" pitchFamily="34" charset="0"/>
            </a:endParaRPr>
          </a:p>
        </p:txBody>
      </p:sp>
      <p:sp>
        <p:nvSpPr>
          <p:cNvPr id="101" name="Freeform 31">
            <a:extLst>
              <a:ext uri="{FF2B5EF4-FFF2-40B4-BE49-F238E27FC236}">
                <a16:creationId xmlns:a16="http://schemas.microsoft.com/office/drawing/2014/main" id="{D7F70340-C9DF-48DF-9696-3F314B06C467}"/>
              </a:ext>
            </a:extLst>
          </p:cNvPr>
          <p:cNvSpPr>
            <a:spLocks noChangeArrowheads="1"/>
          </p:cNvSpPr>
          <p:nvPr/>
        </p:nvSpPr>
        <p:spPr bwMode="auto">
          <a:xfrm>
            <a:off x="6294930" y="1428894"/>
            <a:ext cx="606288" cy="493736"/>
          </a:xfrm>
          <a:custGeom>
            <a:avLst/>
            <a:gdLst>
              <a:gd name="connsiteX0" fmla="*/ 52568 w 853715"/>
              <a:gd name="connsiteY0" fmla="*/ 374650 h 667977"/>
              <a:gd name="connsiteX1" fmla="*/ 331248 w 853715"/>
              <a:gd name="connsiteY1" fmla="*/ 374650 h 667977"/>
              <a:gd name="connsiteX2" fmla="*/ 368693 w 853715"/>
              <a:gd name="connsiteY2" fmla="*/ 390164 h 667977"/>
              <a:gd name="connsiteX3" fmla="*/ 383815 w 853715"/>
              <a:gd name="connsiteY3" fmla="*/ 427326 h 667977"/>
              <a:gd name="connsiteX4" fmla="*/ 383815 w 853715"/>
              <a:gd name="connsiteY4" fmla="*/ 649577 h 667977"/>
              <a:gd name="connsiteX5" fmla="*/ 383815 w 853715"/>
              <a:gd name="connsiteY5" fmla="*/ 667977 h 667977"/>
              <a:gd name="connsiteX6" fmla="*/ 365453 w 853715"/>
              <a:gd name="connsiteY6" fmla="*/ 667977 h 667977"/>
              <a:gd name="connsiteX7" fmla="*/ 18363 w 853715"/>
              <a:gd name="connsiteY7" fmla="*/ 667977 h 667977"/>
              <a:gd name="connsiteX8" fmla="*/ 0 w 853715"/>
              <a:gd name="connsiteY8" fmla="*/ 667977 h 667977"/>
              <a:gd name="connsiteX9" fmla="*/ 0 w 853715"/>
              <a:gd name="connsiteY9" fmla="*/ 649577 h 667977"/>
              <a:gd name="connsiteX10" fmla="*/ 0 w 853715"/>
              <a:gd name="connsiteY10" fmla="*/ 427326 h 667977"/>
              <a:gd name="connsiteX11" fmla="*/ 15482 w 853715"/>
              <a:gd name="connsiteY11" fmla="*/ 390164 h 667977"/>
              <a:gd name="connsiteX12" fmla="*/ 52568 w 853715"/>
              <a:gd name="connsiteY12" fmla="*/ 374650 h 667977"/>
              <a:gd name="connsiteX13" fmla="*/ 331788 w 853715"/>
              <a:gd name="connsiteY13" fmla="*/ 355600 h 667977"/>
              <a:gd name="connsiteX14" fmla="*/ 823819 w 853715"/>
              <a:gd name="connsiteY14" fmla="*/ 355600 h 667977"/>
              <a:gd name="connsiteX15" fmla="*/ 853715 w 853715"/>
              <a:gd name="connsiteY15" fmla="*/ 355600 h 667977"/>
              <a:gd name="connsiteX16" fmla="*/ 840028 w 853715"/>
              <a:gd name="connsiteY16" fmla="*/ 382259 h 667977"/>
              <a:gd name="connsiteX17" fmla="*/ 737011 w 853715"/>
              <a:gd name="connsiteY17" fmla="*/ 583638 h 667977"/>
              <a:gd name="connsiteX18" fmla="*/ 731968 w 853715"/>
              <a:gd name="connsiteY18" fmla="*/ 593365 h 667977"/>
              <a:gd name="connsiteX19" fmla="*/ 720802 w 853715"/>
              <a:gd name="connsiteY19" fmla="*/ 593365 h 667977"/>
              <a:gd name="connsiteX20" fmla="*/ 402387 w 853715"/>
              <a:gd name="connsiteY20" fmla="*/ 593365 h 667977"/>
              <a:gd name="connsiteX21" fmla="*/ 402387 w 853715"/>
              <a:gd name="connsiteY21" fmla="*/ 426569 h 667977"/>
              <a:gd name="connsiteX22" fmla="*/ 381496 w 853715"/>
              <a:gd name="connsiteY22" fmla="*/ 376495 h 667977"/>
              <a:gd name="connsiteX23" fmla="*/ 331788 w 853715"/>
              <a:gd name="connsiteY23" fmla="*/ 355600 h 667977"/>
              <a:gd name="connsiteX24" fmla="*/ 467735 w 853715"/>
              <a:gd name="connsiteY24" fmla="*/ 215900 h 667977"/>
              <a:gd name="connsiteX25" fmla="*/ 709829 w 853715"/>
              <a:gd name="connsiteY25" fmla="*/ 215900 h 667977"/>
              <a:gd name="connsiteX26" fmla="*/ 741940 w 853715"/>
              <a:gd name="connsiteY26" fmla="*/ 231096 h 667977"/>
              <a:gd name="connsiteX27" fmla="*/ 755289 w 853715"/>
              <a:gd name="connsiteY27" fmla="*/ 267640 h 667977"/>
              <a:gd name="connsiteX28" fmla="*/ 755289 w 853715"/>
              <a:gd name="connsiteY28" fmla="*/ 342538 h 667977"/>
              <a:gd name="connsiteX29" fmla="*/ 422275 w 853715"/>
              <a:gd name="connsiteY29" fmla="*/ 342538 h 667977"/>
              <a:gd name="connsiteX30" fmla="*/ 422275 w 853715"/>
              <a:gd name="connsiteY30" fmla="*/ 267640 h 667977"/>
              <a:gd name="connsiteX31" fmla="*/ 435625 w 853715"/>
              <a:gd name="connsiteY31" fmla="*/ 231096 h 667977"/>
              <a:gd name="connsiteX32" fmla="*/ 467735 w 853715"/>
              <a:gd name="connsiteY32" fmla="*/ 215900 h 667977"/>
              <a:gd name="connsiteX33" fmla="*/ 191908 w 853715"/>
              <a:gd name="connsiteY33" fmla="*/ 123825 h 667977"/>
              <a:gd name="connsiteX34" fmla="*/ 275846 w 853715"/>
              <a:gd name="connsiteY34" fmla="*/ 158716 h 667977"/>
              <a:gd name="connsiteX35" fmla="*/ 310790 w 853715"/>
              <a:gd name="connsiteY35" fmla="*/ 242528 h 667977"/>
              <a:gd name="connsiteX36" fmla="*/ 275846 w 853715"/>
              <a:gd name="connsiteY36" fmla="*/ 326339 h 667977"/>
              <a:gd name="connsiteX37" fmla="*/ 191908 w 853715"/>
              <a:gd name="connsiteY37" fmla="*/ 361590 h 667977"/>
              <a:gd name="connsiteX38" fmla="*/ 107969 w 853715"/>
              <a:gd name="connsiteY38" fmla="*/ 326339 h 667977"/>
              <a:gd name="connsiteX39" fmla="*/ 73025 w 853715"/>
              <a:gd name="connsiteY39" fmla="*/ 242528 h 667977"/>
              <a:gd name="connsiteX40" fmla="*/ 107969 w 853715"/>
              <a:gd name="connsiteY40" fmla="*/ 158716 h 667977"/>
              <a:gd name="connsiteX41" fmla="*/ 191908 w 853715"/>
              <a:gd name="connsiteY41" fmla="*/ 123825 h 667977"/>
              <a:gd name="connsiteX42" fmla="*/ 588783 w 853715"/>
              <a:gd name="connsiteY42" fmla="*/ 0 h 667977"/>
              <a:gd name="connsiteX43" fmla="*/ 661896 w 853715"/>
              <a:gd name="connsiteY43" fmla="*/ 30254 h 667977"/>
              <a:gd name="connsiteX44" fmla="*/ 691790 w 853715"/>
              <a:gd name="connsiteY44" fmla="*/ 103007 h 667977"/>
              <a:gd name="connsiteX45" fmla="*/ 661896 w 853715"/>
              <a:gd name="connsiteY45" fmla="*/ 175761 h 667977"/>
              <a:gd name="connsiteX46" fmla="*/ 588783 w 853715"/>
              <a:gd name="connsiteY46" fmla="*/ 206015 h 667977"/>
              <a:gd name="connsiteX47" fmla="*/ 516029 w 853715"/>
              <a:gd name="connsiteY47" fmla="*/ 175761 h 667977"/>
              <a:gd name="connsiteX48" fmla="*/ 485775 w 853715"/>
              <a:gd name="connsiteY48" fmla="*/ 103007 h 667977"/>
              <a:gd name="connsiteX49" fmla="*/ 516029 w 853715"/>
              <a:gd name="connsiteY49" fmla="*/ 30254 h 667977"/>
              <a:gd name="connsiteX50" fmla="*/ 588783 w 853715"/>
              <a:gd name="connsiteY50" fmla="*/ 0 h 6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53715" h="667977">
                <a:moveTo>
                  <a:pt x="52568" y="374650"/>
                </a:moveTo>
                <a:lnTo>
                  <a:pt x="331248" y="374650"/>
                </a:lnTo>
                <a:cubicBezTo>
                  <a:pt x="346010" y="374650"/>
                  <a:pt x="358972" y="380784"/>
                  <a:pt x="368693" y="390164"/>
                </a:cubicBezTo>
                <a:cubicBezTo>
                  <a:pt x="378054" y="399906"/>
                  <a:pt x="383815" y="412895"/>
                  <a:pt x="383815" y="427326"/>
                </a:cubicBezTo>
                <a:lnTo>
                  <a:pt x="383815" y="649577"/>
                </a:lnTo>
                <a:lnTo>
                  <a:pt x="383815" y="667977"/>
                </a:lnTo>
                <a:lnTo>
                  <a:pt x="365453" y="667977"/>
                </a:lnTo>
                <a:lnTo>
                  <a:pt x="18363" y="667977"/>
                </a:lnTo>
                <a:lnTo>
                  <a:pt x="0" y="667977"/>
                </a:lnTo>
                <a:lnTo>
                  <a:pt x="0" y="649577"/>
                </a:lnTo>
                <a:lnTo>
                  <a:pt x="0" y="427326"/>
                </a:lnTo>
                <a:cubicBezTo>
                  <a:pt x="0" y="412895"/>
                  <a:pt x="5761" y="399906"/>
                  <a:pt x="15482" y="390164"/>
                </a:cubicBezTo>
                <a:cubicBezTo>
                  <a:pt x="24844" y="380784"/>
                  <a:pt x="37806" y="374650"/>
                  <a:pt x="52568" y="374650"/>
                </a:cubicBezTo>
                <a:close/>
                <a:moveTo>
                  <a:pt x="331788" y="355600"/>
                </a:moveTo>
                <a:lnTo>
                  <a:pt x="823819" y="355600"/>
                </a:lnTo>
                <a:lnTo>
                  <a:pt x="853715" y="355600"/>
                </a:lnTo>
                <a:lnTo>
                  <a:pt x="840028" y="382259"/>
                </a:lnTo>
                <a:lnTo>
                  <a:pt x="737011" y="583638"/>
                </a:lnTo>
                <a:lnTo>
                  <a:pt x="731968" y="593365"/>
                </a:lnTo>
                <a:lnTo>
                  <a:pt x="720802" y="593365"/>
                </a:lnTo>
                <a:lnTo>
                  <a:pt x="402387" y="593365"/>
                </a:lnTo>
                <a:lnTo>
                  <a:pt x="402387" y="426569"/>
                </a:lnTo>
                <a:cubicBezTo>
                  <a:pt x="402387" y="407836"/>
                  <a:pt x="394823" y="389824"/>
                  <a:pt x="381496" y="376495"/>
                </a:cubicBezTo>
                <a:cubicBezTo>
                  <a:pt x="368168" y="363165"/>
                  <a:pt x="350158" y="355600"/>
                  <a:pt x="331788" y="355600"/>
                </a:cubicBezTo>
                <a:close/>
                <a:moveTo>
                  <a:pt x="467735" y="215900"/>
                </a:moveTo>
                <a:lnTo>
                  <a:pt x="709829" y="215900"/>
                </a:lnTo>
                <a:cubicBezTo>
                  <a:pt x="722457" y="215900"/>
                  <a:pt x="733642" y="221327"/>
                  <a:pt x="741940" y="231096"/>
                </a:cubicBezTo>
                <a:cubicBezTo>
                  <a:pt x="750238" y="240142"/>
                  <a:pt x="755289" y="253168"/>
                  <a:pt x="755289" y="267640"/>
                </a:cubicBezTo>
                <a:lnTo>
                  <a:pt x="755289" y="342538"/>
                </a:lnTo>
                <a:lnTo>
                  <a:pt x="422275" y="342538"/>
                </a:lnTo>
                <a:lnTo>
                  <a:pt x="422275" y="267640"/>
                </a:lnTo>
                <a:cubicBezTo>
                  <a:pt x="422275" y="253168"/>
                  <a:pt x="426966" y="240142"/>
                  <a:pt x="435625" y="231096"/>
                </a:cubicBezTo>
                <a:cubicBezTo>
                  <a:pt x="443562" y="221327"/>
                  <a:pt x="455108" y="215900"/>
                  <a:pt x="467735" y="215900"/>
                </a:cubicBezTo>
                <a:close/>
                <a:moveTo>
                  <a:pt x="191908" y="123825"/>
                </a:moveTo>
                <a:cubicBezTo>
                  <a:pt x="224690" y="123825"/>
                  <a:pt x="254591" y="137134"/>
                  <a:pt x="275846" y="158716"/>
                </a:cubicBezTo>
                <a:cubicBezTo>
                  <a:pt x="297461" y="179939"/>
                  <a:pt x="310790" y="209794"/>
                  <a:pt x="310790" y="242528"/>
                </a:cubicBezTo>
                <a:cubicBezTo>
                  <a:pt x="310790" y="275261"/>
                  <a:pt x="297461" y="305116"/>
                  <a:pt x="275846" y="326339"/>
                </a:cubicBezTo>
                <a:cubicBezTo>
                  <a:pt x="254591" y="347921"/>
                  <a:pt x="224690" y="361590"/>
                  <a:pt x="191908" y="361590"/>
                </a:cubicBezTo>
                <a:cubicBezTo>
                  <a:pt x="159125" y="361590"/>
                  <a:pt x="129224" y="347921"/>
                  <a:pt x="107969" y="326339"/>
                </a:cubicBezTo>
                <a:cubicBezTo>
                  <a:pt x="86354" y="305116"/>
                  <a:pt x="73025" y="275261"/>
                  <a:pt x="73025" y="242528"/>
                </a:cubicBezTo>
                <a:cubicBezTo>
                  <a:pt x="73025" y="209794"/>
                  <a:pt x="86354" y="179939"/>
                  <a:pt x="107969" y="158716"/>
                </a:cubicBezTo>
                <a:cubicBezTo>
                  <a:pt x="129224" y="137134"/>
                  <a:pt x="159125" y="123825"/>
                  <a:pt x="191908" y="123825"/>
                </a:cubicBezTo>
                <a:close/>
                <a:moveTo>
                  <a:pt x="588783" y="0"/>
                </a:moveTo>
                <a:cubicBezTo>
                  <a:pt x="617236" y="0"/>
                  <a:pt x="643168" y="11525"/>
                  <a:pt x="661896" y="30254"/>
                </a:cubicBezTo>
                <a:cubicBezTo>
                  <a:pt x="680625" y="48982"/>
                  <a:pt x="691790" y="74554"/>
                  <a:pt x="691790" y="103007"/>
                </a:cubicBezTo>
                <a:cubicBezTo>
                  <a:pt x="691790" y="131460"/>
                  <a:pt x="680625" y="157392"/>
                  <a:pt x="661896" y="175761"/>
                </a:cubicBezTo>
                <a:cubicBezTo>
                  <a:pt x="643168" y="194489"/>
                  <a:pt x="617236" y="206015"/>
                  <a:pt x="588783" y="206015"/>
                </a:cubicBezTo>
                <a:cubicBezTo>
                  <a:pt x="560690" y="206015"/>
                  <a:pt x="534758" y="194489"/>
                  <a:pt x="516029" y="175761"/>
                </a:cubicBezTo>
                <a:cubicBezTo>
                  <a:pt x="497301" y="157392"/>
                  <a:pt x="485775" y="131460"/>
                  <a:pt x="485775" y="103007"/>
                </a:cubicBezTo>
                <a:cubicBezTo>
                  <a:pt x="485775" y="74554"/>
                  <a:pt x="497301" y="48982"/>
                  <a:pt x="516029" y="30254"/>
                </a:cubicBezTo>
                <a:cubicBezTo>
                  <a:pt x="534758" y="11525"/>
                  <a:pt x="560690" y="0"/>
                  <a:pt x="588783" y="0"/>
                </a:cubicBezTo>
                <a:close/>
              </a:path>
            </a:pathLst>
          </a:custGeom>
          <a:solidFill>
            <a:schemeClr val="accent1"/>
          </a:solidFill>
          <a:ln>
            <a:solidFill>
              <a:schemeClr val="bg1"/>
            </a:solidFill>
          </a:ln>
          <a:effectLst/>
        </p:spPr>
        <p:txBody>
          <a:bodyPr wrap="square" anchor="ctr">
            <a:noAutofit/>
          </a:bodyPr>
          <a:lstStyle/>
          <a:p>
            <a:endParaRPr lang="en-US" sz="1715" dirty="0">
              <a:latin typeface="Lato Light" panose="020F0502020204030203" pitchFamily="34" charset="0"/>
            </a:endParaRPr>
          </a:p>
        </p:txBody>
      </p:sp>
    </p:spTree>
    <p:extLst>
      <p:ext uri="{BB962C8B-B14F-4D97-AF65-F5344CB8AC3E}">
        <p14:creationId xmlns:p14="http://schemas.microsoft.com/office/powerpoint/2010/main" val="3054957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a:extLst>
              <a:ext uri="{FF2B5EF4-FFF2-40B4-BE49-F238E27FC236}">
                <a16:creationId xmlns:a16="http://schemas.microsoft.com/office/drawing/2014/main" id="{DE8A067D-7F20-0543-BB22-888A317AE4BB}"/>
              </a:ext>
            </a:extLst>
          </p:cNvPr>
          <p:cNvGrpSpPr/>
          <p:nvPr/>
        </p:nvGrpSpPr>
        <p:grpSpPr>
          <a:xfrm>
            <a:off x="6273524" y="1601935"/>
            <a:ext cx="5074997" cy="4828505"/>
            <a:chOff x="0" y="0"/>
            <a:chExt cx="6271645" cy="5967034"/>
          </a:xfrm>
        </p:grpSpPr>
        <p:grpSp>
          <p:nvGrpSpPr>
            <p:cNvPr id="7" name="Group">
              <a:extLst>
                <a:ext uri="{FF2B5EF4-FFF2-40B4-BE49-F238E27FC236}">
                  <a16:creationId xmlns:a16="http://schemas.microsoft.com/office/drawing/2014/main" id="{1771779D-99D3-CE48-8D6A-3460A2F62225}"/>
                </a:ext>
              </a:extLst>
            </p:cNvPr>
            <p:cNvGrpSpPr/>
            <p:nvPr/>
          </p:nvGrpSpPr>
          <p:grpSpPr>
            <a:xfrm>
              <a:off x="1706577" y="0"/>
              <a:ext cx="4565069" cy="4581508"/>
              <a:chOff x="0" y="0"/>
              <a:chExt cx="4565068" cy="4581507"/>
            </a:xfrm>
          </p:grpSpPr>
          <p:grpSp>
            <p:nvGrpSpPr>
              <p:cNvPr id="9" name="Group">
                <a:extLst>
                  <a:ext uri="{FF2B5EF4-FFF2-40B4-BE49-F238E27FC236}">
                    <a16:creationId xmlns:a16="http://schemas.microsoft.com/office/drawing/2014/main" id="{742FEA2C-5846-8B42-9BD7-FFF8A387641E}"/>
                  </a:ext>
                </a:extLst>
              </p:cNvPr>
              <p:cNvGrpSpPr/>
              <p:nvPr/>
            </p:nvGrpSpPr>
            <p:grpSpPr>
              <a:xfrm rot="21300000">
                <a:off x="182246" y="130306"/>
                <a:ext cx="3178859" cy="4320896"/>
                <a:chOff x="0" y="0"/>
                <a:chExt cx="3178857" cy="4320894"/>
              </a:xfrm>
            </p:grpSpPr>
            <p:sp>
              <p:nvSpPr>
                <p:cNvPr id="14" name="Rectangle">
                  <a:extLst>
                    <a:ext uri="{FF2B5EF4-FFF2-40B4-BE49-F238E27FC236}">
                      <a16:creationId xmlns:a16="http://schemas.microsoft.com/office/drawing/2014/main" id="{E7C56D48-1853-7847-9E98-8BF27316129B}"/>
                    </a:ext>
                  </a:extLst>
                </p:cNvPr>
                <p:cNvSpPr/>
                <p:nvPr/>
              </p:nvSpPr>
              <p:spPr>
                <a:xfrm rot="21600000">
                  <a:off x="-1" y="356614"/>
                  <a:ext cx="3178858" cy="3964281"/>
                </a:xfrm>
                <a:prstGeom prst="rect">
                  <a:avLst/>
                </a:prstGeom>
                <a:solidFill>
                  <a:schemeClr val="accent1"/>
                </a:solidFill>
                <a:ln w="12700" cap="flat">
                  <a:noFill/>
                  <a:miter lim="400000"/>
                </a:ln>
                <a:effectLst/>
              </p:spPr>
              <p:txBody>
                <a:bodyPr wrap="square" lIns="0" tIns="0" rIns="0" bIns="0" numCol="1" anchor="t">
                  <a:noAutofit/>
                </a:bodyPr>
                <a:lstStyle/>
                <a:p>
                  <a:endParaRPr sz="2493" dirty="0">
                    <a:latin typeface="Lato Light" panose="020F0502020204030203" pitchFamily="34" charset="0"/>
                  </a:endParaRPr>
                </a:p>
              </p:txBody>
            </p:sp>
            <p:sp>
              <p:nvSpPr>
                <p:cNvPr id="15" name="Shape">
                  <a:extLst>
                    <a:ext uri="{FF2B5EF4-FFF2-40B4-BE49-F238E27FC236}">
                      <a16:creationId xmlns:a16="http://schemas.microsoft.com/office/drawing/2014/main" id="{4A1B04AC-505B-0F4E-AF49-FA3ED00A3AC8}"/>
                    </a:ext>
                  </a:extLst>
                </p:cNvPr>
                <p:cNvSpPr/>
                <p:nvPr/>
              </p:nvSpPr>
              <p:spPr>
                <a:xfrm rot="21600000">
                  <a:off x="900174" y="515970"/>
                  <a:ext cx="1378509" cy="251946"/>
                </a:xfrm>
                <a:custGeom>
                  <a:avLst/>
                  <a:gdLst/>
                  <a:ahLst/>
                  <a:cxnLst>
                    <a:cxn ang="0">
                      <a:pos x="wd2" y="hd2"/>
                    </a:cxn>
                    <a:cxn ang="5400000">
                      <a:pos x="wd2" y="hd2"/>
                    </a:cxn>
                    <a:cxn ang="10800000">
                      <a:pos x="wd2" y="hd2"/>
                    </a:cxn>
                    <a:cxn ang="16200000">
                      <a:pos x="wd2" y="hd2"/>
                    </a:cxn>
                  </a:cxnLst>
                  <a:rect l="0" t="0" r="r" b="b"/>
                  <a:pathLst>
                    <a:path w="21221" h="20595" extrusionOk="0">
                      <a:moveTo>
                        <a:pt x="1941" y="0"/>
                      </a:moveTo>
                      <a:cubicBezTo>
                        <a:pt x="1445" y="0"/>
                        <a:pt x="947" y="988"/>
                        <a:pt x="568" y="2998"/>
                      </a:cubicBezTo>
                      <a:cubicBezTo>
                        <a:pt x="-189" y="7017"/>
                        <a:pt x="-189" y="13560"/>
                        <a:pt x="568" y="17580"/>
                      </a:cubicBezTo>
                      <a:cubicBezTo>
                        <a:pt x="1325" y="21600"/>
                        <a:pt x="2550" y="21600"/>
                        <a:pt x="3307" y="17580"/>
                      </a:cubicBezTo>
                      <a:cubicBezTo>
                        <a:pt x="4064" y="13560"/>
                        <a:pt x="4064" y="7017"/>
                        <a:pt x="3307" y="2998"/>
                      </a:cubicBezTo>
                      <a:cubicBezTo>
                        <a:pt x="2928" y="988"/>
                        <a:pt x="2437" y="0"/>
                        <a:pt x="1941" y="0"/>
                      </a:cubicBezTo>
                      <a:close/>
                      <a:moveTo>
                        <a:pt x="19281" y="0"/>
                      </a:moveTo>
                      <a:cubicBezTo>
                        <a:pt x="18785" y="0"/>
                        <a:pt x="18294" y="988"/>
                        <a:pt x="17915" y="2998"/>
                      </a:cubicBezTo>
                      <a:cubicBezTo>
                        <a:pt x="17158" y="7017"/>
                        <a:pt x="17158" y="13560"/>
                        <a:pt x="17915" y="17580"/>
                      </a:cubicBezTo>
                      <a:cubicBezTo>
                        <a:pt x="18672" y="21600"/>
                        <a:pt x="19897" y="21600"/>
                        <a:pt x="20654" y="17580"/>
                      </a:cubicBezTo>
                      <a:cubicBezTo>
                        <a:pt x="21411" y="13560"/>
                        <a:pt x="21411" y="7017"/>
                        <a:pt x="20654" y="2998"/>
                      </a:cubicBezTo>
                      <a:cubicBezTo>
                        <a:pt x="20275" y="988"/>
                        <a:pt x="19777" y="0"/>
                        <a:pt x="19281" y="0"/>
                      </a:cubicBezTo>
                      <a:close/>
                    </a:path>
                  </a:pathLst>
                </a:custGeom>
                <a:solidFill>
                  <a:schemeClr val="accent1">
                    <a:lumMod val="75000"/>
                  </a:schemeClr>
                </a:solidFill>
                <a:ln w="12700" cap="flat">
                  <a:noFill/>
                  <a:miter lim="400000"/>
                </a:ln>
                <a:effectLst/>
              </p:spPr>
              <p:txBody>
                <a:bodyPr wrap="square" lIns="0" tIns="0" rIns="0" bIns="0" numCol="1" anchor="t">
                  <a:noAutofit/>
                </a:bodyPr>
                <a:lstStyle/>
                <a:p>
                  <a:endParaRPr sz="2493" dirty="0">
                    <a:latin typeface="Lato Light" panose="020F0502020204030203" pitchFamily="34" charset="0"/>
                  </a:endParaRPr>
                </a:p>
              </p:txBody>
            </p:sp>
            <p:sp>
              <p:nvSpPr>
                <p:cNvPr id="16" name="Shape">
                  <a:extLst>
                    <a:ext uri="{FF2B5EF4-FFF2-40B4-BE49-F238E27FC236}">
                      <a16:creationId xmlns:a16="http://schemas.microsoft.com/office/drawing/2014/main" id="{66EABB28-4384-2642-9DB9-EF3A030A6455}"/>
                    </a:ext>
                  </a:extLst>
                </p:cNvPr>
                <p:cNvSpPr/>
                <p:nvPr/>
              </p:nvSpPr>
              <p:spPr>
                <a:xfrm rot="10800000" flipH="1">
                  <a:off x="964799" y="-1"/>
                  <a:ext cx="1249259" cy="68151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2719"/>
                        <a:pt x="0" y="1804"/>
                      </a:cubicBezTo>
                      <a:cubicBezTo>
                        <a:pt x="0" y="809"/>
                        <a:pt x="440" y="0"/>
                        <a:pt x="984" y="0"/>
                      </a:cubicBezTo>
                      <a:cubicBezTo>
                        <a:pt x="1527" y="0"/>
                        <a:pt x="1968" y="809"/>
                        <a:pt x="1968" y="1804"/>
                      </a:cubicBezTo>
                      <a:cubicBezTo>
                        <a:pt x="1968" y="10731"/>
                        <a:pt x="5930" y="17994"/>
                        <a:pt x="10800" y="17994"/>
                      </a:cubicBezTo>
                      <a:cubicBezTo>
                        <a:pt x="15670" y="17994"/>
                        <a:pt x="19632" y="10731"/>
                        <a:pt x="19632" y="1804"/>
                      </a:cubicBezTo>
                      <a:cubicBezTo>
                        <a:pt x="19632" y="809"/>
                        <a:pt x="20073" y="0"/>
                        <a:pt x="20616" y="0"/>
                      </a:cubicBezTo>
                      <a:cubicBezTo>
                        <a:pt x="21160" y="0"/>
                        <a:pt x="21600" y="809"/>
                        <a:pt x="21600" y="1804"/>
                      </a:cubicBezTo>
                      <a:cubicBezTo>
                        <a:pt x="21600" y="12719"/>
                        <a:pt x="16755" y="21600"/>
                        <a:pt x="10800" y="21600"/>
                      </a:cubicBezTo>
                      <a:close/>
                    </a:path>
                  </a:pathLst>
                </a:custGeom>
                <a:solidFill>
                  <a:schemeClr val="bg1">
                    <a:lumMod val="95000"/>
                  </a:schemeClr>
                </a:solidFill>
                <a:ln w="12700" cap="flat">
                  <a:noFill/>
                  <a:miter lim="400000"/>
                </a:ln>
                <a:effectLst/>
              </p:spPr>
              <p:txBody>
                <a:bodyPr wrap="square" lIns="26380" tIns="26380" rIns="26380" bIns="26380" numCol="1" anchor="ctr">
                  <a:noAutofit/>
                </a:bodyPr>
                <a:lstStyle/>
                <a:p>
                  <a:endParaRPr sz="2493" dirty="0">
                    <a:latin typeface="Lato Light" panose="020F0502020204030203" pitchFamily="34" charset="0"/>
                  </a:endParaRPr>
                </a:p>
              </p:txBody>
            </p:sp>
          </p:grpSp>
          <p:grpSp>
            <p:nvGrpSpPr>
              <p:cNvPr id="10" name="Group">
                <a:extLst>
                  <a:ext uri="{FF2B5EF4-FFF2-40B4-BE49-F238E27FC236}">
                    <a16:creationId xmlns:a16="http://schemas.microsoft.com/office/drawing/2014/main" id="{DB52F390-1068-D44E-835B-5028C6FDC002}"/>
                  </a:ext>
                </a:extLst>
              </p:cNvPr>
              <p:cNvGrpSpPr/>
              <p:nvPr/>
            </p:nvGrpSpPr>
            <p:grpSpPr>
              <a:xfrm rot="600000">
                <a:off x="1737990" y="913431"/>
                <a:ext cx="2545954" cy="3460615"/>
                <a:chOff x="0" y="0"/>
                <a:chExt cx="2545953" cy="3460613"/>
              </a:xfrm>
            </p:grpSpPr>
            <p:sp>
              <p:nvSpPr>
                <p:cNvPr id="11" name="Rectangle">
                  <a:extLst>
                    <a:ext uri="{FF2B5EF4-FFF2-40B4-BE49-F238E27FC236}">
                      <a16:creationId xmlns:a16="http://schemas.microsoft.com/office/drawing/2014/main" id="{9770875F-FA54-DE40-A540-DF1BDCFC6EFA}"/>
                    </a:ext>
                  </a:extLst>
                </p:cNvPr>
                <p:cNvSpPr/>
                <p:nvPr/>
              </p:nvSpPr>
              <p:spPr>
                <a:xfrm>
                  <a:off x="0" y="285613"/>
                  <a:ext cx="2545954" cy="3175001"/>
                </a:xfrm>
                <a:prstGeom prst="rect">
                  <a:avLst/>
                </a:prstGeom>
                <a:solidFill>
                  <a:schemeClr val="accent3"/>
                </a:solidFill>
                <a:ln w="12700" cap="flat">
                  <a:noFill/>
                  <a:miter lim="400000"/>
                </a:ln>
                <a:effectLst/>
              </p:spPr>
              <p:txBody>
                <a:bodyPr wrap="square" lIns="0" tIns="0" rIns="0" bIns="0" numCol="1" anchor="t">
                  <a:noAutofit/>
                </a:bodyPr>
                <a:lstStyle/>
                <a:p>
                  <a:endParaRPr sz="2493" dirty="0">
                    <a:latin typeface="Lato Light" panose="020F0502020204030203" pitchFamily="34" charset="0"/>
                  </a:endParaRPr>
                </a:p>
              </p:txBody>
            </p:sp>
            <p:sp>
              <p:nvSpPr>
                <p:cNvPr id="12" name="Shape">
                  <a:extLst>
                    <a:ext uri="{FF2B5EF4-FFF2-40B4-BE49-F238E27FC236}">
                      <a16:creationId xmlns:a16="http://schemas.microsoft.com/office/drawing/2014/main" id="{3712B459-3123-8E4B-B2D3-78B0DFE72822}"/>
                    </a:ext>
                  </a:extLst>
                </p:cNvPr>
                <p:cNvSpPr/>
                <p:nvPr/>
              </p:nvSpPr>
              <p:spPr>
                <a:xfrm>
                  <a:off x="720951" y="413242"/>
                  <a:ext cx="1104051" cy="201784"/>
                </a:xfrm>
                <a:custGeom>
                  <a:avLst/>
                  <a:gdLst/>
                  <a:ahLst/>
                  <a:cxnLst>
                    <a:cxn ang="0">
                      <a:pos x="wd2" y="hd2"/>
                    </a:cxn>
                    <a:cxn ang="5400000">
                      <a:pos x="wd2" y="hd2"/>
                    </a:cxn>
                    <a:cxn ang="10800000">
                      <a:pos x="wd2" y="hd2"/>
                    </a:cxn>
                    <a:cxn ang="16200000">
                      <a:pos x="wd2" y="hd2"/>
                    </a:cxn>
                  </a:cxnLst>
                  <a:rect l="0" t="0" r="r" b="b"/>
                  <a:pathLst>
                    <a:path w="21221" h="20595" extrusionOk="0">
                      <a:moveTo>
                        <a:pt x="1941" y="0"/>
                      </a:moveTo>
                      <a:cubicBezTo>
                        <a:pt x="1445" y="0"/>
                        <a:pt x="947" y="988"/>
                        <a:pt x="568" y="2998"/>
                      </a:cubicBezTo>
                      <a:cubicBezTo>
                        <a:pt x="-189" y="7017"/>
                        <a:pt x="-189" y="13560"/>
                        <a:pt x="568" y="17580"/>
                      </a:cubicBezTo>
                      <a:cubicBezTo>
                        <a:pt x="1325" y="21600"/>
                        <a:pt x="2550" y="21600"/>
                        <a:pt x="3307" y="17580"/>
                      </a:cubicBezTo>
                      <a:cubicBezTo>
                        <a:pt x="4064" y="13560"/>
                        <a:pt x="4064" y="7017"/>
                        <a:pt x="3307" y="2998"/>
                      </a:cubicBezTo>
                      <a:cubicBezTo>
                        <a:pt x="2928" y="988"/>
                        <a:pt x="2437" y="0"/>
                        <a:pt x="1941" y="0"/>
                      </a:cubicBezTo>
                      <a:close/>
                      <a:moveTo>
                        <a:pt x="19281" y="0"/>
                      </a:moveTo>
                      <a:cubicBezTo>
                        <a:pt x="18785" y="0"/>
                        <a:pt x="18294" y="988"/>
                        <a:pt x="17915" y="2998"/>
                      </a:cubicBezTo>
                      <a:cubicBezTo>
                        <a:pt x="17158" y="7017"/>
                        <a:pt x="17158" y="13560"/>
                        <a:pt x="17915" y="17580"/>
                      </a:cubicBezTo>
                      <a:cubicBezTo>
                        <a:pt x="18672" y="21600"/>
                        <a:pt x="19897" y="21600"/>
                        <a:pt x="20654" y="17580"/>
                      </a:cubicBezTo>
                      <a:cubicBezTo>
                        <a:pt x="21411" y="13560"/>
                        <a:pt x="21411" y="7017"/>
                        <a:pt x="20654" y="2998"/>
                      </a:cubicBezTo>
                      <a:cubicBezTo>
                        <a:pt x="20275" y="988"/>
                        <a:pt x="19777" y="0"/>
                        <a:pt x="19281" y="0"/>
                      </a:cubicBezTo>
                      <a:close/>
                    </a:path>
                  </a:pathLst>
                </a:custGeom>
                <a:solidFill>
                  <a:schemeClr val="accent3">
                    <a:lumMod val="75000"/>
                  </a:schemeClr>
                </a:solidFill>
                <a:ln w="12700" cap="flat">
                  <a:noFill/>
                  <a:miter lim="400000"/>
                </a:ln>
                <a:effectLst/>
              </p:spPr>
              <p:txBody>
                <a:bodyPr wrap="square" lIns="0" tIns="0" rIns="0" bIns="0" numCol="1" anchor="t">
                  <a:noAutofit/>
                </a:bodyPr>
                <a:lstStyle/>
                <a:p>
                  <a:endParaRPr sz="2493" dirty="0">
                    <a:latin typeface="Lato Light" panose="020F0502020204030203" pitchFamily="34" charset="0"/>
                  </a:endParaRPr>
                </a:p>
              </p:txBody>
            </p:sp>
            <p:sp>
              <p:nvSpPr>
                <p:cNvPr id="13" name="Shape">
                  <a:extLst>
                    <a:ext uri="{FF2B5EF4-FFF2-40B4-BE49-F238E27FC236}">
                      <a16:creationId xmlns:a16="http://schemas.microsoft.com/office/drawing/2014/main" id="{660F4358-5372-4B41-BDAA-0F01504F1B1E}"/>
                    </a:ext>
                  </a:extLst>
                </p:cNvPr>
                <p:cNvSpPr/>
                <p:nvPr/>
              </p:nvSpPr>
              <p:spPr>
                <a:xfrm rot="10800000" flipH="1">
                  <a:off x="772710" y="-1"/>
                  <a:ext cx="1000534" cy="5458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2719"/>
                        <a:pt x="0" y="1804"/>
                      </a:cubicBezTo>
                      <a:cubicBezTo>
                        <a:pt x="0" y="809"/>
                        <a:pt x="440" y="0"/>
                        <a:pt x="984" y="0"/>
                      </a:cubicBezTo>
                      <a:cubicBezTo>
                        <a:pt x="1527" y="0"/>
                        <a:pt x="1968" y="809"/>
                        <a:pt x="1968" y="1804"/>
                      </a:cubicBezTo>
                      <a:cubicBezTo>
                        <a:pt x="1968" y="10731"/>
                        <a:pt x="5930" y="17994"/>
                        <a:pt x="10800" y="17994"/>
                      </a:cubicBezTo>
                      <a:cubicBezTo>
                        <a:pt x="15670" y="17994"/>
                        <a:pt x="19632" y="10731"/>
                        <a:pt x="19632" y="1804"/>
                      </a:cubicBezTo>
                      <a:cubicBezTo>
                        <a:pt x="19632" y="809"/>
                        <a:pt x="20073" y="0"/>
                        <a:pt x="20616" y="0"/>
                      </a:cubicBezTo>
                      <a:cubicBezTo>
                        <a:pt x="21160" y="0"/>
                        <a:pt x="21600" y="809"/>
                        <a:pt x="21600" y="1804"/>
                      </a:cubicBezTo>
                      <a:cubicBezTo>
                        <a:pt x="21600" y="12719"/>
                        <a:pt x="16755" y="21600"/>
                        <a:pt x="10800" y="21600"/>
                      </a:cubicBezTo>
                      <a:close/>
                    </a:path>
                  </a:pathLst>
                </a:custGeom>
                <a:solidFill>
                  <a:schemeClr val="bg1">
                    <a:lumMod val="95000"/>
                  </a:schemeClr>
                </a:solidFill>
                <a:ln w="12700" cap="flat">
                  <a:noFill/>
                  <a:miter lim="400000"/>
                </a:ln>
                <a:effectLst/>
              </p:spPr>
              <p:txBody>
                <a:bodyPr wrap="square" lIns="26380" tIns="26380" rIns="26380" bIns="26380" numCol="1" anchor="ctr">
                  <a:noAutofit/>
                </a:bodyPr>
                <a:lstStyle/>
                <a:p>
                  <a:endParaRPr sz="2493" dirty="0">
                    <a:latin typeface="Lato Light" panose="020F0502020204030203" pitchFamily="34" charset="0"/>
                  </a:endParaRPr>
                </a:p>
              </p:txBody>
            </p:sp>
          </p:grpSp>
        </p:grpSp>
        <p:sp>
          <p:nvSpPr>
            <p:cNvPr id="8" name="Shape">
              <a:extLst>
                <a:ext uri="{FF2B5EF4-FFF2-40B4-BE49-F238E27FC236}">
                  <a16:creationId xmlns:a16="http://schemas.microsoft.com/office/drawing/2014/main" id="{9CFA4618-6553-8747-AC25-3946DEA9D9BA}"/>
                </a:ext>
              </a:extLst>
            </p:cNvPr>
            <p:cNvSpPr/>
            <p:nvPr/>
          </p:nvSpPr>
          <p:spPr>
            <a:xfrm>
              <a:off x="-1" y="1262989"/>
              <a:ext cx="6208148" cy="4704046"/>
            </a:xfrm>
            <a:custGeom>
              <a:avLst/>
              <a:gdLst/>
              <a:ahLst/>
              <a:cxnLst>
                <a:cxn ang="0">
                  <a:pos x="wd2" y="hd2"/>
                </a:cxn>
                <a:cxn ang="5400000">
                  <a:pos x="wd2" y="hd2"/>
                </a:cxn>
                <a:cxn ang="10800000">
                  <a:pos x="wd2" y="hd2"/>
                </a:cxn>
                <a:cxn ang="16200000">
                  <a:pos x="wd2" y="hd2"/>
                </a:cxn>
              </a:cxnLst>
              <a:rect l="0" t="0" r="r" b="b"/>
              <a:pathLst>
                <a:path w="21563" h="21575" extrusionOk="0">
                  <a:moveTo>
                    <a:pt x="6946" y="18942"/>
                  </a:moveTo>
                  <a:cubicBezTo>
                    <a:pt x="7084" y="18361"/>
                    <a:pt x="7492" y="17940"/>
                    <a:pt x="7975" y="17940"/>
                  </a:cubicBezTo>
                  <a:cubicBezTo>
                    <a:pt x="8447" y="17940"/>
                    <a:pt x="8849" y="18344"/>
                    <a:pt x="8995" y="18905"/>
                  </a:cubicBezTo>
                  <a:cubicBezTo>
                    <a:pt x="9033" y="19052"/>
                    <a:pt x="9055" y="19209"/>
                    <a:pt x="9055" y="19375"/>
                  </a:cubicBezTo>
                  <a:cubicBezTo>
                    <a:pt x="9055" y="20167"/>
                    <a:pt x="8571" y="20809"/>
                    <a:pt x="7975" y="20809"/>
                  </a:cubicBezTo>
                  <a:cubicBezTo>
                    <a:pt x="7379" y="20809"/>
                    <a:pt x="6896" y="20167"/>
                    <a:pt x="6896" y="19375"/>
                  </a:cubicBezTo>
                  <a:cubicBezTo>
                    <a:pt x="6896" y="19224"/>
                    <a:pt x="6913" y="19078"/>
                    <a:pt x="6946" y="18942"/>
                  </a:cubicBezTo>
                  <a:close/>
                  <a:moveTo>
                    <a:pt x="16915" y="18905"/>
                  </a:moveTo>
                  <a:cubicBezTo>
                    <a:pt x="17061" y="18344"/>
                    <a:pt x="17463" y="17940"/>
                    <a:pt x="17935" y="17940"/>
                  </a:cubicBezTo>
                  <a:cubicBezTo>
                    <a:pt x="18407" y="17940"/>
                    <a:pt x="18808" y="18344"/>
                    <a:pt x="18954" y="18905"/>
                  </a:cubicBezTo>
                  <a:cubicBezTo>
                    <a:pt x="18992" y="19052"/>
                    <a:pt x="19014" y="19209"/>
                    <a:pt x="19014" y="19375"/>
                  </a:cubicBezTo>
                  <a:cubicBezTo>
                    <a:pt x="19014" y="20167"/>
                    <a:pt x="18531" y="20809"/>
                    <a:pt x="17935" y="20809"/>
                  </a:cubicBezTo>
                  <a:cubicBezTo>
                    <a:pt x="17338" y="20809"/>
                    <a:pt x="16855" y="20167"/>
                    <a:pt x="16855" y="19375"/>
                  </a:cubicBezTo>
                  <a:cubicBezTo>
                    <a:pt x="16855" y="19209"/>
                    <a:pt x="16877" y="19052"/>
                    <a:pt x="16915" y="18905"/>
                  </a:cubicBezTo>
                  <a:close/>
                  <a:moveTo>
                    <a:pt x="5483" y="2926"/>
                  </a:moveTo>
                  <a:lnTo>
                    <a:pt x="5550" y="3431"/>
                  </a:lnTo>
                  <a:lnTo>
                    <a:pt x="4704" y="3630"/>
                  </a:lnTo>
                  <a:cubicBezTo>
                    <a:pt x="4659" y="3485"/>
                    <a:pt x="4618" y="3348"/>
                    <a:pt x="4578" y="3220"/>
                  </a:cubicBezTo>
                  <a:cubicBezTo>
                    <a:pt x="4539" y="3092"/>
                    <a:pt x="4503" y="2973"/>
                    <a:pt x="4469" y="2865"/>
                  </a:cubicBezTo>
                  <a:lnTo>
                    <a:pt x="5483" y="2926"/>
                  </a:lnTo>
                  <a:close/>
                  <a:moveTo>
                    <a:pt x="21003" y="4225"/>
                  </a:moveTo>
                  <a:lnTo>
                    <a:pt x="20291" y="4391"/>
                  </a:lnTo>
                  <a:lnTo>
                    <a:pt x="20214" y="3810"/>
                  </a:lnTo>
                  <a:lnTo>
                    <a:pt x="21047" y="3859"/>
                  </a:lnTo>
                  <a:lnTo>
                    <a:pt x="21003" y="4225"/>
                  </a:lnTo>
                  <a:close/>
                  <a:moveTo>
                    <a:pt x="5739" y="4860"/>
                  </a:moveTo>
                  <a:lnTo>
                    <a:pt x="5121" y="5004"/>
                  </a:lnTo>
                  <a:cubicBezTo>
                    <a:pt x="5061" y="4808"/>
                    <a:pt x="5004" y="4618"/>
                    <a:pt x="4948" y="4435"/>
                  </a:cubicBezTo>
                  <a:cubicBezTo>
                    <a:pt x="4893" y="4252"/>
                    <a:pt x="4840" y="4076"/>
                    <a:pt x="4789" y="3909"/>
                  </a:cubicBezTo>
                  <a:lnTo>
                    <a:pt x="5589" y="3721"/>
                  </a:lnTo>
                  <a:lnTo>
                    <a:pt x="5739" y="4860"/>
                  </a:lnTo>
                  <a:close/>
                  <a:moveTo>
                    <a:pt x="6623" y="3180"/>
                  </a:moveTo>
                  <a:lnTo>
                    <a:pt x="5768" y="3381"/>
                  </a:lnTo>
                  <a:lnTo>
                    <a:pt x="5710" y="2939"/>
                  </a:lnTo>
                  <a:lnTo>
                    <a:pt x="6599" y="2992"/>
                  </a:lnTo>
                  <a:lnTo>
                    <a:pt x="6623" y="3180"/>
                  </a:lnTo>
                  <a:close/>
                  <a:moveTo>
                    <a:pt x="6842" y="3129"/>
                  </a:moveTo>
                  <a:lnTo>
                    <a:pt x="6826" y="3006"/>
                  </a:lnTo>
                  <a:lnTo>
                    <a:pt x="7256" y="3032"/>
                  </a:lnTo>
                  <a:lnTo>
                    <a:pt x="6842" y="3129"/>
                  </a:lnTo>
                  <a:close/>
                  <a:moveTo>
                    <a:pt x="8830" y="3126"/>
                  </a:moveTo>
                  <a:lnTo>
                    <a:pt x="8959" y="4104"/>
                  </a:lnTo>
                  <a:lnTo>
                    <a:pt x="8105" y="4304"/>
                  </a:lnTo>
                  <a:lnTo>
                    <a:pt x="7954" y="3167"/>
                  </a:lnTo>
                  <a:lnTo>
                    <a:pt x="8271" y="3093"/>
                  </a:lnTo>
                  <a:lnTo>
                    <a:pt x="8830" y="3126"/>
                  </a:lnTo>
                  <a:close/>
                  <a:moveTo>
                    <a:pt x="10033" y="3852"/>
                  </a:moveTo>
                  <a:lnTo>
                    <a:pt x="9178" y="4052"/>
                  </a:lnTo>
                  <a:lnTo>
                    <a:pt x="9057" y="3140"/>
                  </a:lnTo>
                  <a:lnTo>
                    <a:pt x="9946" y="3193"/>
                  </a:lnTo>
                  <a:lnTo>
                    <a:pt x="10033" y="3852"/>
                  </a:lnTo>
                  <a:close/>
                  <a:moveTo>
                    <a:pt x="11107" y="3600"/>
                  </a:moveTo>
                  <a:lnTo>
                    <a:pt x="10251" y="3802"/>
                  </a:lnTo>
                  <a:lnTo>
                    <a:pt x="10172" y="3207"/>
                  </a:lnTo>
                  <a:lnTo>
                    <a:pt x="11062" y="3260"/>
                  </a:lnTo>
                  <a:lnTo>
                    <a:pt x="11107" y="3600"/>
                  </a:lnTo>
                  <a:close/>
                  <a:moveTo>
                    <a:pt x="12180" y="3350"/>
                  </a:moveTo>
                  <a:lnTo>
                    <a:pt x="11325" y="3550"/>
                  </a:lnTo>
                  <a:lnTo>
                    <a:pt x="11288" y="3274"/>
                  </a:lnTo>
                  <a:lnTo>
                    <a:pt x="12177" y="3327"/>
                  </a:lnTo>
                  <a:lnTo>
                    <a:pt x="12180" y="3350"/>
                  </a:lnTo>
                  <a:close/>
                  <a:moveTo>
                    <a:pt x="13294" y="3394"/>
                  </a:moveTo>
                  <a:lnTo>
                    <a:pt x="13444" y="4525"/>
                  </a:lnTo>
                  <a:lnTo>
                    <a:pt x="12588" y="4725"/>
                  </a:lnTo>
                  <a:lnTo>
                    <a:pt x="12437" y="3588"/>
                  </a:lnTo>
                  <a:lnTo>
                    <a:pt x="13272" y="3393"/>
                  </a:lnTo>
                  <a:lnTo>
                    <a:pt x="13294" y="3394"/>
                  </a:lnTo>
                  <a:close/>
                  <a:moveTo>
                    <a:pt x="14516" y="4273"/>
                  </a:moveTo>
                  <a:lnTo>
                    <a:pt x="13662" y="4474"/>
                  </a:lnTo>
                  <a:lnTo>
                    <a:pt x="13521" y="3408"/>
                  </a:lnTo>
                  <a:lnTo>
                    <a:pt x="14409" y="3461"/>
                  </a:lnTo>
                  <a:lnTo>
                    <a:pt x="14516" y="4273"/>
                  </a:lnTo>
                  <a:close/>
                  <a:moveTo>
                    <a:pt x="16664" y="3770"/>
                  </a:moveTo>
                  <a:lnTo>
                    <a:pt x="15808" y="3970"/>
                  </a:lnTo>
                  <a:lnTo>
                    <a:pt x="15751" y="3542"/>
                  </a:lnTo>
                  <a:lnTo>
                    <a:pt x="16641" y="3595"/>
                  </a:lnTo>
                  <a:lnTo>
                    <a:pt x="16664" y="3770"/>
                  </a:lnTo>
                  <a:close/>
                  <a:moveTo>
                    <a:pt x="16882" y="3718"/>
                  </a:moveTo>
                  <a:lnTo>
                    <a:pt x="16867" y="3609"/>
                  </a:lnTo>
                  <a:lnTo>
                    <a:pt x="17251" y="3632"/>
                  </a:lnTo>
                  <a:lnTo>
                    <a:pt x="16882" y="3718"/>
                  </a:lnTo>
                  <a:close/>
                  <a:moveTo>
                    <a:pt x="18873" y="3729"/>
                  </a:moveTo>
                  <a:lnTo>
                    <a:pt x="19000" y="4693"/>
                  </a:lnTo>
                  <a:lnTo>
                    <a:pt x="18145" y="4893"/>
                  </a:lnTo>
                  <a:lnTo>
                    <a:pt x="17994" y="3756"/>
                  </a:lnTo>
                  <a:lnTo>
                    <a:pt x="18266" y="3693"/>
                  </a:lnTo>
                  <a:lnTo>
                    <a:pt x="18873" y="3729"/>
                  </a:lnTo>
                  <a:close/>
                  <a:moveTo>
                    <a:pt x="20263" y="5870"/>
                  </a:moveTo>
                  <a:lnTo>
                    <a:pt x="19407" y="6070"/>
                  </a:lnTo>
                  <a:lnTo>
                    <a:pt x="19257" y="4933"/>
                  </a:lnTo>
                  <a:lnTo>
                    <a:pt x="20112" y="4731"/>
                  </a:lnTo>
                  <a:lnTo>
                    <a:pt x="20263" y="5870"/>
                  </a:lnTo>
                  <a:close/>
                  <a:moveTo>
                    <a:pt x="20655" y="7125"/>
                  </a:moveTo>
                  <a:lnTo>
                    <a:pt x="20520" y="6107"/>
                  </a:lnTo>
                  <a:lnTo>
                    <a:pt x="20784" y="6045"/>
                  </a:lnTo>
                  <a:lnTo>
                    <a:pt x="20655" y="7125"/>
                  </a:lnTo>
                  <a:close/>
                  <a:moveTo>
                    <a:pt x="20128" y="11503"/>
                  </a:moveTo>
                  <a:lnTo>
                    <a:pt x="20013" y="10641"/>
                  </a:lnTo>
                  <a:lnTo>
                    <a:pt x="20239" y="10587"/>
                  </a:lnTo>
                  <a:lnTo>
                    <a:pt x="20128" y="11503"/>
                  </a:lnTo>
                  <a:close/>
                  <a:moveTo>
                    <a:pt x="19281" y="13455"/>
                  </a:moveTo>
                  <a:lnTo>
                    <a:pt x="19130" y="12318"/>
                  </a:lnTo>
                  <a:lnTo>
                    <a:pt x="19984" y="12118"/>
                  </a:lnTo>
                  <a:lnTo>
                    <a:pt x="20021" y="12394"/>
                  </a:lnTo>
                  <a:lnTo>
                    <a:pt x="19912" y="13307"/>
                  </a:lnTo>
                  <a:lnTo>
                    <a:pt x="19281" y="13455"/>
                  </a:lnTo>
                  <a:close/>
                  <a:moveTo>
                    <a:pt x="19441" y="14658"/>
                  </a:moveTo>
                  <a:lnTo>
                    <a:pt x="19320" y="13745"/>
                  </a:lnTo>
                  <a:lnTo>
                    <a:pt x="19875" y="13615"/>
                  </a:lnTo>
                  <a:lnTo>
                    <a:pt x="19749" y="14658"/>
                  </a:lnTo>
                  <a:lnTo>
                    <a:pt x="19441" y="14658"/>
                  </a:lnTo>
                  <a:close/>
                  <a:moveTo>
                    <a:pt x="17172" y="14249"/>
                  </a:moveTo>
                  <a:lnTo>
                    <a:pt x="18028" y="14049"/>
                  </a:lnTo>
                  <a:lnTo>
                    <a:pt x="18108" y="14658"/>
                  </a:lnTo>
                  <a:lnTo>
                    <a:pt x="17226" y="14658"/>
                  </a:lnTo>
                  <a:lnTo>
                    <a:pt x="17172" y="14249"/>
                  </a:lnTo>
                  <a:close/>
                  <a:moveTo>
                    <a:pt x="16099" y="14501"/>
                  </a:moveTo>
                  <a:lnTo>
                    <a:pt x="16954" y="14299"/>
                  </a:lnTo>
                  <a:lnTo>
                    <a:pt x="17001" y="14658"/>
                  </a:lnTo>
                  <a:lnTo>
                    <a:pt x="16119" y="14658"/>
                  </a:lnTo>
                  <a:lnTo>
                    <a:pt x="16099" y="14501"/>
                  </a:lnTo>
                  <a:close/>
                  <a:moveTo>
                    <a:pt x="15880" y="14551"/>
                  </a:moveTo>
                  <a:lnTo>
                    <a:pt x="15894" y="14658"/>
                  </a:lnTo>
                  <a:lnTo>
                    <a:pt x="15424" y="14658"/>
                  </a:lnTo>
                  <a:lnTo>
                    <a:pt x="15880" y="14551"/>
                  </a:lnTo>
                  <a:close/>
                  <a:moveTo>
                    <a:pt x="13905" y="14658"/>
                  </a:moveTo>
                  <a:lnTo>
                    <a:pt x="13762" y="13576"/>
                  </a:lnTo>
                  <a:lnTo>
                    <a:pt x="14617" y="13376"/>
                  </a:lnTo>
                  <a:lnTo>
                    <a:pt x="14768" y="14513"/>
                  </a:lnTo>
                  <a:lnTo>
                    <a:pt x="14148" y="14658"/>
                  </a:lnTo>
                  <a:lnTo>
                    <a:pt x="13905" y="14658"/>
                  </a:lnTo>
                  <a:close/>
                  <a:moveTo>
                    <a:pt x="12688" y="13828"/>
                  </a:moveTo>
                  <a:lnTo>
                    <a:pt x="13543" y="13627"/>
                  </a:lnTo>
                  <a:lnTo>
                    <a:pt x="13680" y="14658"/>
                  </a:lnTo>
                  <a:lnTo>
                    <a:pt x="12798" y="14658"/>
                  </a:lnTo>
                  <a:lnTo>
                    <a:pt x="12688" y="13828"/>
                  </a:lnTo>
                  <a:close/>
                  <a:moveTo>
                    <a:pt x="11614" y="14079"/>
                  </a:moveTo>
                  <a:lnTo>
                    <a:pt x="12470" y="13879"/>
                  </a:lnTo>
                  <a:lnTo>
                    <a:pt x="12573" y="14658"/>
                  </a:lnTo>
                  <a:lnTo>
                    <a:pt x="11691" y="14658"/>
                  </a:lnTo>
                  <a:lnTo>
                    <a:pt x="11614" y="14079"/>
                  </a:lnTo>
                  <a:close/>
                  <a:moveTo>
                    <a:pt x="10542" y="14331"/>
                  </a:moveTo>
                  <a:lnTo>
                    <a:pt x="10542" y="14330"/>
                  </a:lnTo>
                  <a:lnTo>
                    <a:pt x="11396" y="14130"/>
                  </a:lnTo>
                  <a:lnTo>
                    <a:pt x="11466" y="14658"/>
                  </a:lnTo>
                  <a:lnTo>
                    <a:pt x="10585" y="14658"/>
                  </a:lnTo>
                  <a:lnTo>
                    <a:pt x="10542" y="14331"/>
                  </a:lnTo>
                  <a:close/>
                  <a:moveTo>
                    <a:pt x="9469" y="14582"/>
                  </a:moveTo>
                  <a:lnTo>
                    <a:pt x="10323" y="14381"/>
                  </a:lnTo>
                  <a:lnTo>
                    <a:pt x="10360" y="14658"/>
                  </a:lnTo>
                  <a:lnTo>
                    <a:pt x="9479" y="14658"/>
                  </a:lnTo>
                  <a:lnTo>
                    <a:pt x="9469" y="14582"/>
                  </a:lnTo>
                  <a:close/>
                  <a:moveTo>
                    <a:pt x="9250" y="14633"/>
                  </a:moveTo>
                  <a:lnTo>
                    <a:pt x="9253" y="14658"/>
                  </a:lnTo>
                  <a:lnTo>
                    <a:pt x="9145" y="14658"/>
                  </a:lnTo>
                  <a:lnTo>
                    <a:pt x="9250" y="14633"/>
                  </a:lnTo>
                  <a:close/>
                  <a:moveTo>
                    <a:pt x="5929" y="6285"/>
                  </a:moveTo>
                  <a:lnTo>
                    <a:pt x="5534" y="6378"/>
                  </a:lnTo>
                  <a:cubicBezTo>
                    <a:pt x="5478" y="6190"/>
                    <a:pt x="5422" y="6004"/>
                    <a:pt x="5367" y="5821"/>
                  </a:cubicBezTo>
                  <a:cubicBezTo>
                    <a:pt x="5312" y="5638"/>
                    <a:pt x="5258" y="5459"/>
                    <a:pt x="5205" y="5284"/>
                  </a:cubicBezTo>
                  <a:lnTo>
                    <a:pt x="5778" y="5150"/>
                  </a:lnTo>
                  <a:lnTo>
                    <a:pt x="5929" y="6285"/>
                  </a:lnTo>
                  <a:close/>
                  <a:moveTo>
                    <a:pt x="8076" y="5781"/>
                  </a:moveTo>
                  <a:lnTo>
                    <a:pt x="7221" y="5983"/>
                  </a:lnTo>
                  <a:lnTo>
                    <a:pt x="7070" y="4846"/>
                  </a:lnTo>
                  <a:lnTo>
                    <a:pt x="7924" y="4646"/>
                  </a:lnTo>
                  <a:lnTo>
                    <a:pt x="8076" y="5781"/>
                  </a:lnTo>
                  <a:close/>
                  <a:moveTo>
                    <a:pt x="9149" y="5531"/>
                  </a:moveTo>
                  <a:lnTo>
                    <a:pt x="8294" y="5731"/>
                  </a:lnTo>
                  <a:lnTo>
                    <a:pt x="8143" y="4594"/>
                  </a:lnTo>
                  <a:lnTo>
                    <a:pt x="8998" y="4394"/>
                  </a:lnTo>
                  <a:lnTo>
                    <a:pt x="9149" y="5531"/>
                  </a:lnTo>
                  <a:close/>
                  <a:moveTo>
                    <a:pt x="10223" y="5279"/>
                  </a:moveTo>
                  <a:lnTo>
                    <a:pt x="9367" y="5480"/>
                  </a:lnTo>
                  <a:lnTo>
                    <a:pt x="9216" y="4343"/>
                  </a:lnTo>
                  <a:lnTo>
                    <a:pt x="10072" y="4142"/>
                  </a:lnTo>
                  <a:lnTo>
                    <a:pt x="10223" y="5279"/>
                  </a:lnTo>
                  <a:close/>
                  <a:moveTo>
                    <a:pt x="11296" y="5027"/>
                  </a:moveTo>
                  <a:lnTo>
                    <a:pt x="10441" y="5228"/>
                  </a:lnTo>
                  <a:lnTo>
                    <a:pt x="10290" y="4092"/>
                  </a:lnTo>
                  <a:lnTo>
                    <a:pt x="11146" y="3892"/>
                  </a:lnTo>
                  <a:lnTo>
                    <a:pt x="11296" y="5027"/>
                  </a:lnTo>
                  <a:close/>
                  <a:moveTo>
                    <a:pt x="12559" y="6203"/>
                  </a:moveTo>
                  <a:lnTo>
                    <a:pt x="11704" y="6403"/>
                  </a:lnTo>
                  <a:lnTo>
                    <a:pt x="11553" y="5266"/>
                  </a:lnTo>
                  <a:lnTo>
                    <a:pt x="12408" y="5066"/>
                  </a:lnTo>
                  <a:lnTo>
                    <a:pt x="12559" y="6203"/>
                  </a:lnTo>
                  <a:close/>
                  <a:moveTo>
                    <a:pt x="13632" y="5951"/>
                  </a:moveTo>
                  <a:lnTo>
                    <a:pt x="12778" y="6151"/>
                  </a:lnTo>
                  <a:lnTo>
                    <a:pt x="12626" y="5014"/>
                  </a:lnTo>
                  <a:lnTo>
                    <a:pt x="13481" y="4814"/>
                  </a:lnTo>
                  <a:lnTo>
                    <a:pt x="13632" y="5951"/>
                  </a:lnTo>
                  <a:close/>
                  <a:moveTo>
                    <a:pt x="14706" y="5701"/>
                  </a:moveTo>
                  <a:lnTo>
                    <a:pt x="13850" y="5901"/>
                  </a:lnTo>
                  <a:lnTo>
                    <a:pt x="13699" y="4762"/>
                  </a:lnTo>
                  <a:lnTo>
                    <a:pt x="14555" y="4562"/>
                  </a:lnTo>
                  <a:lnTo>
                    <a:pt x="14706" y="5701"/>
                  </a:lnTo>
                  <a:close/>
                  <a:moveTo>
                    <a:pt x="15779" y="5449"/>
                  </a:moveTo>
                  <a:lnTo>
                    <a:pt x="14924" y="5649"/>
                  </a:lnTo>
                  <a:lnTo>
                    <a:pt x="14773" y="4512"/>
                  </a:lnTo>
                  <a:lnTo>
                    <a:pt x="15629" y="4310"/>
                  </a:lnTo>
                  <a:lnTo>
                    <a:pt x="15779" y="5449"/>
                  </a:lnTo>
                  <a:close/>
                  <a:moveTo>
                    <a:pt x="16853" y="5197"/>
                  </a:moveTo>
                  <a:lnTo>
                    <a:pt x="15998" y="5397"/>
                  </a:lnTo>
                  <a:lnTo>
                    <a:pt x="15847" y="4260"/>
                  </a:lnTo>
                  <a:lnTo>
                    <a:pt x="16702" y="4060"/>
                  </a:lnTo>
                  <a:lnTo>
                    <a:pt x="16853" y="5197"/>
                  </a:lnTo>
                  <a:close/>
                  <a:moveTo>
                    <a:pt x="18116" y="6372"/>
                  </a:moveTo>
                  <a:lnTo>
                    <a:pt x="17261" y="6572"/>
                  </a:lnTo>
                  <a:lnTo>
                    <a:pt x="17110" y="5435"/>
                  </a:lnTo>
                  <a:lnTo>
                    <a:pt x="17966" y="5235"/>
                  </a:lnTo>
                  <a:lnTo>
                    <a:pt x="18116" y="6372"/>
                  </a:lnTo>
                  <a:close/>
                  <a:moveTo>
                    <a:pt x="19635" y="7786"/>
                  </a:moveTo>
                  <a:lnTo>
                    <a:pt x="20491" y="7586"/>
                  </a:lnTo>
                  <a:lnTo>
                    <a:pt x="20548" y="8015"/>
                  </a:lnTo>
                  <a:lnTo>
                    <a:pt x="20457" y="8766"/>
                  </a:lnTo>
                  <a:lnTo>
                    <a:pt x="19786" y="8923"/>
                  </a:lnTo>
                  <a:lnTo>
                    <a:pt x="19635" y="7786"/>
                  </a:lnTo>
                  <a:close/>
                  <a:moveTo>
                    <a:pt x="16983" y="12820"/>
                  </a:moveTo>
                  <a:lnTo>
                    <a:pt x="17838" y="12620"/>
                  </a:lnTo>
                  <a:lnTo>
                    <a:pt x="17989" y="13758"/>
                  </a:lnTo>
                  <a:lnTo>
                    <a:pt x="17133" y="13959"/>
                  </a:lnTo>
                  <a:lnTo>
                    <a:pt x="16983" y="12820"/>
                  </a:lnTo>
                  <a:close/>
                  <a:moveTo>
                    <a:pt x="15909" y="13072"/>
                  </a:moveTo>
                  <a:lnTo>
                    <a:pt x="16764" y="12872"/>
                  </a:lnTo>
                  <a:lnTo>
                    <a:pt x="16915" y="14009"/>
                  </a:lnTo>
                  <a:lnTo>
                    <a:pt x="16060" y="14211"/>
                  </a:lnTo>
                  <a:lnTo>
                    <a:pt x="15909" y="13072"/>
                  </a:lnTo>
                  <a:close/>
                  <a:moveTo>
                    <a:pt x="14646" y="11898"/>
                  </a:moveTo>
                  <a:lnTo>
                    <a:pt x="15501" y="11698"/>
                  </a:lnTo>
                  <a:lnTo>
                    <a:pt x="15652" y="12835"/>
                  </a:lnTo>
                  <a:lnTo>
                    <a:pt x="14797" y="13035"/>
                  </a:lnTo>
                  <a:lnTo>
                    <a:pt x="14646" y="11898"/>
                  </a:lnTo>
                  <a:close/>
                  <a:moveTo>
                    <a:pt x="12500" y="12402"/>
                  </a:moveTo>
                  <a:lnTo>
                    <a:pt x="13354" y="12202"/>
                  </a:lnTo>
                  <a:lnTo>
                    <a:pt x="13506" y="13337"/>
                  </a:lnTo>
                  <a:lnTo>
                    <a:pt x="12650" y="13538"/>
                  </a:lnTo>
                  <a:lnTo>
                    <a:pt x="12500" y="12402"/>
                  </a:lnTo>
                  <a:close/>
                  <a:moveTo>
                    <a:pt x="11426" y="12652"/>
                  </a:moveTo>
                  <a:lnTo>
                    <a:pt x="12281" y="12452"/>
                  </a:lnTo>
                  <a:lnTo>
                    <a:pt x="12432" y="13589"/>
                  </a:lnTo>
                  <a:lnTo>
                    <a:pt x="11576" y="13789"/>
                  </a:lnTo>
                  <a:lnTo>
                    <a:pt x="11426" y="12652"/>
                  </a:lnTo>
                  <a:close/>
                  <a:moveTo>
                    <a:pt x="10352" y="12904"/>
                  </a:moveTo>
                  <a:lnTo>
                    <a:pt x="11207" y="12704"/>
                  </a:lnTo>
                  <a:lnTo>
                    <a:pt x="11358" y="13841"/>
                  </a:lnTo>
                  <a:lnTo>
                    <a:pt x="10503" y="14041"/>
                  </a:lnTo>
                  <a:lnTo>
                    <a:pt x="10352" y="12904"/>
                  </a:lnTo>
                  <a:close/>
                  <a:moveTo>
                    <a:pt x="9280" y="13156"/>
                  </a:moveTo>
                  <a:lnTo>
                    <a:pt x="10134" y="12956"/>
                  </a:lnTo>
                  <a:lnTo>
                    <a:pt x="10285" y="14093"/>
                  </a:lnTo>
                  <a:lnTo>
                    <a:pt x="9430" y="14293"/>
                  </a:lnTo>
                  <a:lnTo>
                    <a:pt x="9280" y="13156"/>
                  </a:lnTo>
                  <a:close/>
                  <a:moveTo>
                    <a:pt x="8206" y="13408"/>
                  </a:moveTo>
                  <a:lnTo>
                    <a:pt x="9061" y="13208"/>
                  </a:lnTo>
                  <a:lnTo>
                    <a:pt x="9212" y="14343"/>
                  </a:lnTo>
                  <a:lnTo>
                    <a:pt x="8356" y="14544"/>
                  </a:lnTo>
                  <a:lnTo>
                    <a:pt x="8206" y="13408"/>
                  </a:lnTo>
                  <a:close/>
                  <a:moveTo>
                    <a:pt x="7660" y="13536"/>
                  </a:moveTo>
                  <a:lnTo>
                    <a:pt x="7988" y="13459"/>
                  </a:lnTo>
                  <a:lnTo>
                    <a:pt x="8138" y="14595"/>
                  </a:lnTo>
                  <a:lnTo>
                    <a:pt x="7902" y="14650"/>
                  </a:lnTo>
                  <a:cubicBezTo>
                    <a:pt x="7877" y="14384"/>
                    <a:pt x="7808" y="14086"/>
                    <a:pt x="7719" y="13750"/>
                  </a:cubicBezTo>
                  <a:cubicBezTo>
                    <a:pt x="7708" y="13705"/>
                    <a:pt x="7687" y="13632"/>
                    <a:pt x="7660" y="13536"/>
                  </a:cubicBezTo>
                  <a:close/>
                  <a:moveTo>
                    <a:pt x="6564" y="9378"/>
                  </a:moveTo>
                  <a:lnTo>
                    <a:pt x="7419" y="9178"/>
                  </a:lnTo>
                  <a:lnTo>
                    <a:pt x="7570" y="10315"/>
                  </a:lnTo>
                  <a:lnTo>
                    <a:pt x="6767" y="10503"/>
                  </a:lnTo>
                  <a:cubicBezTo>
                    <a:pt x="6751" y="10448"/>
                    <a:pt x="6735" y="10393"/>
                    <a:pt x="6718" y="10338"/>
                  </a:cubicBezTo>
                  <a:cubicBezTo>
                    <a:pt x="6702" y="10282"/>
                    <a:pt x="6685" y="10227"/>
                    <a:pt x="6669" y="10171"/>
                  </a:cubicBezTo>
                  <a:lnTo>
                    <a:pt x="6564" y="9378"/>
                  </a:lnTo>
                  <a:close/>
                  <a:moveTo>
                    <a:pt x="6156" y="8003"/>
                  </a:moveTo>
                  <a:lnTo>
                    <a:pt x="6264" y="8814"/>
                  </a:lnTo>
                  <a:cubicBezTo>
                    <a:pt x="6225" y="8684"/>
                    <a:pt x="6187" y="8554"/>
                    <a:pt x="6148" y="8424"/>
                  </a:cubicBezTo>
                  <a:cubicBezTo>
                    <a:pt x="6109" y="8293"/>
                    <a:pt x="6070" y="8163"/>
                    <a:pt x="6031" y="8032"/>
                  </a:cubicBezTo>
                  <a:lnTo>
                    <a:pt x="6156" y="8003"/>
                  </a:lnTo>
                  <a:close/>
                  <a:moveTo>
                    <a:pt x="6118" y="7712"/>
                  </a:moveTo>
                  <a:lnTo>
                    <a:pt x="5947" y="7753"/>
                  </a:lnTo>
                  <a:cubicBezTo>
                    <a:pt x="5892" y="7569"/>
                    <a:pt x="5837" y="7385"/>
                    <a:pt x="5782" y="7202"/>
                  </a:cubicBezTo>
                  <a:cubicBezTo>
                    <a:pt x="5727" y="7019"/>
                    <a:pt x="5673" y="6837"/>
                    <a:pt x="5618" y="6657"/>
                  </a:cubicBezTo>
                  <a:lnTo>
                    <a:pt x="5966" y="6575"/>
                  </a:lnTo>
                  <a:lnTo>
                    <a:pt x="6118" y="7712"/>
                  </a:lnTo>
                  <a:close/>
                  <a:moveTo>
                    <a:pt x="7192" y="7461"/>
                  </a:moveTo>
                  <a:lnTo>
                    <a:pt x="6336" y="7661"/>
                  </a:lnTo>
                  <a:lnTo>
                    <a:pt x="6186" y="6524"/>
                  </a:lnTo>
                  <a:lnTo>
                    <a:pt x="7040" y="6323"/>
                  </a:lnTo>
                  <a:lnTo>
                    <a:pt x="7192" y="7461"/>
                  </a:lnTo>
                  <a:close/>
                  <a:moveTo>
                    <a:pt x="8265" y="7210"/>
                  </a:moveTo>
                  <a:lnTo>
                    <a:pt x="7410" y="7410"/>
                  </a:lnTo>
                  <a:lnTo>
                    <a:pt x="7258" y="6272"/>
                  </a:lnTo>
                  <a:lnTo>
                    <a:pt x="8114" y="6072"/>
                  </a:lnTo>
                  <a:lnTo>
                    <a:pt x="8265" y="7210"/>
                  </a:lnTo>
                  <a:close/>
                  <a:moveTo>
                    <a:pt x="9338" y="6958"/>
                  </a:moveTo>
                  <a:lnTo>
                    <a:pt x="8483" y="7159"/>
                  </a:lnTo>
                  <a:lnTo>
                    <a:pt x="8332" y="6022"/>
                  </a:lnTo>
                  <a:lnTo>
                    <a:pt x="9187" y="5821"/>
                  </a:lnTo>
                  <a:lnTo>
                    <a:pt x="9338" y="6958"/>
                  </a:lnTo>
                  <a:close/>
                  <a:moveTo>
                    <a:pt x="10412" y="6706"/>
                  </a:moveTo>
                  <a:lnTo>
                    <a:pt x="9556" y="6907"/>
                  </a:lnTo>
                  <a:lnTo>
                    <a:pt x="9406" y="5770"/>
                  </a:lnTo>
                  <a:lnTo>
                    <a:pt x="10261" y="5569"/>
                  </a:lnTo>
                  <a:lnTo>
                    <a:pt x="10412" y="6706"/>
                  </a:lnTo>
                  <a:close/>
                  <a:moveTo>
                    <a:pt x="11674" y="7882"/>
                  </a:moveTo>
                  <a:lnTo>
                    <a:pt x="10820" y="8082"/>
                  </a:lnTo>
                  <a:lnTo>
                    <a:pt x="10669" y="6945"/>
                  </a:lnTo>
                  <a:lnTo>
                    <a:pt x="11523" y="6745"/>
                  </a:lnTo>
                  <a:lnTo>
                    <a:pt x="11674" y="7882"/>
                  </a:lnTo>
                  <a:close/>
                  <a:moveTo>
                    <a:pt x="12748" y="7630"/>
                  </a:moveTo>
                  <a:lnTo>
                    <a:pt x="11892" y="7830"/>
                  </a:lnTo>
                  <a:lnTo>
                    <a:pt x="11742" y="6693"/>
                  </a:lnTo>
                  <a:lnTo>
                    <a:pt x="12597" y="6493"/>
                  </a:lnTo>
                  <a:lnTo>
                    <a:pt x="12748" y="7630"/>
                  </a:lnTo>
                  <a:close/>
                  <a:moveTo>
                    <a:pt x="13821" y="7378"/>
                  </a:moveTo>
                  <a:lnTo>
                    <a:pt x="12966" y="7578"/>
                  </a:lnTo>
                  <a:lnTo>
                    <a:pt x="12815" y="6443"/>
                  </a:lnTo>
                  <a:lnTo>
                    <a:pt x="13671" y="6241"/>
                  </a:lnTo>
                  <a:lnTo>
                    <a:pt x="13821" y="7378"/>
                  </a:lnTo>
                  <a:close/>
                  <a:moveTo>
                    <a:pt x="14895" y="7126"/>
                  </a:moveTo>
                  <a:lnTo>
                    <a:pt x="14040" y="7327"/>
                  </a:lnTo>
                  <a:lnTo>
                    <a:pt x="13889" y="6191"/>
                  </a:lnTo>
                  <a:lnTo>
                    <a:pt x="14744" y="5991"/>
                  </a:lnTo>
                  <a:lnTo>
                    <a:pt x="14895" y="7126"/>
                  </a:lnTo>
                  <a:close/>
                  <a:moveTo>
                    <a:pt x="15969" y="6876"/>
                  </a:moveTo>
                  <a:lnTo>
                    <a:pt x="15113" y="7076"/>
                  </a:lnTo>
                  <a:lnTo>
                    <a:pt x="14963" y="5939"/>
                  </a:lnTo>
                  <a:lnTo>
                    <a:pt x="15818" y="5739"/>
                  </a:lnTo>
                  <a:lnTo>
                    <a:pt x="15969" y="6876"/>
                  </a:lnTo>
                  <a:close/>
                  <a:moveTo>
                    <a:pt x="17232" y="8050"/>
                  </a:moveTo>
                  <a:lnTo>
                    <a:pt x="16377" y="8252"/>
                  </a:lnTo>
                  <a:lnTo>
                    <a:pt x="16226" y="7113"/>
                  </a:lnTo>
                  <a:lnTo>
                    <a:pt x="17080" y="6913"/>
                  </a:lnTo>
                  <a:lnTo>
                    <a:pt x="17232" y="8050"/>
                  </a:lnTo>
                  <a:close/>
                  <a:moveTo>
                    <a:pt x="18306" y="7799"/>
                  </a:moveTo>
                  <a:lnTo>
                    <a:pt x="17450" y="8000"/>
                  </a:lnTo>
                  <a:lnTo>
                    <a:pt x="17300" y="6861"/>
                  </a:lnTo>
                  <a:lnTo>
                    <a:pt x="18154" y="6661"/>
                  </a:lnTo>
                  <a:lnTo>
                    <a:pt x="18306" y="7799"/>
                  </a:lnTo>
                  <a:close/>
                  <a:moveTo>
                    <a:pt x="18524" y="7748"/>
                  </a:moveTo>
                  <a:lnTo>
                    <a:pt x="18372" y="6611"/>
                  </a:lnTo>
                  <a:lnTo>
                    <a:pt x="19228" y="6411"/>
                  </a:lnTo>
                  <a:lnTo>
                    <a:pt x="19378" y="7547"/>
                  </a:lnTo>
                  <a:lnTo>
                    <a:pt x="18524" y="7748"/>
                  </a:lnTo>
                  <a:close/>
                  <a:moveTo>
                    <a:pt x="16793" y="11395"/>
                  </a:moveTo>
                  <a:lnTo>
                    <a:pt x="17649" y="11194"/>
                  </a:lnTo>
                  <a:lnTo>
                    <a:pt x="17799" y="12331"/>
                  </a:lnTo>
                  <a:lnTo>
                    <a:pt x="16944" y="12532"/>
                  </a:lnTo>
                  <a:lnTo>
                    <a:pt x="16793" y="11395"/>
                  </a:lnTo>
                  <a:close/>
                  <a:moveTo>
                    <a:pt x="15530" y="10219"/>
                  </a:moveTo>
                  <a:lnTo>
                    <a:pt x="16385" y="10019"/>
                  </a:lnTo>
                  <a:lnTo>
                    <a:pt x="16536" y="11156"/>
                  </a:lnTo>
                  <a:lnTo>
                    <a:pt x="15682" y="11356"/>
                  </a:lnTo>
                  <a:lnTo>
                    <a:pt x="15530" y="10219"/>
                  </a:lnTo>
                  <a:close/>
                  <a:moveTo>
                    <a:pt x="14457" y="10471"/>
                  </a:moveTo>
                  <a:lnTo>
                    <a:pt x="15312" y="10271"/>
                  </a:lnTo>
                  <a:lnTo>
                    <a:pt x="15462" y="11408"/>
                  </a:lnTo>
                  <a:lnTo>
                    <a:pt x="14608" y="11608"/>
                  </a:lnTo>
                  <a:lnTo>
                    <a:pt x="14457" y="10471"/>
                  </a:lnTo>
                  <a:close/>
                  <a:moveTo>
                    <a:pt x="13384" y="10721"/>
                  </a:moveTo>
                  <a:lnTo>
                    <a:pt x="14238" y="10521"/>
                  </a:lnTo>
                  <a:lnTo>
                    <a:pt x="14390" y="11660"/>
                  </a:lnTo>
                  <a:lnTo>
                    <a:pt x="13534" y="11860"/>
                  </a:lnTo>
                  <a:lnTo>
                    <a:pt x="13384" y="10721"/>
                  </a:lnTo>
                  <a:close/>
                  <a:moveTo>
                    <a:pt x="12310" y="10973"/>
                  </a:moveTo>
                  <a:lnTo>
                    <a:pt x="13166" y="10773"/>
                  </a:lnTo>
                  <a:lnTo>
                    <a:pt x="13316" y="11910"/>
                  </a:lnTo>
                  <a:lnTo>
                    <a:pt x="12461" y="12112"/>
                  </a:lnTo>
                  <a:lnTo>
                    <a:pt x="12310" y="10973"/>
                  </a:lnTo>
                  <a:close/>
                  <a:moveTo>
                    <a:pt x="11236" y="11225"/>
                  </a:moveTo>
                  <a:lnTo>
                    <a:pt x="12092" y="11025"/>
                  </a:lnTo>
                  <a:lnTo>
                    <a:pt x="12243" y="12162"/>
                  </a:lnTo>
                  <a:lnTo>
                    <a:pt x="11387" y="12362"/>
                  </a:lnTo>
                  <a:lnTo>
                    <a:pt x="11236" y="11225"/>
                  </a:lnTo>
                  <a:close/>
                  <a:moveTo>
                    <a:pt x="10163" y="11477"/>
                  </a:moveTo>
                  <a:lnTo>
                    <a:pt x="11018" y="11277"/>
                  </a:lnTo>
                  <a:lnTo>
                    <a:pt x="11169" y="12414"/>
                  </a:lnTo>
                  <a:lnTo>
                    <a:pt x="10313" y="12614"/>
                  </a:lnTo>
                  <a:lnTo>
                    <a:pt x="10163" y="11477"/>
                  </a:lnTo>
                  <a:close/>
                  <a:moveTo>
                    <a:pt x="9090" y="11729"/>
                  </a:moveTo>
                  <a:lnTo>
                    <a:pt x="9944" y="11529"/>
                  </a:lnTo>
                  <a:lnTo>
                    <a:pt x="10095" y="12666"/>
                  </a:lnTo>
                  <a:lnTo>
                    <a:pt x="9241" y="12866"/>
                  </a:lnTo>
                  <a:lnTo>
                    <a:pt x="9090" y="11729"/>
                  </a:lnTo>
                  <a:close/>
                  <a:moveTo>
                    <a:pt x="8016" y="11981"/>
                  </a:moveTo>
                  <a:lnTo>
                    <a:pt x="8872" y="11779"/>
                  </a:lnTo>
                  <a:lnTo>
                    <a:pt x="9022" y="12917"/>
                  </a:lnTo>
                  <a:lnTo>
                    <a:pt x="8167" y="13118"/>
                  </a:lnTo>
                  <a:lnTo>
                    <a:pt x="8016" y="11981"/>
                  </a:lnTo>
                  <a:close/>
                  <a:moveTo>
                    <a:pt x="7257" y="12157"/>
                  </a:moveTo>
                  <a:lnTo>
                    <a:pt x="7798" y="12031"/>
                  </a:lnTo>
                  <a:lnTo>
                    <a:pt x="7949" y="13169"/>
                  </a:lnTo>
                  <a:lnTo>
                    <a:pt x="7579" y="13256"/>
                  </a:lnTo>
                  <a:cubicBezTo>
                    <a:pt x="7539" y="13116"/>
                    <a:pt x="7491" y="12953"/>
                    <a:pt x="7437" y="12768"/>
                  </a:cubicBezTo>
                  <a:cubicBezTo>
                    <a:pt x="7383" y="12584"/>
                    <a:pt x="7323" y="12380"/>
                    <a:pt x="7257" y="12157"/>
                  </a:cubicBezTo>
                  <a:close/>
                  <a:moveTo>
                    <a:pt x="7759" y="11741"/>
                  </a:moveTo>
                  <a:lnTo>
                    <a:pt x="7759" y="11742"/>
                  </a:lnTo>
                  <a:lnTo>
                    <a:pt x="7175" y="11879"/>
                  </a:lnTo>
                  <a:cubicBezTo>
                    <a:pt x="7125" y="11711"/>
                    <a:pt x="7073" y="11534"/>
                    <a:pt x="7019" y="11351"/>
                  </a:cubicBezTo>
                  <a:cubicBezTo>
                    <a:pt x="6965" y="11168"/>
                    <a:pt x="6909" y="10978"/>
                    <a:pt x="6851" y="10783"/>
                  </a:cubicBezTo>
                  <a:lnTo>
                    <a:pt x="7609" y="10605"/>
                  </a:lnTo>
                  <a:lnTo>
                    <a:pt x="7759" y="11741"/>
                  </a:lnTo>
                  <a:close/>
                  <a:moveTo>
                    <a:pt x="9528" y="8384"/>
                  </a:moveTo>
                  <a:lnTo>
                    <a:pt x="8672" y="8584"/>
                  </a:lnTo>
                  <a:lnTo>
                    <a:pt x="8522" y="7449"/>
                  </a:lnTo>
                  <a:lnTo>
                    <a:pt x="9377" y="7248"/>
                  </a:lnTo>
                  <a:lnTo>
                    <a:pt x="9528" y="8384"/>
                  </a:lnTo>
                  <a:close/>
                  <a:moveTo>
                    <a:pt x="10790" y="9561"/>
                  </a:moveTo>
                  <a:lnTo>
                    <a:pt x="9935" y="9761"/>
                  </a:lnTo>
                  <a:lnTo>
                    <a:pt x="9784" y="8623"/>
                  </a:lnTo>
                  <a:lnTo>
                    <a:pt x="10639" y="8422"/>
                  </a:lnTo>
                  <a:lnTo>
                    <a:pt x="10790" y="9561"/>
                  </a:lnTo>
                  <a:close/>
                  <a:moveTo>
                    <a:pt x="11864" y="9309"/>
                  </a:moveTo>
                  <a:lnTo>
                    <a:pt x="11008" y="9509"/>
                  </a:lnTo>
                  <a:lnTo>
                    <a:pt x="10857" y="8372"/>
                  </a:lnTo>
                  <a:lnTo>
                    <a:pt x="11713" y="8170"/>
                  </a:lnTo>
                  <a:lnTo>
                    <a:pt x="11864" y="9309"/>
                  </a:lnTo>
                  <a:close/>
                  <a:moveTo>
                    <a:pt x="12937" y="9057"/>
                  </a:moveTo>
                  <a:lnTo>
                    <a:pt x="12082" y="9257"/>
                  </a:lnTo>
                  <a:lnTo>
                    <a:pt x="11931" y="8120"/>
                  </a:lnTo>
                  <a:lnTo>
                    <a:pt x="12787" y="7920"/>
                  </a:lnTo>
                  <a:lnTo>
                    <a:pt x="12937" y="9057"/>
                  </a:lnTo>
                  <a:close/>
                  <a:moveTo>
                    <a:pt x="14011" y="8805"/>
                  </a:moveTo>
                  <a:lnTo>
                    <a:pt x="13155" y="9006"/>
                  </a:lnTo>
                  <a:lnTo>
                    <a:pt x="13005" y="7868"/>
                  </a:lnTo>
                  <a:lnTo>
                    <a:pt x="13860" y="7668"/>
                  </a:lnTo>
                  <a:lnTo>
                    <a:pt x="14011" y="8805"/>
                  </a:lnTo>
                  <a:close/>
                  <a:moveTo>
                    <a:pt x="15085" y="8553"/>
                  </a:moveTo>
                  <a:lnTo>
                    <a:pt x="14229" y="8754"/>
                  </a:lnTo>
                  <a:lnTo>
                    <a:pt x="14079" y="7617"/>
                  </a:lnTo>
                  <a:lnTo>
                    <a:pt x="14934" y="7416"/>
                  </a:lnTo>
                  <a:lnTo>
                    <a:pt x="15085" y="8553"/>
                  </a:lnTo>
                  <a:close/>
                  <a:moveTo>
                    <a:pt x="14268" y="9044"/>
                  </a:moveTo>
                  <a:lnTo>
                    <a:pt x="15123" y="8844"/>
                  </a:lnTo>
                  <a:lnTo>
                    <a:pt x="15274" y="9981"/>
                  </a:lnTo>
                  <a:lnTo>
                    <a:pt x="14419" y="10181"/>
                  </a:lnTo>
                  <a:lnTo>
                    <a:pt x="14268" y="9044"/>
                  </a:lnTo>
                  <a:close/>
                  <a:moveTo>
                    <a:pt x="13194" y="9296"/>
                  </a:moveTo>
                  <a:lnTo>
                    <a:pt x="14050" y="9095"/>
                  </a:lnTo>
                  <a:lnTo>
                    <a:pt x="14200" y="10232"/>
                  </a:lnTo>
                  <a:lnTo>
                    <a:pt x="13345" y="10433"/>
                  </a:lnTo>
                  <a:lnTo>
                    <a:pt x="13194" y="9296"/>
                  </a:lnTo>
                  <a:close/>
                  <a:moveTo>
                    <a:pt x="12121" y="9548"/>
                  </a:moveTo>
                  <a:lnTo>
                    <a:pt x="12976" y="9347"/>
                  </a:lnTo>
                  <a:lnTo>
                    <a:pt x="13127" y="10484"/>
                  </a:lnTo>
                  <a:lnTo>
                    <a:pt x="12271" y="10685"/>
                  </a:lnTo>
                  <a:lnTo>
                    <a:pt x="12121" y="9548"/>
                  </a:lnTo>
                  <a:close/>
                  <a:moveTo>
                    <a:pt x="11047" y="9800"/>
                  </a:moveTo>
                  <a:lnTo>
                    <a:pt x="11902" y="9599"/>
                  </a:lnTo>
                  <a:lnTo>
                    <a:pt x="12053" y="10735"/>
                  </a:lnTo>
                  <a:lnTo>
                    <a:pt x="11197" y="10935"/>
                  </a:lnTo>
                  <a:lnTo>
                    <a:pt x="11047" y="9800"/>
                  </a:lnTo>
                  <a:close/>
                  <a:moveTo>
                    <a:pt x="9973" y="10051"/>
                  </a:moveTo>
                  <a:lnTo>
                    <a:pt x="10829" y="9851"/>
                  </a:lnTo>
                  <a:lnTo>
                    <a:pt x="10979" y="10987"/>
                  </a:lnTo>
                  <a:lnTo>
                    <a:pt x="10124" y="11187"/>
                  </a:lnTo>
                  <a:lnTo>
                    <a:pt x="9973" y="10051"/>
                  </a:lnTo>
                  <a:close/>
                  <a:moveTo>
                    <a:pt x="8901" y="10302"/>
                  </a:moveTo>
                  <a:lnTo>
                    <a:pt x="9755" y="10101"/>
                  </a:lnTo>
                  <a:lnTo>
                    <a:pt x="9906" y="11238"/>
                  </a:lnTo>
                  <a:lnTo>
                    <a:pt x="9051" y="11439"/>
                  </a:lnTo>
                  <a:lnTo>
                    <a:pt x="8901" y="10302"/>
                  </a:lnTo>
                  <a:close/>
                  <a:moveTo>
                    <a:pt x="8711" y="8875"/>
                  </a:moveTo>
                  <a:lnTo>
                    <a:pt x="9565" y="8674"/>
                  </a:lnTo>
                  <a:lnTo>
                    <a:pt x="9716" y="9811"/>
                  </a:lnTo>
                  <a:lnTo>
                    <a:pt x="8862" y="10012"/>
                  </a:lnTo>
                  <a:lnTo>
                    <a:pt x="8711" y="8875"/>
                  </a:lnTo>
                  <a:close/>
                  <a:moveTo>
                    <a:pt x="7827" y="10554"/>
                  </a:moveTo>
                  <a:lnTo>
                    <a:pt x="8682" y="10353"/>
                  </a:lnTo>
                  <a:lnTo>
                    <a:pt x="8833" y="11490"/>
                  </a:lnTo>
                  <a:lnTo>
                    <a:pt x="7978" y="11691"/>
                  </a:lnTo>
                  <a:lnTo>
                    <a:pt x="7827" y="10554"/>
                  </a:lnTo>
                  <a:close/>
                  <a:moveTo>
                    <a:pt x="16348" y="9729"/>
                  </a:moveTo>
                  <a:lnTo>
                    <a:pt x="15492" y="9929"/>
                  </a:lnTo>
                  <a:lnTo>
                    <a:pt x="15342" y="8792"/>
                  </a:lnTo>
                  <a:lnTo>
                    <a:pt x="16196" y="8592"/>
                  </a:lnTo>
                  <a:lnTo>
                    <a:pt x="16348" y="9729"/>
                  </a:lnTo>
                  <a:close/>
                  <a:moveTo>
                    <a:pt x="17420" y="9477"/>
                  </a:moveTo>
                  <a:lnTo>
                    <a:pt x="16566" y="9677"/>
                  </a:lnTo>
                  <a:lnTo>
                    <a:pt x="16415" y="8542"/>
                  </a:lnTo>
                  <a:lnTo>
                    <a:pt x="17270" y="8341"/>
                  </a:lnTo>
                  <a:lnTo>
                    <a:pt x="17420" y="9477"/>
                  </a:lnTo>
                  <a:close/>
                  <a:moveTo>
                    <a:pt x="17610" y="10904"/>
                  </a:moveTo>
                  <a:lnTo>
                    <a:pt x="16754" y="11104"/>
                  </a:lnTo>
                  <a:lnTo>
                    <a:pt x="16604" y="9967"/>
                  </a:lnTo>
                  <a:lnTo>
                    <a:pt x="17459" y="9767"/>
                  </a:lnTo>
                  <a:lnTo>
                    <a:pt x="17610" y="10904"/>
                  </a:lnTo>
                  <a:close/>
                  <a:moveTo>
                    <a:pt x="18494" y="9226"/>
                  </a:moveTo>
                  <a:lnTo>
                    <a:pt x="17640" y="9427"/>
                  </a:lnTo>
                  <a:lnTo>
                    <a:pt x="17488" y="8290"/>
                  </a:lnTo>
                  <a:lnTo>
                    <a:pt x="18343" y="8089"/>
                  </a:lnTo>
                  <a:lnTo>
                    <a:pt x="18494" y="9226"/>
                  </a:lnTo>
                  <a:close/>
                  <a:moveTo>
                    <a:pt x="16158" y="8302"/>
                  </a:moveTo>
                  <a:lnTo>
                    <a:pt x="15303" y="8502"/>
                  </a:lnTo>
                  <a:lnTo>
                    <a:pt x="15152" y="7365"/>
                  </a:lnTo>
                  <a:lnTo>
                    <a:pt x="16008" y="7164"/>
                  </a:lnTo>
                  <a:lnTo>
                    <a:pt x="16158" y="8302"/>
                  </a:lnTo>
                  <a:close/>
                  <a:moveTo>
                    <a:pt x="10601" y="8134"/>
                  </a:moveTo>
                  <a:lnTo>
                    <a:pt x="9746" y="8334"/>
                  </a:lnTo>
                  <a:lnTo>
                    <a:pt x="9595" y="7197"/>
                  </a:lnTo>
                  <a:lnTo>
                    <a:pt x="10450" y="6997"/>
                  </a:lnTo>
                  <a:lnTo>
                    <a:pt x="10601" y="8134"/>
                  </a:lnTo>
                  <a:close/>
                  <a:moveTo>
                    <a:pt x="7448" y="7701"/>
                  </a:moveTo>
                  <a:lnTo>
                    <a:pt x="8303" y="7500"/>
                  </a:lnTo>
                  <a:lnTo>
                    <a:pt x="8454" y="8636"/>
                  </a:lnTo>
                  <a:lnTo>
                    <a:pt x="7599" y="8836"/>
                  </a:lnTo>
                  <a:lnTo>
                    <a:pt x="7448" y="7701"/>
                  </a:lnTo>
                  <a:close/>
                  <a:moveTo>
                    <a:pt x="6375" y="7952"/>
                  </a:moveTo>
                  <a:lnTo>
                    <a:pt x="7230" y="7751"/>
                  </a:lnTo>
                  <a:lnTo>
                    <a:pt x="7380" y="8888"/>
                  </a:lnTo>
                  <a:lnTo>
                    <a:pt x="6526" y="9088"/>
                  </a:lnTo>
                  <a:lnTo>
                    <a:pt x="6375" y="7952"/>
                  </a:lnTo>
                  <a:close/>
                  <a:moveTo>
                    <a:pt x="7637" y="9126"/>
                  </a:moveTo>
                  <a:lnTo>
                    <a:pt x="8493" y="8926"/>
                  </a:lnTo>
                  <a:lnTo>
                    <a:pt x="8643" y="10063"/>
                  </a:lnTo>
                  <a:lnTo>
                    <a:pt x="7788" y="10263"/>
                  </a:lnTo>
                  <a:lnTo>
                    <a:pt x="7637" y="9126"/>
                  </a:lnTo>
                  <a:close/>
                  <a:moveTo>
                    <a:pt x="15720" y="11646"/>
                  </a:moveTo>
                  <a:lnTo>
                    <a:pt x="16575" y="11446"/>
                  </a:lnTo>
                  <a:lnTo>
                    <a:pt x="16726" y="12583"/>
                  </a:lnTo>
                  <a:lnTo>
                    <a:pt x="15870" y="12783"/>
                  </a:lnTo>
                  <a:lnTo>
                    <a:pt x="15720" y="11646"/>
                  </a:lnTo>
                  <a:close/>
                  <a:moveTo>
                    <a:pt x="18873" y="12079"/>
                  </a:moveTo>
                  <a:lnTo>
                    <a:pt x="18018" y="12280"/>
                  </a:lnTo>
                  <a:lnTo>
                    <a:pt x="17867" y="11143"/>
                  </a:lnTo>
                  <a:lnTo>
                    <a:pt x="18722" y="10942"/>
                  </a:lnTo>
                  <a:lnTo>
                    <a:pt x="18873" y="12079"/>
                  </a:lnTo>
                  <a:close/>
                  <a:moveTo>
                    <a:pt x="18684" y="10652"/>
                  </a:moveTo>
                  <a:lnTo>
                    <a:pt x="17828" y="10853"/>
                  </a:lnTo>
                  <a:lnTo>
                    <a:pt x="17677" y="9715"/>
                  </a:lnTo>
                  <a:lnTo>
                    <a:pt x="18533" y="9515"/>
                  </a:lnTo>
                  <a:lnTo>
                    <a:pt x="18684" y="10652"/>
                  </a:lnTo>
                  <a:close/>
                  <a:moveTo>
                    <a:pt x="19568" y="8975"/>
                  </a:moveTo>
                  <a:lnTo>
                    <a:pt x="18712" y="9175"/>
                  </a:lnTo>
                  <a:lnTo>
                    <a:pt x="18562" y="8038"/>
                  </a:lnTo>
                  <a:lnTo>
                    <a:pt x="19417" y="7838"/>
                  </a:lnTo>
                  <a:lnTo>
                    <a:pt x="19568" y="8975"/>
                  </a:lnTo>
                  <a:close/>
                  <a:moveTo>
                    <a:pt x="17042" y="6624"/>
                  </a:moveTo>
                  <a:lnTo>
                    <a:pt x="16187" y="6824"/>
                  </a:lnTo>
                  <a:lnTo>
                    <a:pt x="16036" y="5687"/>
                  </a:lnTo>
                  <a:lnTo>
                    <a:pt x="16892" y="5487"/>
                  </a:lnTo>
                  <a:lnTo>
                    <a:pt x="17042" y="6624"/>
                  </a:lnTo>
                  <a:close/>
                  <a:moveTo>
                    <a:pt x="11486" y="6455"/>
                  </a:moveTo>
                  <a:lnTo>
                    <a:pt x="10630" y="6655"/>
                  </a:lnTo>
                  <a:lnTo>
                    <a:pt x="10480" y="5518"/>
                  </a:lnTo>
                  <a:lnTo>
                    <a:pt x="11334" y="5318"/>
                  </a:lnTo>
                  <a:lnTo>
                    <a:pt x="11486" y="6455"/>
                  </a:lnTo>
                  <a:close/>
                  <a:moveTo>
                    <a:pt x="5996" y="5098"/>
                  </a:moveTo>
                  <a:lnTo>
                    <a:pt x="6852" y="4898"/>
                  </a:lnTo>
                  <a:lnTo>
                    <a:pt x="7002" y="6033"/>
                  </a:lnTo>
                  <a:lnTo>
                    <a:pt x="6147" y="6234"/>
                  </a:lnTo>
                  <a:lnTo>
                    <a:pt x="5996" y="5098"/>
                  </a:lnTo>
                  <a:close/>
                  <a:moveTo>
                    <a:pt x="14578" y="13087"/>
                  </a:moveTo>
                  <a:lnTo>
                    <a:pt x="13724" y="13286"/>
                  </a:lnTo>
                  <a:lnTo>
                    <a:pt x="13573" y="12150"/>
                  </a:lnTo>
                  <a:lnTo>
                    <a:pt x="14428" y="11950"/>
                  </a:lnTo>
                  <a:lnTo>
                    <a:pt x="14578" y="13085"/>
                  </a:lnTo>
                  <a:lnTo>
                    <a:pt x="14578" y="13087"/>
                  </a:lnTo>
                  <a:close/>
                  <a:moveTo>
                    <a:pt x="14835" y="13324"/>
                  </a:moveTo>
                  <a:lnTo>
                    <a:pt x="15691" y="13124"/>
                  </a:lnTo>
                  <a:lnTo>
                    <a:pt x="15841" y="14261"/>
                  </a:lnTo>
                  <a:lnTo>
                    <a:pt x="14986" y="14461"/>
                  </a:lnTo>
                  <a:lnTo>
                    <a:pt x="14835" y="13324"/>
                  </a:lnTo>
                  <a:close/>
                  <a:moveTo>
                    <a:pt x="19063" y="13507"/>
                  </a:moveTo>
                  <a:lnTo>
                    <a:pt x="18207" y="13707"/>
                  </a:lnTo>
                  <a:lnTo>
                    <a:pt x="18056" y="12570"/>
                  </a:lnTo>
                  <a:lnTo>
                    <a:pt x="18056" y="12568"/>
                  </a:lnTo>
                  <a:lnTo>
                    <a:pt x="18912" y="12368"/>
                  </a:lnTo>
                  <a:lnTo>
                    <a:pt x="19063" y="13507"/>
                  </a:lnTo>
                  <a:close/>
                  <a:moveTo>
                    <a:pt x="19947" y="11828"/>
                  </a:moveTo>
                  <a:lnTo>
                    <a:pt x="19091" y="12029"/>
                  </a:lnTo>
                  <a:lnTo>
                    <a:pt x="18941" y="10891"/>
                  </a:lnTo>
                  <a:lnTo>
                    <a:pt x="19796" y="10691"/>
                  </a:lnTo>
                  <a:lnTo>
                    <a:pt x="19947" y="11828"/>
                  </a:lnTo>
                  <a:close/>
                  <a:moveTo>
                    <a:pt x="19757" y="10400"/>
                  </a:moveTo>
                  <a:lnTo>
                    <a:pt x="18902" y="10601"/>
                  </a:lnTo>
                  <a:lnTo>
                    <a:pt x="18751" y="9464"/>
                  </a:lnTo>
                  <a:lnTo>
                    <a:pt x="19607" y="9263"/>
                  </a:lnTo>
                  <a:lnTo>
                    <a:pt x="19757" y="10400"/>
                  </a:lnTo>
                  <a:close/>
                  <a:moveTo>
                    <a:pt x="20452" y="7296"/>
                  </a:moveTo>
                  <a:lnTo>
                    <a:pt x="19597" y="7496"/>
                  </a:lnTo>
                  <a:lnTo>
                    <a:pt x="19446" y="6359"/>
                  </a:lnTo>
                  <a:lnTo>
                    <a:pt x="20301" y="6158"/>
                  </a:lnTo>
                  <a:lnTo>
                    <a:pt x="20452" y="7296"/>
                  </a:lnTo>
                  <a:close/>
                  <a:moveTo>
                    <a:pt x="19190" y="6120"/>
                  </a:moveTo>
                  <a:lnTo>
                    <a:pt x="18335" y="6321"/>
                  </a:lnTo>
                  <a:lnTo>
                    <a:pt x="18184" y="5184"/>
                  </a:lnTo>
                  <a:lnTo>
                    <a:pt x="19039" y="4983"/>
                  </a:lnTo>
                  <a:lnTo>
                    <a:pt x="19190" y="6120"/>
                  </a:lnTo>
                  <a:close/>
                  <a:moveTo>
                    <a:pt x="17927" y="4945"/>
                  </a:moveTo>
                  <a:lnTo>
                    <a:pt x="17071" y="5145"/>
                  </a:lnTo>
                  <a:lnTo>
                    <a:pt x="16921" y="4008"/>
                  </a:lnTo>
                  <a:lnTo>
                    <a:pt x="17776" y="3808"/>
                  </a:lnTo>
                  <a:lnTo>
                    <a:pt x="17927" y="4945"/>
                  </a:lnTo>
                  <a:close/>
                  <a:moveTo>
                    <a:pt x="12370" y="4776"/>
                  </a:moveTo>
                  <a:lnTo>
                    <a:pt x="11515" y="4976"/>
                  </a:lnTo>
                  <a:lnTo>
                    <a:pt x="11364" y="3840"/>
                  </a:lnTo>
                  <a:lnTo>
                    <a:pt x="12219" y="3640"/>
                  </a:lnTo>
                  <a:lnTo>
                    <a:pt x="12370" y="4776"/>
                  </a:lnTo>
                  <a:close/>
                  <a:moveTo>
                    <a:pt x="7887" y="4356"/>
                  </a:moveTo>
                  <a:lnTo>
                    <a:pt x="7031" y="4556"/>
                  </a:lnTo>
                  <a:lnTo>
                    <a:pt x="6881" y="3419"/>
                  </a:lnTo>
                  <a:lnTo>
                    <a:pt x="7735" y="3219"/>
                  </a:lnTo>
                  <a:lnTo>
                    <a:pt x="7887" y="4356"/>
                  </a:lnTo>
                  <a:close/>
                  <a:moveTo>
                    <a:pt x="5807" y="3671"/>
                  </a:moveTo>
                  <a:lnTo>
                    <a:pt x="6662" y="3471"/>
                  </a:lnTo>
                  <a:lnTo>
                    <a:pt x="6813" y="4608"/>
                  </a:lnTo>
                  <a:lnTo>
                    <a:pt x="5958" y="4808"/>
                  </a:lnTo>
                  <a:lnTo>
                    <a:pt x="5807" y="3671"/>
                  </a:lnTo>
                  <a:close/>
                  <a:moveTo>
                    <a:pt x="18333" y="14658"/>
                  </a:moveTo>
                  <a:lnTo>
                    <a:pt x="18246" y="13997"/>
                  </a:lnTo>
                  <a:lnTo>
                    <a:pt x="19100" y="13797"/>
                  </a:lnTo>
                  <a:lnTo>
                    <a:pt x="19215" y="14658"/>
                  </a:lnTo>
                  <a:lnTo>
                    <a:pt x="18333" y="14658"/>
                  </a:lnTo>
                  <a:close/>
                  <a:moveTo>
                    <a:pt x="20275" y="10280"/>
                  </a:moveTo>
                  <a:lnTo>
                    <a:pt x="19976" y="10350"/>
                  </a:lnTo>
                  <a:lnTo>
                    <a:pt x="19824" y="9212"/>
                  </a:lnTo>
                  <a:lnTo>
                    <a:pt x="20421" y="9073"/>
                  </a:lnTo>
                  <a:lnTo>
                    <a:pt x="20275" y="10280"/>
                  </a:lnTo>
                  <a:close/>
                  <a:moveTo>
                    <a:pt x="20821" y="5738"/>
                  </a:moveTo>
                  <a:lnTo>
                    <a:pt x="20481" y="5818"/>
                  </a:lnTo>
                  <a:lnTo>
                    <a:pt x="20330" y="4681"/>
                  </a:lnTo>
                  <a:lnTo>
                    <a:pt x="20966" y="4532"/>
                  </a:lnTo>
                  <a:lnTo>
                    <a:pt x="20821" y="5738"/>
                  </a:lnTo>
                  <a:close/>
                  <a:moveTo>
                    <a:pt x="19987" y="3796"/>
                  </a:moveTo>
                  <a:lnTo>
                    <a:pt x="20073" y="4441"/>
                  </a:lnTo>
                  <a:lnTo>
                    <a:pt x="19218" y="4641"/>
                  </a:lnTo>
                  <a:lnTo>
                    <a:pt x="19099" y="3743"/>
                  </a:lnTo>
                  <a:lnTo>
                    <a:pt x="19987" y="3796"/>
                  </a:lnTo>
                  <a:close/>
                  <a:moveTo>
                    <a:pt x="15525" y="3528"/>
                  </a:moveTo>
                  <a:lnTo>
                    <a:pt x="15590" y="4021"/>
                  </a:lnTo>
                  <a:lnTo>
                    <a:pt x="14736" y="4222"/>
                  </a:lnTo>
                  <a:lnTo>
                    <a:pt x="14636" y="3475"/>
                  </a:lnTo>
                  <a:lnTo>
                    <a:pt x="15525" y="3528"/>
                  </a:lnTo>
                  <a:close/>
                  <a:moveTo>
                    <a:pt x="7448" y="15800"/>
                  </a:moveTo>
                  <a:cubicBezTo>
                    <a:pt x="7662" y="15639"/>
                    <a:pt x="7789" y="15456"/>
                    <a:pt x="7855" y="15247"/>
                  </a:cubicBezTo>
                  <a:lnTo>
                    <a:pt x="12869" y="15247"/>
                  </a:lnTo>
                  <a:lnTo>
                    <a:pt x="12877" y="15255"/>
                  </a:lnTo>
                  <a:lnTo>
                    <a:pt x="12912" y="15247"/>
                  </a:lnTo>
                  <a:lnTo>
                    <a:pt x="20127" y="15247"/>
                  </a:lnTo>
                  <a:lnTo>
                    <a:pt x="21563" y="3301"/>
                  </a:lnTo>
                  <a:lnTo>
                    <a:pt x="4280" y="2264"/>
                  </a:lnTo>
                  <a:cubicBezTo>
                    <a:pt x="4277" y="2253"/>
                    <a:pt x="4273" y="2242"/>
                    <a:pt x="4270" y="2233"/>
                  </a:cubicBezTo>
                  <a:cubicBezTo>
                    <a:pt x="4136" y="1834"/>
                    <a:pt x="3867" y="1570"/>
                    <a:pt x="3563" y="1356"/>
                  </a:cubicBezTo>
                  <a:cubicBezTo>
                    <a:pt x="3256" y="1140"/>
                    <a:pt x="2916" y="957"/>
                    <a:pt x="2590" y="792"/>
                  </a:cubicBezTo>
                  <a:cubicBezTo>
                    <a:pt x="2117" y="552"/>
                    <a:pt x="1630" y="367"/>
                    <a:pt x="1145" y="172"/>
                  </a:cubicBezTo>
                  <a:cubicBezTo>
                    <a:pt x="1023" y="124"/>
                    <a:pt x="901" y="75"/>
                    <a:pt x="777" y="40"/>
                  </a:cubicBezTo>
                  <a:cubicBezTo>
                    <a:pt x="612" y="-6"/>
                    <a:pt x="441" y="-25"/>
                    <a:pt x="282" y="55"/>
                  </a:cubicBezTo>
                  <a:cubicBezTo>
                    <a:pt x="89" y="151"/>
                    <a:pt x="-37" y="391"/>
                    <a:pt x="10" y="637"/>
                  </a:cubicBezTo>
                  <a:cubicBezTo>
                    <a:pt x="56" y="872"/>
                    <a:pt x="241" y="969"/>
                    <a:pt x="416" y="1051"/>
                  </a:cubicBezTo>
                  <a:cubicBezTo>
                    <a:pt x="1041" y="1343"/>
                    <a:pt x="1752" y="1587"/>
                    <a:pt x="2293" y="1900"/>
                  </a:cubicBezTo>
                  <a:cubicBezTo>
                    <a:pt x="2639" y="2099"/>
                    <a:pt x="3346" y="2514"/>
                    <a:pt x="3568" y="2981"/>
                  </a:cubicBezTo>
                  <a:cubicBezTo>
                    <a:pt x="3848" y="3570"/>
                    <a:pt x="6220" y="11193"/>
                    <a:pt x="6937" y="14044"/>
                  </a:cubicBezTo>
                  <a:cubicBezTo>
                    <a:pt x="7050" y="14493"/>
                    <a:pt x="6993" y="14865"/>
                    <a:pt x="6803" y="15043"/>
                  </a:cubicBezTo>
                  <a:cubicBezTo>
                    <a:pt x="6426" y="15395"/>
                    <a:pt x="5817" y="15948"/>
                    <a:pt x="5817" y="17003"/>
                  </a:cubicBezTo>
                  <a:cubicBezTo>
                    <a:pt x="5816" y="18061"/>
                    <a:pt x="6068" y="18554"/>
                    <a:pt x="6383" y="18774"/>
                  </a:cubicBezTo>
                  <a:cubicBezTo>
                    <a:pt x="6342" y="18965"/>
                    <a:pt x="6320" y="19167"/>
                    <a:pt x="6320" y="19375"/>
                  </a:cubicBezTo>
                  <a:cubicBezTo>
                    <a:pt x="6320" y="20590"/>
                    <a:pt x="7061" y="21575"/>
                    <a:pt x="7975" y="21575"/>
                  </a:cubicBezTo>
                  <a:cubicBezTo>
                    <a:pt x="8889" y="21575"/>
                    <a:pt x="9631" y="20590"/>
                    <a:pt x="9631" y="19375"/>
                  </a:cubicBezTo>
                  <a:cubicBezTo>
                    <a:pt x="9631" y="19214"/>
                    <a:pt x="9617" y="19056"/>
                    <a:pt x="9593" y="18905"/>
                  </a:cubicBezTo>
                  <a:lnTo>
                    <a:pt x="16317" y="18905"/>
                  </a:lnTo>
                  <a:cubicBezTo>
                    <a:pt x="16292" y="19056"/>
                    <a:pt x="16279" y="19214"/>
                    <a:pt x="16279" y="19375"/>
                  </a:cubicBezTo>
                  <a:cubicBezTo>
                    <a:pt x="16279" y="20590"/>
                    <a:pt x="17020" y="21575"/>
                    <a:pt x="17935" y="21575"/>
                  </a:cubicBezTo>
                  <a:cubicBezTo>
                    <a:pt x="18849" y="21575"/>
                    <a:pt x="19589" y="20590"/>
                    <a:pt x="19589" y="19375"/>
                  </a:cubicBezTo>
                  <a:cubicBezTo>
                    <a:pt x="19589" y="19214"/>
                    <a:pt x="19576" y="19056"/>
                    <a:pt x="19551" y="18905"/>
                  </a:cubicBezTo>
                  <a:lnTo>
                    <a:pt x="19576" y="18905"/>
                  </a:lnTo>
                  <a:cubicBezTo>
                    <a:pt x="19836" y="18905"/>
                    <a:pt x="20046" y="18625"/>
                    <a:pt x="20046" y="18279"/>
                  </a:cubicBezTo>
                  <a:cubicBezTo>
                    <a:pt x="20046" y="17933"/>
                    <a:pt x="19836" y="17653"/>
                    <a:pt x="19576" y="17653"/>
                  </a:cubicBezTo>
                  <a:lnTo>
                    <a:pt x="18965" y="17653"/>
                  </a:lnTo>
                  <a:cubicBezTo>
                    <a:pt x="18682" y="17352"/>
                    <a:pt x="18325" y="17174"/>
                    <a:pt x="17935" y="17174"/>
                  </a:cubicBezTo>
                  <a:cubicBezTo>
                    <a:pt x="17545" y="17174"/>
                    <a:pt x="17187" y="17352"/>
                    <a:pt x="16904" y="17653"/>
                  </a:cubicBezTo>
                  <a:lnTo>
                    <a:pt x="9006" y="17653"/>
                  </a:lnTo>
                  <a:cubicBezTo>
                    <a:pt x="8723" y="17352"/>
                    <a:pt x="8365" y="17174"/>
                    <a:pt x="7975" y="17174"/>
                  </a:cubicBezTo>
                  <a:cubicBezTo>
                    <a:pt x="7599" y="17174"/>
                    <a:pt x="7253" y="17341"/>
                    <a:pt x="6975" y="17622"/>
                  </a:cubicBezTo>
                  <a:cubicBezTo>
                    <a:pt x="6750" y="17528"/>
                    <a:pt x="6584" y="17330"/>
                    <a:pt x="6584" y="16941"/>
                  </a:cubicBezTo>
                  <a:cubicBezTo>
                    <a:pt x="6584" y="16604"/>
                    <a:pt x="6760" y="16315"/>
                    <a:pt x="7448" y="158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endParaRPr sz="2493" dirty="0">
                <a:latin typeface="Lato Light" panose="020F0502020204030203" pitchFamily="34" charset="0"/>
              </a:endParaRPr>
            </a:p>
          </p:txBody>
        </p:sp>
      </p:grpSp>
      <p:sp>
        <p:nvSpPr>
          <p:cNvPr id="17" name="TextBox 16">
            <a:extLst>
              <a:ext uri="{FF2B5EF4-FFF2-40B4-BE49-F238E27FC236}">
                <a16:creationId xmlns:a16="http://schemas.microsoft.com/office/drawing/2014/main" id="{19E12FC2-4692-DF46-AAAB-5F33C860C34E}"/>
              </a:ext>
            </a:extLst>
          </p:cNvPr>
          <p:cNvSpPr txBox="1"/>
          <p:nvPr/>
        </p:nvSpPr>
        <p:spPr>
          <a:xfrm>
            <a:off x="4888210" y="353889"/>
            <a:ext cx="2415598" cy="546945"/>
          </a:xfrm>
          <a:prstGeom prst="rect">
            <a:avLst/>
          </a:prstGeom>
          <a:noFill/>
        </p:spPr>
        <p:txBody>
          <a:bodyPr wrap="none" rtlCol="0">
            <a:spAutoFit/>
          </a:bodyPr>
          <a:lstStyle/>
          <a:p>
            <a:pPr algn="ctr"/>
            <a:r>
              <a:rPr lang="en-US" sz="2954" b="1" dirty="0">
                <a:solidFill>
                  <a:schemeClr val="tx2"/>
                </a:solidFill>
                <a:latin typeface="Poppins" pitchFamily="2" charset="77"/>
                <a:cs typeface="Poppins" pitchFamily="2" charset="77"/>
              </a:rPr>
              <a:t>Cost Structure</a:t>
            </a:r>
          </a:p>
        </p:txBody>
      </p:sp>
      <p:sp>
        <p:nvSpPr>
          <p:cNvPr id="18" name="TextBox 17">
            <a:extLst>
              <a:ext uri="{FF2B5EF4-FFF2-40B4-BE49-F238E27FC236}">
                <a16:creationId xmlns:a16="http://schemas.microsoft.com/office/drawing/2014/main" id="{24D1A726-7841-0F45-910F-CBA077ADBC6E}"/>
              </a:ext>
            </a:extLst>
          </p:cNvPr>
          <p:cNvSpPr txBox="1"/>
          <p:nvPr/>
        </p:nvSpPr>
        <p:spPr>
          <a:xfrm>
            <a:off x="1391084" y="987558"/>
            <a:ext cx="9594341" cy="638060"/>
          </a:xfrm>
          <a:prstGeom prst="rect">
            <a:avLst/>
          </a:prstGeom>
          <a:noFill/>
        </p:spPr>
        <p:txBody>
          <a:bodyPr wrap="square" rtlCol="0">
            <a:spAutoFit/>
          </a:bodyPr>
          <a:lstStyle/>
          <a:p>
            <a:pPr algn="ctr"/>
            <a:r>
              <a:rPr lang="en-US" sz="1182" spc="148" dirty="0">
                <a:latin typeface="Poppins Light" pitchFamily="2" charset="77"/>
                <a:cs typeface="Poppins Light" pitchFamily="2" charset="77"/>
              </a:rPr>
              <a:t>Cost Structure defines all the costs and expenses that your company will incur while operating your business model. </a:t>
            </a:r>
          </a:p>
          <a:p>
            <a:pPr algn="ctr"/>
            <a:r>
              <a:rPr lang="en-US" sz="1182" spc="148" dirty="0">
                <a:latin typeface="Poppins Light" pitchFamily="2" charset="77"/>
                <a:cs typeface="Poppins Light" pitchFamily="2" charset="77"/>
              </a:rPr>
              <a:t>This final step in the process is important, because it will help your team decide whether to pivot or proceed.</a:t>
            </a:r>
          </a:p>
          <a:p>
            <a:pPr algn="ctr"/>
            <a:endParaRPr lang="en-US" sz="1182" spc="148" dirty="0">
              <a:latin typeface="Poppins Light" pitchFamily="2" charset="77"/>
              <a:cs typeface="Poppins Light" pitchFamily="2" charset="77"/>
            </a:endParaRPr>
          </a:p>
        </p:txBody>
      </p:sp>
      <p:sp>
        <p:nvSpPr>
          <p:cNvPr id="19" name="TextBox 18">
            <a:extLst>
              <a:ext uri="{FF2B5EF4-FFF2-40B4-BE49-F238E27FC236}">
                <a16:creationId xmlns:a16="http://schemas.microsoft.com/office/drawing/2014/main" id="{98B802AC-588E-964A-BC3B-92259DE3AC09}"/>
              </a:ext>
            </a:extLst>
          </p:cNvPr>
          <p:cNvSpPr txBox="1"/>
          <p:nvPr/>
        </p:nvSpPr>
        <p:spPr>
          <a:xfrm>
            <a:off x="1925875" y="3365831"/>
            <a:ext cx="2995435" cy="385490"/>
          </a:xfrm>
          <a:prstGeom prst="rect">
            <a:avLst/>
          </a:prstGeom>
          <a:noFill/>
        </p:spPr>
        <p:txBody>
          <a:bodyPr wrap="none" rtlCol="0" anchor="ctr" anchorCtr="0">
            <a:spAutoFit/>
          </a:bodyPr>
          <a:lstStyle/>
          <a:p>
            <a:r>
              <a:rPr lang="en-US" sz="1905" b="1" dirty="0">
                <a:solidFill>
                  <a:schemeClr val="tx2"/>
                </a:solidFill>
                <a:latin typeface="Poppins" pitchFamily="2" charset="77"/>
                <a:ea typeface="League Spartan" charset="0"/>
                <a:cs typeface="Poppins" pitchFamily="2" charset="77"/>
              </a:rPr>
              <a:t>value-driven cost structures</a:t>
            </a:r>
          </a:p>
        </p:txBody>
      </p:sp>
      <p:sp>
        <p:nvSpPr>
          <p:cNvPr id="20" name="Subtitle 2">
            <a:extLst>
              <a:ext uri="{FF2B5EF4-FFF2-40B4-BE49-F238E27FC236}">
                <a16:creationId xmlns:a16="http://schemas.microsoft.com/office/drawing/2014/main" id="{AD4DC86B-E24F-594E-9C29-C59539F7D1DA}"/>
              </a:ext>
            </a:extLst>
          </p:cNvPr>
          <p:cNvSpPr txBox="1">
            <a:spLocks/>
          </p:cNvSpPr>
          <p:nvPr/>
        </p:nvSpPr>
        <p:spPr>
          <a:xfrm>
            <a:off x="1925873" y="3797596"/>
            <a:ext cx="3433781" cy="679290"/>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create more value in the product itself, not necessarily producing the product at the lowest possible cost.</a:t>
            </a:r>
          </a:p>
        </p:txBody>
      </p:sp>
      <p:sp>
        <p:nvSpPr>
          <p:cNvPr id="21" name="TextBox 20">
            <a:extLst>
              <a:ext uri="{FF2B5EF4-FFF2-40B4-BE49-F238E27FC236}">
                <a16:creationId xmlns:a16="http://schemas.microsoft.com/office/drawing/2014/main" id="{31FE9C35-9180-2640-A41A-B6D2A9B2746F}"/>
              </a:ext>
            </a:extLst>
          </p:cNvPr>
          <p:cNvSpPr txBox="1"/>
          <p:nvPr/>
        </p:nvSpPr>
        <p:spPr>
          <a:xfrm>
            <a:off x="1925874" y="4956539"/>
            <a:ext cx="2916504" cy="385490"/>
          </a:xfrm>
          <a:prstGeom prst="rect">
            <a:avLst/>
          </a:prstGeom>
          <a:noFill/>
        </p:spPr>
        <p:txBody>
          <a:bodyPr wrap="none" rtlCol="0" anchor="ctr" anchorCtr="0">
            <a:spAutoFit/>
          </a:bodyPr>
          <a:lstStyle/>
          <a:p>
            <a:r>
              <a:rPr lang="en-US" sz="1905" b="1" dirty="0">
                <a:solidFill>
                  <a:schemeClr val="tx2"/>
                </a:solidFill>
                <a:latin typeface="Poppins" pitchFamily="2" charset="77"/>
                <a:ea typeface="League Spartan" charset="0"/>
                <a:cs typeface="Poppins" pitchFamily="2" charset="77"/>
              </a:rPr>
              <a:t>cost-driven cost structures </a:t>
            </a:r>
          </a:p>
        </p:txBody>
      </p:sp>
      <p:sp>
        <p:nvSpPr>
          <p:cNvPr id="22" name="Subtitle 2">
            <a:extLst>
              <a:ext uri="{FF2B5EF4-FFF2-40B4-BE49-F238E27FC236}">
                <a16:creationId xmlns:a16="http://schemas.microsoft.com/office/drawing/2014/main" id="{34654247-0F2E-294E-8D8E-A297AF5CB0F4}"/>
              </a:ext>
            </a:extLst>
          </p:cNvPr>
          <p:cNvSpPr txBox="1">
            <a:spLocks/>
          </p:cNvSpPr>
          <p:nvPr/>
        </p:nvSpPr>
        <p:spPr>
          <a:xfrm>
            <a:off x="1925873" y="5388303"/>
            <a:ext cx="3433781" cy="461281"/>
          </a:xfrm>
          <a:prstGeom prst="rect">
            <a:avLst/>
          </a:prstGeom>
        </p:spPr>
        <p:txBody>
          <a:bodyPr vert="horz" wrap="square" lIns="45021" tIns="22511" rIns="45021" bIns="2251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723"/>
              </a:lnSpc>
            </a:pPr>
            <a:r>
              <a:rPr lang="en-US" sz="1182"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focus on minimizing the costs of the product or service as much as possible</a:t>
            </a:r>
          </a:p>
        </p:txBody>
      </p:sp>
      <p:sp>
        <p:nvSpPr>
          <p:cNvPr id="23" name="Oval 22">
            <a:extLst>
              <a:ext uri="{FF2B5EF4-FFF2-40B4-BE49-F238E27FC236}">
                <a16:creationId xmlns:a16="http://schemas.microsoft.com/office/drawing/2014/main" id="{A2A1C14D-9F6C-864E-AFD7-36E9A0F9B623}"/>
              </a:ext>
            </a:extLst>
          </p:cNvPr>
          <p:cNvSpPr/>
          <p:nvPr/>
        </p:nvSpPr>
        <p:spPr>
          <a:xfrm>
            <a:off x="872152" y="3504602"/>
            <a:ext cx="683226" cy="6832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24" name="Oval 23">
            <a:extLst>
              <a:ext uri="{FF2B5EF4-FFF2-40B4-BE49-F238E27FC236}">
                <a16:creationId xmlns:a16="http://schemas.microsoft.com/office/drawing/2014/main" id="{725C0DFD-6A75-3D47-96C8-2AEA1292786F}"/>
              </a:ext>
            </a:extLst>
          </p:cNvPr>
          <p:cNvSpPr/>
          <p:nvPr/>
        </p:nvSpPr>
        <p:spPr>
          <a:xfrm>
            <a:off x="872152" y="5095309"/>
            <a:ext cx="683226" cy="6832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6" dirty="0">
              <a:latin typeface="Lato Light" panose="020F0502020204030203" pitchFamily="34" charset="0"/>
            </a:endParaRPr>
          </a:p>
        </p:txBody>
      </p:sp>
      <p:sp>
        <p:nvSpPr>
          <p:cNvPr id="28" name="Freeform 991">
            <a:extLst>
              <a:ext uri="{FF2B5EF4-FFF2-40B4-BE49-F238E27FC236}">
                <a16:creationId xmlns:a16="http://schemas.microsoft.com/office/drawing/2014/main" id="{5F2C3423-6DB9-44B1-9693-5231BFB22CF4}"/>
              </a:ext>
            </a:extLst>
          </p:cNvPr>
          <p:cNvSpPr>
            <a:spLocks noChangeAspect="1" noChangeArrowheads="1"/>
          </p:cNvSpPr>
          <p:nvPr/>
        </p:nvSpPr>
        <p:spPr bwMode="auto">
          <a:xfrm>
            <a:off x="1002523" y="5215775"/>
            <a:ext cx="404825" cy="404825"/>
          </a:xfrm>
          <a:custGeom>
            <a:avLst/>
            <a:gdLst>
              <a:gd name="T0" fmla="*/ 532423 w 285390"/>
              <a:gd name="T1" fmla="*/ 729203 h 285390"/>
              <a:gd name="T2" fmla="*/ 501981 w 285390"/>
              <a:gd name="T3" fmla="*/ 680424 h 285390"/>
              <a:gd name="T4" fmla="*/ 447878 w 285390"/>
              <a:gd name="T5" fmla="*/ 680424 h 285390"/>
              <a:gd name="T6" fmla="*/ 417440 w 285390"/>
              <a:gd name="T7" fmla="*/ 729203 h 285390"/>
              <a:gd name="T8" fmla="*/ 474375 w 285390"/>
              <a:gd name="T9" fmla="*/ 620606 h 285390"/>
              <a:gd name="T10" fmla="*/ 603100 w 285390"/>
              <a:gd name="T11" fmla="*/ 702181 h 285390"/>
              <a:gd name="T12" fmla="*/ 632895 w 285390"/>
              <a:gd name="T13" fmla="*/ 702181 h 285390"/>
              <a:gd name="T14" fmla="*/ 474375 w 285390"/>
              <a:gd name="T15" fmla="*/ 591816 h 285390"/>
              <a:gd name="T16" fmla="*/ 612317 w 285390"/>
              <a:gd name="T17" fmla="*/ 490152 h 285390"/>
              <a:gd name="T18" fmla="*/ 342246 w 285390"/>
              <a:gd name="T19" fmla="*/ 459714 h 285390"/>
              <a:gd name="T20" fmla="*/ 327610 w 285390"/>
              <a:gd name="T21" fmla="*/ 474933 h 285390"/>
              <a:gd name="T22" fmla="*/ 556895 w 285390"/>
              <a:gd name="T23" fmla="*/ 472319 h 285390"/>
              <a:gd name="T24" fmla="*/ 610309 w 285390"/>
              <a:gd name="T25" fmla="*/ 409465 h 285390"/>
              <a:gd name="T26" fmla="*/ 340223 w 285390"/>
              <a:gd name="T27" fmla="*/ 535179 h 285390"/>
              <a:gd name="T28" fmla="*/ 610309 w 285390"/>
              <a:gd name="T29" fmla="*/ 380453 h 285390"/>
              <a:gd name="T30" fmla="*/ 528409 w 285390"/>
              <a:gd name="T31" fmla="*/ 472319 h 285390"/>
              <a:gd name="T32" fmla="*/ 421532 w 285390"/>
              <a:gd name="T33" fmla="*/ 472319 h 285390"/>
              <a:gd name="T34" fmla="*/ 340223 w 285390"/>
              <a:gd name="T35" fmla="*/ 380453 h 285390"/>
              <a:gd name="T36" fmla="*/ 105414 w 285390"/>
              <a:gd name="T37" fmla="*/ 921181 h 285390"/>
              <a:gd name="T38" fmla="*/ 265931 w 285390"/>
              <a:gd name="T39" fmla="*/ 844509 h 285390"/>
              <a:gd name="T40" fmla="*/ 727126 w 285390"/>
              <a:gd name="T41" fmla="*/ 921181 h 285390"/>
              <a:gd name="T42" fmla="*/ 579785 w 285390"/>
              <a:gd name="T43" fmla="*/ 316171 h 285390"/>
              <a:gd name="T44" fmla="*/ 721136 w 285390"/>
              <a:gd name="T45" fmla="*/ 328156 h 285390"/>
              <a:gd name="T46" fmla="*/ 143750 w 285390"/>
              <a:gd name="T47" fmla="*/ 298200 h 285390"/>
              <a:gd name="T48" fmla="*/ 143750 w 285390"/>
              <a:gd name="T49" fmla="*/ 298200 h 285390"/>
              <a:gd name="T50" fmla="*/ 693590 w 285390"/>
              <a:gd name="T51" fmla="*/ 313777 h 285390"/>
              <a:gd name="T52" fmla="*/ 800199 w 285390"/>
              <a:gd name="T53" fmla="*/ 397638 h 285390"/>
              <a:gd name="T54" fmla="*/ 921185 w 285390"/>
              <a:gd name="T55" fmla="*/ 181988 h 285390"/>
              <a:gd name="T56" fmla="*/ 28750 w 285390"/>
              <a:gd name="T57" fmla="*/ 282628 h 285390"/>
              <a:gd name="T58" fmla="*/ 115004 w 285390"/>
              <a:gd name="T59" fmla="*/ 282628 h 285390"/>
              <a:gd name="T60" fmla="*/ 295882 w 285390"/>
              <a:gd name="T61" fmla="*/ 299400 h 285390"/>
              <a:gd name="T62" fmla="*/ 406269 w 285390"/>
              <a:gd name="T63" fmla="*/ 162305 h 285390"/>
              <a:gd name="T64" fmla="*/ 440087 w 285390"/>
              <a:gd name="T65" fmla="*/ 196120 h 285390"/>
              <a:gd name="T66" fmla="*/ 129370 w 285390"/>
              <a:gd name="T67" fmla="*/ 153234 h 285390"/>
              <a:gd name="T68" fmla="*/ 579785 w 285390"/>
              <a:gd name="T69" fmla="*/ 287419 h 285390"/>
              <a:gd name="T70" fmla="*/ 935562 w 285390"/>
              <a:gd name="T71" fmla="*/ 153234 h 285390"/>
              <a:gd name="T72" fmla="*/ 840927 w 285390"/>
              <a:gd name="T73" fmla="*/ 464731 h 285390"/>
              <a:gd name="T74" fmla="*/ 858895 w 285390"/>
              <a:gd name="T75" fmla="*/ 949932 h 285390"/>
              <a:gd name="T76" fmla="*/ 674418 w 285390"/>
              <a:gd name="T77" fmla="*/ 873261 h 285390"/>
              <a:gd name="T78" fmla="*/ 231197 w 285390"/>
              <a:gd name="T79" fmla="*/ 949932 h 285390"/>
              <a:gd name="T80" fmla="*/ 76660 w 285390"/>
              <a:gd name="T81" fmla="*/ 609694 h 285390"/>
              <a:gd name="T82" fmla="*/ 0 w 285390"/>
              <a:gd name="T83" fmla="*/ 168810 h 285390"/>
              <a:gd name="T84" fmla="*/ 469073 w 285390"/>
              <a:gd name="T85" fmla="*/ 196120 h 285390"/>
              <a:gd name="T86" fmla="*/ 406269 w 285390"/>
              <a:gd name="T87" fmla="*/ 132098 h 285390"/>
              <a:gd name="T88" fmla="*/ 544863 w 285390"/>
              <a:gd name="T89" fmla="*/ 192020 h 285390"/>
              <a:gd name="T90" fmla="*/ 544863 w 285390"/>
              <a:gd name="T91" fmla="*/ 95110 h 285390"/>
              <a:gd name="T92" fmla="*/ 480847 w 285390"/>
              <a:gd name="T93" fmla="*/ 157331 h 285390"/>
              <a:gd name="T94" fmla="*/ 409442 w 285390"/>
              <a:gd name="T95" fmla="*/ 62809 h 285390"/>
              <a:gd name="T96" fmla="*/ 443260 w 285390"/>
              <a:gd name="T97" fmla="*/ 28989 h 285390"/>
              <a:gd name="T98" fmla="*/ 443260 w 285390"/>
              <a:gd name="T99" fmla="*/ 125613 h 2853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85390" h="285390">
                <a:moveTo>
                  <a:pt x="155765" y="200025"/>
                </a:moveTo>
                <a:cubicBezTo>
                  <a:pt x="158051" y="200025"/>
                  <a:pt x="159956" y="201857"/>
                  <a:pt x="159956" y="204421"/>
                </a:cubicBezTo>
                <a:lnTo>
                  <a:pt x="159956" y="219076"/>
                </a:lnTo>
                <a:cubicBezTo>
                  <a:pt x="159956" y="221640"/>
                  <a:pt x="158051" y="223472"/>
                  <a:pt x="155765" y="223472"/>
                </a:cubicBezTo>
                <a:cubicBezTo>
                  <a:pt x="153098" y="223472"/>
                  <a:pt x="150812" y="221640"/>
                  <a:pt x="150812" y="219076"/>
                </a:cubicBezTo>
                <a:lnTo>
                  <a:pt x="150812" y="204421"/>
                </a:lnTo>
                <a:cubicBezTo>
                  <a:pt x="150812" y="201857"/>
                  <a:pt x="153098" y="200025"/>
                  <a:pt x="155765" y="200025"/>
                </a:cubicBezTo>
                <a:close/>
                <a:moveTo>
                  <a:pt x="129984" y="200025"/>
                </a:moveTo>
                <a:cubicBezTo>
                  <a:pt x="132651" y="200025"/>
                  <a:pt x="134556" y="201857"/>
                  <a:pt x="134556" y="204421"/>
                </a:cubicBezTo>
                <a:lnTo>
                  <a:pt x="134556" y="219076"/>
                </a:lnTo>
                <a:cubicBezTo>
                  <a:pt x="134556" y="221640"/>
                  <a:pt x="132651" y="223472"/>
                  <a:pt x="129984" y="223472"/>
                </a:cubicBezTo>
                <a:cubicBezTo>
                  <a:pt x="127317" y="223472"/>
                  <a:pt x="125412" y="221640"/>
                  <a:pt x="125412" y="219076"/>
                </a:cubicBezTo>
                <a:lnTo>
                  <a:pt x="125412" y="204421"/>
                </a:lnTo>
                <a:cubicBezTo>
                  <a:pt x="125412" y="201857"/>
                  <a:pt x="127317" y="200025"/>
                  <a:pt x="129984" y="200025"/>
                </a:cubicBezTo>
                <a:close/>
                <a:moveTo>
                  <a:pt x="142517" y="186450"/>
                </a:moveTo>
                <a:cubicBezTo>
                  <a:pt x="121748" y="186450"/>
                  <a:pt x="103844" y="197623"/>
                  <a:pt x="103844" y="210958"/>
                </a:cubicBezTo>
                <a:cubicBezTo>
                  <a:pt x="103844" y="224293"/>
                  <a:pt x="121748" y="235465"/>
                  <a:pt x="142517" y="235465"/>
                </a:cubicBezTo>
                <a:cubicBezTo>
                  <a:pt x="163644" y="235465"/>
                  <a:pt x="181190" y="224293"/>
                  <a:pt x="181190" y="210958"/>
                </a:cubicBezTo>
                <a:cubicBezTo>
                  <a:pt x="181190" y="197623"/>
                  <a:pt x="163644" y="186450"/>
                  <a:pt x="142517" y="186450"/>
                </a:cubicBezTo>
                <a:close/>
                <a:moveTo>
                  <a:pt x="142517" y="177800"/>
                </a:moveTo>
                <a:cubicBezTo>
                  <a:pt x="168657" y="177800"/>
                  <a:pt x="190142" y="192577"/>
                  <a:pt x="190142" y="210958"/>
                </a:cubicBezTo>
                <a:cubicBezTo>
                  <a:pt x="190142" y="229338"/>
                  <a:pt x="168657" y="244115"/>
                  <a:pt x="142517" y="244115"/>
                </a:cubicBezTo>
                <a:cubicBezTo>
                  <a:pt x="116377" y="244115"/>
                  <a:pt x="95250" y="229338"/>
                  <a:pt x="95250" y="210958"/>
                </a:cubicBezTo>
                <a:cubicBezTo>
                  <a:pt x="95250" y="192577"/>
                  <a:pt x="116377" y="177800"/>
                  <a:pt x="142517" y="177800"/>
                </a:cubicBezTo>
                <a:close/>
                <a:moveTo>
                  <a:pt x="183959" y="138113"/>
                </a:moveTo>
                <a:cubicBezTo>
                  <a:pt x="186245" y="138113"/>
                  <a:pt x="188531" y="140018"/>
                  <a:pt x="188531" y="142685"/>
                </a:cubicBezTo>
                <a:cubicBezTo>
                  <a:pt x="188531" y="144971"/>
                  <a:pt x="186245" y="147257"/>
                  <a:pt x="183959" y="147257"/>
                </a:cubicBezTo>
                <a:cubicBezTo>
                  <a:pt x="181292" y="147257"/>
                  <a:pt x="179387" y="144971"/>
                  <a:pt x="179387" y="142685"/>
                </a:cubicBezTo>
                <a:cubicBezTo>
                  <a:pt x="179387" y="140018"/>
                  <a:pt x="181292" y="138113"/>
                  <a:pt x="183959" y="138113"/>
                </a:cubicBezTo>
                <a:close/>
                <a:moveTo>
                  <a:pt x="102821" y="138113"/>
                </a:moveTo>
                <a:cubicBezTo>
                  <a:pt x="105019" y="138113"/>
                  <a:pt x="107583" y="140018"/>
                  <a:pt x="107583" y="142685"/>
                </a:cubicBezTo>
                <a:cubicBezTo>
                  <a:pt x="107583" y="144971"/>
                  <a:pt x="105019" y="147257"/>
                  <a:pt x="102821" y="147257"/>
                </a:cubicBezTo>
                <a:cubicBezTo>
                  <a:pt x="100623" y="147257"/>
                  <a:pt x="98425" y="144971"/>
                  <a:pt x="98425" y="142685"/>
                </a:cubicBezTo>
                <a:cubicBezTo>
                  <a:pt x="98425" y="140018"/>
                  <a:pt x="100623" y="138113"/>
                  <a:pt x="102821" y="138113"/>
                </a:cubicBezTo>
                <a:close/>
                <a:moveTo>
                  <a:pt x="183356" y="123016"/>
                </a:moveTo>
                <a:cubicBezTo>
                  <a:pt x="174441" y="123016"/>
                  <a:pt x="167309" y="131369"/>
                  <a:pt x="167309" y="141900"/>
                </a:cubicBezTo>
                <a:cubicBezTo>
                  <a:pt x="167309" y="152069"/>
                  <a:pt x="174441" y="160784"/>
                  <a:pt x="183356" y="160784"/>
                </a:cubicBezTo>
                <a:cubicBezTo>
                  <a:pt x="191915" y="160784"/>
                  <a:pt x="198690" y="152069"/>
                  <a:pt x="198690" y="141900"/>
                </a:cubicBezTo>
                <a:cubicBezTo>
                  <a:pt x="198690" y="131369"/>
                  <a:pt x="191915" y="123016"/>
                  <a:pt x="183356" y="123016"/>
                </a:cubicBezTo>
                <a:close/>
                <a:moveTo>
                  <a:pt x="102214" y="123016"/>
                </a:moveTo>
                <a:cubicBezTo>
                  <a:pt x="93592" y="123016"/>
                  <a:pt x="86408" y="131369"/>
                  <a:pt x="86408" y="141900"/>
                </a:cubicBezTo>
                <a:cubicBezTo>
                  <a:pt x="86408" y="152069"/>
                  <a:pt x="93592" y="160784"/>
                  <a:pt x="102214" y="160784"/>
                </a:cubicBezTo>
                <a:cubicBezTo>
                  <a:pt x="111194" y="160784"/>
                  <a:pt x="118020" y="152069"/>
                  <a:pt x="118020" y="141900"/>
                </a:cubicBezTo>
                <a:cubicBezTo>
                  <a:pt x="118020" y="131369"/>
                  <a:pt x="111194" y="123016"/>
                  <a:pt x="102214" y="123016"/>
                </a:cubicBezTo>
                <a:close/>
                <a:moveTo>
                  <a:pt x="183356" y="114300"/>
                </a:moveTo>
                <a:cubicBezTo>
                  <a:pt x="196551" y="114300"/>
                  <a:pt x="207606" y="126647"/>
                  <a:pt x="207606" y="141900"/>
                </a:cubicBezTo>
                <a:cubicBezTo>
                  <a:pt x="207606" y="157153"/>
                  <a:pt x="196551" y="169500"/>
                  <a:pt x="183356" y="169500"/>
                </a:cubicBezTo>
                <a:cubicBezTo>
                  <a:pt x="169805" y="169500"/>
                  <a:pt x="158750" y="157153"/>
                  <a:pt x="158750" y="141900"/>
                </a:cubicBezTo>
                <a:cubicBezTo>
                  <a:pt x="158750" y="126647"/>
                  <a:pt x="169805" y="114300"/>
                  <a:pt x="183356" y="114300"/>
                </a:cubicBezTo>
                <a:close/>
                <a:moveTo>
                  <a:pt x="102214" y="114300"/>
                </a:moveTo>
                <a:cubicBezTo>
                  <a:pt x="115864" y="114300"/>
                  <a:pt x="126641" y="126647"/>
                  <a:pt x="126641" y="141900"/>
                </a:cubicBezTo>
                <a:cubicBezTo>
                  <a:pt x="126641" y="157153"/>
                  <a:pt x="115864" y="169500"/>
                  <a:pt x="102214" y="169500"/>
                </a:cubicBezTo>
                <a:cubicBezTo>
                  <a:pt x="88923" y="169500"/>
                  <a:pt x="77787" y="157153"/>
                  <a:pt x="77787" y="141900"/>
                </a:cubicBezTo>
                <a:cubicBezTo>
                  <a:pt x="77787" y="126647"/>
                  <a:pt x="88923" y="114300"/>
                  <a:pt x="102214" y="114300"/>
                </a:cubicBezTo>
                <a:close/>
                <a:moveTo>
                  <a:pt x="111205" y="94988"/>
                </a:moveTo>
                <a:cubicBezTo>
                  <a:pt x="67299" y="94988"/>
                  <a:pt x="31670" y="134581"/>
                  <a:pt x="31670" y="183171"/>
                </a:cubicBezTo>
                <a:lnTo>
                  <a:pt x="31670" y="276752"/>
                </a:lnTo>
                <a:lnTo>
                  <a:pt x="66939" y="276752"/>
                </a:lnTo>
                <a:lnTo>
                  <a:pt x="75936" y="256236"/>
                </a:lnTo>
                <a:cubicBezTo>
                  <a:pt x="76296" y="254796"/>
                  <a:pt x="78095" y="253717"/>
                  <a:pt x="79895" y="253717"/>
                </a:cubicBezTo>
                <a:lnTo>
                  <a:pt x="205496" y="253717"/>
                </a:lnTo>
                <a:cubicBezTo>
                  <a:pt x="207295" y="253717"/>
                  <a:pt x="208734" y="254796"/>
                  <a:pt x="209454" y="256236"/>
                </a:cubicBezTo>
                <a:lnTo>
                  <a:pt x="218451" y="276752"/>
                </a:lnTo>
                <a:lnTo>
                  <a:pt x="253720" y="276752"/>
                </a:lnTo>
                <a:lnTo>
                  <a:pt x="253720" y="183171"/>
                </a:lnTo>
                <a:cubicBezTo>
                  <a:pt x="253720" y="134581"/>
                  <a:pt x="217732" y="94988"/>
                  <a:pt x="174185" y="94988"/>
                </a:cubicBezTo>
                <a:lnTo>
                  <a:pt x="111205" y="94988"/>
                </a:lnTo>
                <a:close/>
                <a:moveTo>
                  <a:pt x="241844" y="89589"/>
                </a:moveTo>
                <a:cubicBezTo>
                  <a:pt x="232487" y="90309"/>
                  <a:pt x="223850" y="93549"/>
                  <a:pt x="216652" y="98588"/>
                </a:cubicBezTo>
                <a:cubicBezTo>
                  <a:pt x="223130" y="102547"/>
                  <a:pt x="228888" y="107226"/>
                  <a:pt x="234286" y="112625"/>
                </a:cubicBezTo>
                <a:cubicBezTo>
                  <a:pt x="238245" y="105786"/>
                  <a:pt x="241484" y="98228"/>
                  <a:pt x="241844" y="89589"/>
                </a:cubicBezTo>
                <a:close/>
                <a:moveTo>
                  <a:pt x="43186" y="89589"/>
                </a:moveTo>
                <a:cubicBezTo>
                  <a:pt x="44266" y="98228"/>
                  <a:pt x="46785" y="105786"/>
                  <a:pt x="51104" y="112625"/>
                </a:cubicBezTo>
                <a:cubicBezTo>
                  <a:pt x="56502" y="107226"/>
                  <a:pt x="62260" y="102547"/>
                  <a:pt x="68378" y="98588"/>
                </a:cubicBezTo>
                <a:cubicBezTo>
                  <a:pt x="61180" y="93549"/>
                  <a:pt x="52543" y="90309"/>
                  <a:pt x="43186" y="89589"/>
                </a:cubicBezTo>
                <a:close/>
                <a:moveTo>
                  <a:pt x="246523" y="54676"/>
                </a:moveTo>
                <a:cubicBezTo>
                  <a:pt x="223490" y="54676"/>
                  <a:pt x="204056" y="69433"/>
                  <a:pt x="196498" y="89949"/>
                </a:cubicBezTo>
                <a:cubicBezTo>
                  <a:pt x="200457" y="91029"/>
                  <a:pt x="204416" y="92469"/>
                  <a:pt x="208375" y="94268"/>
                </a:cubicBezTo>
                <a:cubicBezTo>
                  <a:pt x="218811" y="85990"/>
                  <a:pt x="232127" y="80591"/>
                  <a:pt x="246523" y="80591"/>
                </a:cubicBezTo>
                <a:cubicBezTo>
                  <a:pt x="249042" y="80591"/>
                  <a:pt x="250841" y="82751"/>
                  <a:pt x="250841" y="84910"/>
                </a:cubicBezTo>
                <a:cubicBezTo>
                  <a:pt x="250841" y="97868"/>
                  <a:pt x="246882" y="109385"/>
                  <a:pt x="240405" y="119463"/>
                </a:cubicBezTo>
                <a:cubicBezTo>
                  <a:pt x="243284" y="123423"/>
                  <a:pt x="246163" y="127382"/>
                  <a:pt x="248682" y="131701"/>
                </a:cubicBezTo>
                <a:cubicBezTo>
                  <a:pt x="265237" y="122703"/>
                  <a:pt x="276753" y="105426"/>
                  <a:pt x="276753" y="84910"/>
                </a:cubicBezTo>
                <a:lnTo>
                  <a:pt x="276753" y="54676"/>
                </a:lnTo>
                <a:lnTo>
                  <a:pt x="246523" y="54676"/>
                </a:lnTo>
                <a:close/>
                <a:moveTo>
                  <a:pt x="8637" y="54676"/>
                </a:moveTo>
                <a:lnTo>
                  <a:pt x="8637" y="84910"/>
                </a:lnTo>
                <a:cubicBezTo>
                  <a:pt x="8637" y="105426"/>
                  <a:pt x="20153" y="122703"/>
                  <a:pt x="36348" y="131701"/>
                </a:cubicBezTo>
                <a:cubicBezTo>
                  <a:pt x="38868" y="127382"/>
                  <a:pt x="42106" y="123423"/>
                  <a:pt x="45345" y="119463"/>
                </a:cubicBezTo>
                <a:cubicBezTo>
                  <a:pt x="38508" y="109385"/>
                  <a:pt x="34549" y="97868"/>
                  <a:pt x="34549" y="84910"/>
                </a:cubicBezTo>
                <a:cubicBezTo>
                  <a:pt x="34549" y="82751"/>
                  <a:pt x="36348" y="80591"/>
                  <a:pt x="38868" y="80591"/>
                </a:cubicBezTo>
                <a:cubicBezTo>
                  <a:pt x="53263" y="80591"/>
                  <a:pt x="66579" y="85990"/>
                  <a:pt x="77015" y="94268"/>
                </a:cubicBezTo>
                <a:cubicBezTo>
                  <a:pt x="80974" y="92469"/>
                  <a:pt x="84933" y="91029"/>
                  <a:pt x="88892" y="89949"/>
                </a:cubicBezTo>
                <a:cubicBezTo>
                  <a:pt x="81334" y="69433"/>
                  <a:pt x="61900" y="54676"/>
                  <a:pt x="38868" y="54676"/>
                </a:cubicBezTo>
                <a:lnTo>
                  <a:pt x="8637" y="54676"/>
                </a:lnTo>
                <a:close/>
                <a:moveTo>
                  <a:pt x="122056" y="48760"/>
                </a:moveTo>
                <a:cubicBezTo>
                  <a:pt x="116613" y="48760"/>
                  <a:pt x="111895" y="53114"/>
                  <a:pt x="111895" y="58920"/>
                </a:cubicBezTo>
                <a:cubicBezTo>
                  <a:pt x="111895" y="64362"/>
                  <a:pt x="116613" y="68717"/>
                  <a:pt x="122056" y="68717"/>
                </a:cubicBezTo>
                <a:cubicBezTo>
                  <a:pt x="127862" y="68717"/>
                  <a:pt x="132216" y="64362"/>
                  <a:pt x="132216" y="58920"/>
                </a:cubicBezTo>
                <a:cubicBezTo>
                  <a:pt x="132216" y="53114"/>
                  <a:pt x="127862" y="48760"/>
                  <a:pt x="122056" y="48760"/>
                </a:cubicBezTo>
                <a:close/>
                <a:moveTo>
                  <a:pt x="4318" y="46038"/>
                </a:moveTo>
                <a:lnTo>
                  <a:pt x="38868" y="46038"/>
                </a:lnTo>
                <a:cubicBezTo>
                  <a:pt x="65859" y="46038"/>
                  <a:pt x="88892" y="63675"/>
                  <a:pt x="97529" y="87790"/>
                </a:cubicBezTo>
                <a:cubicBezTo>
                  <a:pt x="101848" y="87070"/>
                  <a:pt x="106526" y="86350"/>
                  <a:pt x="111205" y="86350"/>
                </a:cubicBezTo>
                <a:lnTo>
                  <a:pt x="174185" y="86350"/>
                </a:lnTo>
                <a:cubicBezTo>
                  <a:pt x="178864" y="86350"/>
                  <a:pt x="183542" y="87070"/>
                  <a:pt x="188221" y="87790"/>
                </a:cubicBezTo>
                <a:cubicBezTo>
                  <a:pt x="196138" y="63675"/>
                  <a:pt x="219531" y="46038"/>
                  <a:pt x="246523" y="46038"/>
                </a:cubicBezTo>
                <a:lnTo>
                  <a:pt x="281072" y="46038"/>
                </a:lnTo>
                <a:cubicBezTo>
                  <a:pt x="283231" y="46038"/>
                  <a:pt x="285390" y="47838"/>
                  <a:pt x="285390" y="50717"/>
                </a:cubicBezTo>
                <a:lnTo>
                  <a:pt x="285390" y="84910"/>
                </a:lnTo>
                <a:cubicBezTo>
                  <a:pt x="285390" y="108666"/>
                  <a:pt x="272075" y="129181"/>
                  <a:pt x="252641" y="139620"/>
                </a:cubicBezTo>
                <a:cubicBezTo>
                  <a:pt x="258759" y="152577"/>
                  <a:pt x="262358" y="167334"/>
                  <a:pt x="262358" y="183171"/>
                </a:cubicBezTo>
                <a:lnTo>
                  <a:pt x="262358" y="281071"/>
                </a:lnTo>
                <a:cubicBezTo>
                  <a:pt x="262358" y="283591"/>
                  <a:pt x="260198" y="285390"/>
                  <a:pt x="258039" y="285390"/>
                </a:cubicBezTo>
                <a:lnTo>
                  <a:pt x="215932" y="285390"/>
                </a:lnTo>
                <a:cubicBezTo>
                  <a:pt x="214133" y="285390"/>
                  <a:pt x="212693" y="284670"/>
                  <a:pt x="211614" y="282871"/>
                </a:cubicBezTo>
                <a:lnTo>
                  <a:pt x="202616" y="262355"/>
                </a:lnTo>
                <a:lnTo>
                  <a:pt x="82414" y="262355"/>
                </a:lnTo>
                <a:lnTo>
                  <a:pt x="73417" y="282871"/>
                </a:lnTo>
                <a:cubicBezTo>
                  <a:pt x="72697" y="284670"/>
                  <a:pt x="71257" y="285390"/>
                  <a:pt x="69458" y="285390"/>
                </a:cubicBezTo>
                <a:lnTo>
                  <a:pt x="27351" y="285390"/>
                </a:lnTo>
                <a:cubicBezTo>
                  <a:pt x="24832" y="285390"/>
                  <a:pt x="23032" y="283591"/>
                  <a:pt x="23032" y="281071"/>
                </a:cubicBezTo>
                <a:lnTo>
                  <a:pt x="23032" y="183171"/>
                </a:lnTo>
                <a:cubicBezTo>
                  <a:pt x="23032" y="167334"/>
                  <a:pt x="26631" y="152577"/>
                  <a:pt x="32390" y="139620"/>
                </a:cubicBezTo>
                <a:cubicBezTo>
                  <a:pt x="13316" y="129181"/>
                  <a:pt x="0" y="108666"/>
                  <a:pt x="0" y="84910"/>
                </a:cubicBezTo>
                <a:lnTo>
                  <a:pt x="0" y="50717"/>
                </a:lnTo>
                <a:cubicBezTo>
                  <a:pt x="0" y="47838"/>
                  <a:pt x="1799" y="46038"/>
                  <a:pt x="4318" y="46038"/>
                </a:cubicBezTo>
                <a:close/>
                <a:moveTo>
                  <a:pt x="122056" y="39688"/>
                </a:moveTo>
                <a:cubicBezTo>
                  <a:pt x="132579" y="39688"/>
                  <a:pt x="140924" y="48397"/>
                  <a:pt x="140924" y="58920"/>
                </a:cubicBezTo>
                <a:cubicBezTo>
                  <a:pt x="140924" y="69080"/>
                  <a:pt x="132579" y="77425"/>
                  <a:pt x="122056" y="77425"/>
                </a:cubicBezTo>
                <a:cubicBezTo>
                  <a:pt x="111895" y="77425"/>
                  <a:pt x="103187" y="69080"/>
                  <a:pt x="103187" y="58920"/>
                </a:cubicBezTo>
                <a:cubicBezTo>
                  <a:pt x="103187" y="48397"/>
                  <a:pt x="111895" y="39688"/>
                  <a:pt x="122056" y="39688"/>
                </a:cubicBezTo>
                <a:close/>
                <a:moveTo>
                  <a:pt x="163694" y="37202"/>
                </a:moveTo>
                <a:cubicBezTo>
                  <a:pt x="157888" y="37202"/>
                  <a:pt x="153171" y="41874"/>
                  <a:pt x="153171" y="47266"/>
                </a:cubicBezTo>
                <a:cubicBezTo>
                  <a:pt x="153171" y="53017"/>
                  <a:pt x="157888" y="57689"/>
                  <a:pt x="163694" y="57689"/>
                </a:cubicBezTo>
                <a:cubicBezTo>
                  <a:pt x="169137" y="57689"/>
                  <a:pt x="173491" y="53017"/>
                  <a:pt x="173491" y="47266"/>
                </a:cubicBezTo>
                <a:cubicBezTo>
                  <a:pt x="173491" y="41874"/>
                  <a:pt x="169137" y="37202"/>
                  <a:pt x="163694" y="37202"/>
                </a:cubicBezTo>
                <a:close/>
                <a:moveTo>
                  <a:pt x="163694" y="28575"/>
                </a:moveTo>
                <a:cubicBezTo>
                  <a:pt x="173854" y="28575"/>
                  <a:pt x="182199" y="37202"/>
                  <a:pt x="182199" y="47266"/>
                </a:cubicBezTo>
                <a:cubicBezTo>
                  <a:pt x="182199" y="57689"/>
                  <a:pt x="173854" y="66316"/>
                  <a:pt x="163694" y="66316"/>
                </a:cubicBezTo>
                <a:cubicBezTo>
                  <a:pt x="153171" y="66316"/>
                  <a:pt x="144462" y="57689"/>
                  <a:pt x="144462" y="47266"/>
                </a:cubicBezTo>
                <a:cubicBezTo>
                  <a:pt x="144462" y="37202"/>
                  <a:pt x="153171" y="28575"/>
                  <a:pt x="163694" y="28575"/>
                </a:cubicBezTo>
                <a:close/>
                <a:moveTo>
                  <a:pt x="133169" y="8709"/>
                </a:moveTo>
                <a:cubicBezTo>
                  <a:pt x="127726" y="8709"/>
                  <a:pt x="123009" y="13426"/>
                  <a:pt x="123009" y="18869"/>
                </a:cubicBezTo>
                <a:cubicBezTo>
                  <a:pt x="123009" y="24674"/>
                  <a:pt x="127726" y="29029"/>
                  <a:pt x="133169" y="29029"/>
                </a:cubicBezTo>
                <a:cubicBezTo>
                  <a:pt x="138975" y="29029"/>
                  <a:pt x="143329" y="24674"/>
                  <a:pt x="143329" y="18869"/>
                </a:cubicBezTo>
                <a:cubicBezTo>
                  <a:pt x="143329" y="13426"/>
                  <a:pt x="138975" y="8709"/>
                  <a:pt x="133169" y="8709"/>
                </a:cubicBezTo>
                <a:close/>
                <a:moveTo>
                  <a:pt x="133169" y="0"/>
                </a:moveTo>
                <a:cubicBezTo>
                  <a:pt x="143692" y="0"/>
                  <a:pt x="152037" y="8709"/>
                  <a:pt x="152037" y="18869"/>
                </a:cubicBezTo>
                <a:cubicBezTo>
                  <a:pt x="152037" y="29392"/>
                  <a:pt x="143692" y="37737"/>
                  <a:pt x="133169" y="37737"/>
                </a:cubicBezTo>
                <a:cubicBezTo>
                  <a:pt x="122646" y="37737"/>
                  <a:pt x="114300" y="29392"/>
                  <a:pt x="114300" y="18869"/>
                </a:cubicBezTo>
                <a:cubicBezTo>
                  <a:pt x="114300" y="8709"/>
                  <a:pt x="122646" y="0"/>
                  <a:pt x="133169" y="0"/>
                </a:cubicBezTo>
                <a:close/>
              </a:path>
            </a:pathLst>
          </a:custGeom>
          <a:solidFill>
            <a:schemeClr val="bg1"/>
          </a:solidFill>
          <a:ln>
            <a:noFill/>
          </a:ln>
          <a:effectLst/>
        </p:spPr>
        <p:txBody>
          <a:bodyPr anchor="ctr"/>
          <a:lstStyle/>
          <a:p>
            <a:endParaRPr lang="en-US" sz="1715" dirty="0">
              <a:latin typeface="Lato Light" panose="020F0502020204030203" pitchFamily="34" charset="0"/>
            </a:endParaRPr>
          </a:p>
        </p:txBody>
      </p:sp>
      <p:sp>
        <p:nvSpPr>
          <p:cNvPr id="29" name="Freeform 985">
            <a:extLst>
              <a:ext uri="{FF2B5EF4-FFF2-40B4-BE49-F238E27FC236}">
                <a16:creationId xmlns:a16="http://schemas.microsoft.com/office/drawing/2014/main" id="{D350A94C-386B-4C3F-B645-2CC6E34866C8}"/>
              </a:ext>
            </a:extLst>
          </p:cNvPr>
          <p:cNvSpPr>
            <a:spLocks noChangeAspect="1" noChangeArrowheads="1"/>
          </p:cNvSpPr>
          <p:nvPr/>
        </p:nvSpPr>
        <p:spPr bwMode="auto">
          <a:xfrm>
            <a:off x="1014842" y="3611736"/>
            <a:ext cx="435369" cy="436706"/>
          </a:xfrm>
          <a:custGeom>
            <a:avLst/>
            <a:gdLst>
              <a:gd name="T0" fmla="*/ 74375 w 285390"/>
              <a:gd name="T1" fmla="*/ 702243 h 285738"/>
              <a:gd name="T2" fmla="*/ 853881 w 285390"/>
              <a:gd name="T3" fmla="*/ 670913 h 285738"/>
              <a:gd name="T4" fmla="*/ 668777 w 285390"/>
              <a:gd name="T5" fmla="*/ 757670 h 285738"/>
              <a:gd name="T6" fmla="*/ 845519 w 285390"/>
              <a:gd name="T7" fmla="*/ 708936 h 285738"/>
              <a:gd name="T8" fmla="*/ 149282 w 285390"/>
              <a:gd name="T9" fmla="*/ 641193 h 285738"/>
              <a:gd name="T10" fmla="*/ 918369 w 285390"/>
              <a:gd name="T11" fmla="*/ 733885 h 285738"/>
              <a:gd name="T12" fmla="*/ 622200 w 285390"/>
              <a:gd name="T13" fmla="*/ 809948 h 285738"/>
              <a:gd name="T14" fmla="*/ 380964 w 285390"/>
              <a:gd name="T15" fmla="*/ 798065 h 285738"/>
              <a:gd name="T16" fmla="*/ 613840 w 285390"/>
              <a:gd name="T17" fmla="*/ 783809 h 285738"/>
              <a:gd name="T18" fmla="*/ 601895 w 285390"/>
              <a:gd name="T19" fmla="*/ 707746 h 285738"/>
              <a:gd name="T20" fmla="*/ 28663 w 285390"/>
              <a:gd name="T21" fmla="*/ 641193 h 285738"/>
              <a:gd name="T22" fmla="*/ 120620 w 285390"/>
              <a:gd name="T23" fmla="*/ 641193 h 285738"/>
              <a:gd name="T24" fmla="*/ 506434 w 285390"/>
              <a:gd name="T25" fmla="*/ 590240 h 285738"/>
              <a:gd name="T26" fmla="*/ 464652 w 285390"/>
              <a:gd name="T27" fmla="*/ 612686 h 285738"/>
              <a:gd name="T28" fmla="*/ 605716 w 285390"/>
              <a:gd name="T29" fmla="*/ 552200 h 285738"/>
              <a:gd name="T30" fmla="*/ 591923 w 285390"/>
              <a:gd name="T31" fmla="*/ 596575 h 285738"/>
              <a:gd name="T32" fmla="*/ 578130 w 285390"/>
              <a:gd name="T33" fmla="*/ 572671 h 285738"/>
              <a:gd name="T34" fmla="*/ 391871 w 285390"/>
              <a:gd name="T35" fmla="*/ 524600 h 285738"/>
              <a:gd name="T36" fmla="*/ 403691 w 285390"/>
              <a:gd name="T37" fmla="*/ 576717 h 285738"/>
              <a:gd name="T38" fmla="*/ 372945 w 285390"/>
              <a:gd name="T39" fmla="*/ 519863 h 285738"/>
              <a:gd name="T40" fmla="*/ 672186 w 285390"/>
              <a:gd name="T41" fmla="*/ 498148 h 285738"/>
              <a:gd name="T42" fmla="*/ 643915 w 285390"/>
              <a:gd name="T43" fmla="*/ 491112 h 285738"/>
              <a:gd name="T44" fmla="*/ 365767 w 285390"/>
              <a:gd name="T45" fmla="*/ 402434 h 285738"/>
              <a:gd name="T46" fmla="*/ 357163 w 285390"/>
              <a:gd name="T47" fmla="*/ 472030 h 285738"/>
              <a:gd name="T48" fmla="*/ 365767 w 285390"/>
              <a:gd name="T49" fmla="*/ 402434 h 285738"/>
              <a:gd name="T50" fmla="*/ 522031 w 285390"/>
              <a:gd name="T51" fmla="*/ 370193 h 285738"/>
              <a:gd name="T52" fmla="*/ 531550 w 285390"/>
              <a:gd name="T53" fmla="*/ 411669 h 285738"/>
              <a:gd name="T54" fmla="*/ 507762 w 285390"/>
              <a:gd name="T55" fmla="*/ 440128 h 285738"/>
              <a:gd name="T56" fmla="*/ 522031 w 285390"/>
              <a:gd name="T57" fmla="*/ 546800 h 285738"/>
              <a:gd name="T58" fmla="*/ 493488 w 285390"/>
              <a:gd name="T59" fmla="*/ 538507 h 285738"/>
              <a:gd name="T60" fmla="*/ 483966 w 285390"/>
              <a:gd name="T61" fmla="*/ 498197 h 285738"/>
              <a:gd name="T62" fmla="*/ 507762 w 285390"/>
              <a:gd name="T63" fmla="*/ 468571 h 285738"/>
              <a:gd name="T64" fmla="*/ 493488 w 285390"/>
              <a:gd name="T65" fmla="*/ 363084 h 285738"/>
              <a:gd name="T66" fmla="*/ 627103 w 285390"/>
              <a:gd name="T67" fmla="*/ 337884 h 285738"/>
              <a:gd name="T68" fmla="*/ 641587 w 285390"/>
              <a:gd name="T69" fmla="*/ 393574 h 285738"/>
              <a:gd name="T70" fmla="*/ 605370 w 285390"/>
              <a:gd name="T71" fmla="*/ 337884 h 285738"/>
              <a:gd name="T72" fmla="*/ 437233 w 285390"/>
              <a:gd name="T73" fmla="*/ 335191 h 285738"/>
              <a:gd name="T74" fmla="*/ 390410 w 285390"/>
              <a:gd name="T75" fmla="*/ 358473 h 285738"/>
              <a:gd name="T76" fmla="*/ 507952 w 285390"/>
              <a:gd name="T77" fmla="*/ 290111 h 285738"/>
              <a:gd name="T78" fmla="*/ 560182 w 285390"/>
              <a:gd name="T79" fmla="*/ 313303 h 285738"/>
              <a:gd name="T80" fmla="*/ 509118 w 285390"/>
              <a:gd name="T81" fmla="*/ 319406 h 285738"/>
              <a:gd name="T82" fmla="*/ 414404 w 285390"/>
              <a:gd name="T83" fmla="*/ 201486 h 285738"/>
              <a:gd name="T84" fmla="*/ 421564 w 285390"/>
              <a:gd name="T85" fmla="*/ 653072 h 285738"/>
              <a:gd name="T86" fmla="*/ 658025 w 285390"/>
              <a:gd name="T87" fmla="*/ 708936 h 285738"/>
              <a:gd name="T88" fmla="*/ 794169 w 285390"/>
              <a:gd name="T89" fmla="*/ 565129 h 285738"/>
              <a:gd name="T90" fmla="*/ 414404 w 285390"/>
              <a:gd name="T91" fmla="*/ 201486 h 285738"/>
              <a:gd name="T92" fmla="*/ 379769 w 285390"/>
              <a:gd name="T93" fmla="*/ 54117 h 285738"/>
              <a:gd name="T94" fmla="*/ 455005 w 285390"/>
              <a:gd name="T95" fmla="*/ 117087 h 285738"/>
              <a:gd name="T96" fmla="*/ 495608 w 285390"/>
              <a:gd name="T97" fmla="*/ 202672 h 285738"/>
              <a:gd name="T98" fmla="*/ 539793 w 285390"/>
              <a:gd name="T99" fmla="*/ 113525 h 285738"/>
              <a:gd name="T100" fmla="*/ 557708 w 285390"/>
              <a:gd name="T101" fmla="*/ 196730 h 285738"/>
              <a:gd name="T102" fmla="*/ 638916 w 285390"/>
              <a:gd name="T103" fmla="*/ 32710 h 285738"/>
              <a:gd name="T104" fmla="*/ 465751 w 285390"/>
              <a:gd name="T105" fmla="*/ 51741 h 285738"/>
              <a:gd name="T106" fmla="*/ 474110 w 285390"/>
              <a:gd name="T107" fmla="*/ 25582 h 285738"/>
              <a:gd name="T108" fmla="*/ 660415 w 285390"/>
              <a:gd name="T109" fmla="*/ 13698 h 285738"/>
              <a:gd name="T110" fmla="*/ 822832 w 285390"/>
              <a:gd name="T111" fmla="*/ 565129 h 285738"/>
              <a:gd name="T112" fmla="*/ 890905 w 285390"/>
              <a:gd name="T113" fmla="*/ 681606 h 285738"/>
              <a:gd name="T114" fmla="*/ 947028 w 285390"/>
              <a:gd name="T115" fmla="*/ 735075 h 285738"/>
              <a:gd name="T116" fmla="*/ 132565 w 285390"/>
              <a:gd name="T117" fmla="*/ 897886 h 285738"/>
              <a:gd name="T118" fmla="*/ 0 w 285390"/>
              <a:gd name="T119" fmla="*/ 626933 h 285738"/>
              <a:gd name="T120" fmla="*/ 192271 w 285390"/>
              <a:gd name="T121" fmla="*/ 612677 h 285738"/>
              <a:gd name="T122" fmla="*/ 353496 w 285390"/>
              <a:gd name="T123" fmla="*/ 63622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1715" dirty="0">
              <a:latin typeface="Lato Light" panose="020F0502020204030203" pitchFamily="34" charset="0"/>
            </a:endParaRPr>
          </a:p>
        </p:txBody>
      </p:sp>
    </p:spTree>
    <p:extLst>
      <p:ext uri="{BB962C8B-B14F-4D97-AF65-F5344CB8AC3E}">
        <p14:creationId xmlns:p14="http://schemas.microsoft.com/office/powerpoint/2010/main" val="502246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0226-C730-4C33-A6F5-7A84707A7A37}"/>
              </a:ext>
            </a:extLst>
          </p:cNvPr>
          <p:cNvSpPr>
            <a:spLocks noGrp="1"/>
          </p:cNvSpPr>
          <p:nvPr>
            <p:ph type="title"/>
          </p:nvPr>
        </p:nvSpPr>
        <p:spPr>
          <a:xfrm>
            <a:off x="3379057" y="2179081"/>
            <a:ext cx="4654600" cy="1492132"/>
          </a:xfrm>
        </p:spPr>
        <p:txBody>
          <a:bodyPr>
            <a:normAutofit/>
          </a:bodyPr>
          <a:lstStyle/>
          <a:p>
            <a:r>
              <a:rPr lang="en-IN" sz="8000" dirty="0"/>
              <a:t>REVIEW -3</a:t>
            </a:r>
          </a:p>
        </p:txBody>
      </p:sp>
    </p:spTree>
    <p:extLst>
      <p:ext uri="{BB962C8B-B14F-4D97-AF65-F5344CB8AC3E}">
        <p14:creationId xmlns:p14="http://schemas.microsoft.com/office/powerpoint/2010/main" val="415520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CBBE-1DD6-42D4-B241-21C7D9642F04}"/>
              </a:ext>
            </a:extLst>
          </p:cNvPr>
          <p:cNvSpPr>
            <a:spLocks noGrp="1"/>
          </p:cNvSpPr>
          <p:nvPr>
            <p:ph type="title"/>
          </p:nvPr>
        </p:nvSpPr>
        <p:spPr>
          <a:xfrm>
            <a:off x="3128327" y="228601"/>
            <a:ext cx="6808153" cy="635000"/>
          </a:xfrm>
        </p:spPr>
        <p:txBody>
          <a:bodyPr>
            <a:noAutofit/>
          </a:bodyPr>
          <a:lstStyle/>
          <a:p>
            <a:r>
              <a:rPr lang="en-IN" sz="4000" b="1" dirty="0">
                <a:latin typeface="Bahnschrift SemiBold" panose="020B0502040204020203" pitchFamily="34" charset="0"/>
              </a:rPr>
              <a:t>Customer Acquisition</a:t>
            </a:r>
            <a:endParaRPr lang="en-IN" sz="4000" dirty="0"/>
          </a:p>
        </p:txBody>
      </p:sp>
      <p:graphicFrame>
        <p:nvGraphicFramePr>
          <p:cNvPr id="4" name="Content Placeholder 3">
            <a:extLst>
              <a:ext uri="{FF2B5EF4-FFF2-40B4-BE49-F238E27FC236}">
                <a16:creationId xmlns:a16="http://schemas.microsoft.com/office/drawing/2014/main" id="{A3253B91-0989-4D0E-BF0F-2C5C6607F10E}"/>
              </a:ext>
            </a:extLst>
          </p:cNvPr>
          <p:cNvGraphicFramePr>
            <a:graphicFrameLocks noGrp="1"/>
          </p:cNvGraphicFramePr>
          <p:nvPr>
            <p:ph idx="1"/>
          </p:nvPr>
        </p:nvGraphicFramePr>
        <p:xfrm>
          <a:off x="244792" y="1056640"/>
          <a:ext cx="11510328" cy="5455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306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CBBE-1DD6-42D4-B241-21C7D9642F04}"/>
              </a:ext>
            </a:extLst>
          </p:cNvPr>
          <p:cNvSpPr>
            <a:spLocks noGrp="1"/>
          </p:cNvSpPr>
          <p:nvPr>
            <p:ph type="title"/>
          </p:nvPr>
        </p:nvSpPr>
        <p:spPr>
          <a:xfrm>
            <a:off x="3798887" y="198121"/>
            <a:ext cx="5456873" cy="635000"/>
          </a:xfrm>
        </p:spPr>
        <p:txBody>
          <a:bodyPr>
            <a:noAutofit/>
          </a:bodyPr>
          <a:lstStyle/>
          <a:p>
            <a:r>
              <a:rPr lang="en-IN" sz="4000" b="1" dirty="0">
                <a:latin typeface="Bahnschrift SemiBold" panose="020B0502040204020203" pitchFamily="34" charset="0"/>
              </a:rPr>
              <a:t>B2B2C Model</a:t>
            </a:r>
            <a:endParaRPr lang="en-IN" sz="4000" dirty="0"/>
          </a:p>
        </p:txBody>
      </p:sp>
      <p:graphicFrame>
        <p:nvGraphicFramePr>
          <p:cNvPr id="4" name="Content Placeholder 3">
            <a:extLst>
              <a:ext uri="{FF2B5EF4-FFF2-40B4-BE49-F238E27FC236}">
                <a16:creationId xmlns:a16="http://schemas.microsoft.com/office/drawing/2014/main" id="{A3253B91-0989-4D0E-BF0F-2C5C6607F10E}"/>
              </a:ext>
            </a:extLst>
          </p:cNvPr>
          <p:cNvGraphicFramePr>
            <a:graphicFrameLocks noGrp="1"/>
          </p:cNvGraphicFramePr>
          <p:nvPr>
            <p:ph idx="1"/>
          </p:nvPr>
        </p:nvGraphicFramePr>
        <p:xfrm>
          <a:off x="244792" y="1056640"/>
          <a:ext cx="11510328" cy="5455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8635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CBBE-1DD6-42D4-B241-21C7D9642F04}"/>
              </a:ext>
            </a:extLst>
          </p:cNvPr>
          <p:cNvSpPr>
            <a:spLocks noGrp="1"/>
          </p:cNvSpPr>
          <p:nvPr>
            <p:ph type="title"/>
          </p:nvPr>
        </p:nvSpPr>
        <p:spPr>
          <a:xfrm>
            <a:off x="1595120" y="198121"/>
            <a:ext cx="9900193" cy="635000"/>
          </a:xfrm>
        </p:spPr>
        <p:txBody>
          <a:bodyPr>
            <a:noAutofit/>
          </a:bodyPr>
          <a:lstStyle/>
          <a:p>
            <a:r>
              <a:rPr lang="en-IN" sz="4000" b="1" dirty="0">
                <a:latin typeface="Bahnschrift SemiBold" panose="020B0502040204020203" pitchFamily="34" charset="0"/>
              </a:rPr>
              <a:t>Make Customer from Customer</a:t>
            </a:r>
            <a:endParaRPr lang="en-IN" sz="4000" dirty="0"/>
          </a:p>
        </p:txBody>
      </p:sp>
      <p:graphicFrame>
        <p:nvGraphicFramePr>
          <p:cNvPr id="4" name="Content Placeholder 3">
            <a:extLst>
              <a:ext uri="{FF2B5EF4-FFF2-40B4-BE49-F238E27FC236}">
                <a16:creationId xmlns:a16="http://schemas.microsoft.com/office/drawing/2014/main" id="{A3253B91-0989-4D0E-BF0F-2C5C6607F10E}"/>
              </a:ext>
            </a:extLst>
          </p:cNvPr>
          <p:cNvGraphicFramePr>
            <a:graphicFrameLocks noGrp="1"/>
          </p:cNvGraphicFramePr>
          <p:nvPr>
            <p:ph idx="1"/>
          </p:nvPr>
        </p:nvGraphicFramePr>
        <p:xfrm>
          <a:off x="244792" y="1056640"/>
          <a:ext cx="11510328" cy="5455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7065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1B812-EB90-354B-95F6-C36493CF4878}"/>
              </a:ext>
            </a:extLst>
          </p:cNvPr>
          <p:cNvSpPr txBox="1"/>
          <p:nvPr/>
        </p:nvSpPr>
        <p:spPr>
          <a:xfrm>
            <a:off x="4963886" y="308758"/>
            <a:ext cx="4702628" cy="546303"/>
          </a:xfrm>
          <a:prstGeom prst="rect">
            <a:avLst/>
          </a:prstGeom>
          <a:noFill/>
        </p:spPr>
        <p:txBody>
          <a:bodyPr wrap="square" rtlCol="0">
            <a:spAutoFit/>
          </a:bodyPr>
          <a:lstStyle/>
          <a:p>
            <a:r>
              <a:rPr lang="en-US" sz="2950" b="1" dirty="0"/>
              <a:t>Funding Plan</a:t>
            </a:r>
          </a:p>
        </p:txBody>
      </p:sp>
      <p:sp>
        <p:nvSpPr>
          <p:cNvPr id="9" name="TextBox 8">
            <a:extLst>
              <a:ext uri="{FF2B5EF4-FFF2-40B4-BE49-F238E27FC236}">
                <a16:creationId xmlns:a16="http://schemas.microsoft.com/office/drawing/2014/main" id="{1DBFE56E-BA49-BE47-B89C-6A714CA766D1}"/>
              </a:ext>
            </a:extLst>
          </p:cNvPr>
          <p:cNvSpPr txBox="1"/>
          <p:nvPr/>
        </p:nvSpPr>
        <p:spPr>
          <a:xfrm>
            <a:off x="6531429" y="1242701"/>
            <a:ext cx="5660572" cy="1477328"/>
          </a:xfrm>
          <a:prstGeom prst="rect">
            <a:avLst/>
          </a:prstGeom>
          <a:noFill/>
        </p:spPr>
        <p:txBody>
          <a:bodyPr wrap="square" rtlCol="0">
            <a:spAutoFit/>
          </a:bodyPr>
          <a:lstStyle/>
          <a:p>
            <a:r>
              <a:rPr lang="en-IN" dirty="0"/>
              <a:t>Capital is what gets our foot in the door. It lets invest in other essentials and carry on with our work. </a:t>
            </a:r>
            <a:br>
              <a:rPr lang="en-IN" dirty="0"/>
            </a:br>
            <a:r>
              <a:rPr lang="en-IN" dirty="0"/>
              <a:t>Indeed initially we have to spend a huge amount to begin with but we could adjust it if we manage our funds in a proper manner.</a:t>
            </a:r>
            <a:endParaRPr lang="en-US" dirty="0"/>
          </a:p>
        </p:txBody>
      </p:sp>
      <p:pic>
        <p:nvPicPr>
          <p:cNvPr id="1030" name="Picture 6" descr="Ongoing Research | Azad M. Madni, PhD">
            <a:extLst>
              <a:ext uri="{FF2B5EF4-FFF2-40B4-BE49-F238E27FC236}">
                <a16:creationId xmlns:a16="http://schemas.microsoft.com/office/drawing/2014/main" id="{F0BDA343-4CFC-CC4B-9A17-1B8186CBE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2921"/>
            <a:ext cx="5759532" cy="35174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lgamating of Operational Design Domains (ODDs) for AI Self-Driving Cars  - AI Trends">
            <a:extLst>
              <a:ext uri="{FF2B5EF4-FFF2-40B4-BE49-F238E27FC236}">
                <a16:creationId xmlns:a16="http://schemas.microsoft.com/office/drawing/2014/main" id="{1F2D46D1-C89C-4948-97E8-4240BB860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403" y="3935194"/>
            <a:ext cx="5848597" cy="292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441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1F947-7B84-C045-82D4-9D4693DA15C3}"/>
              </a:ext>
            </a:extLst>
          </p:cNvPr>
          <p:cNvSpPr txBox="1"/>
          <p:nvPr/>
        </p:nvSpPr>
        <p:spPr>
          <a:xfrm>
            <a:off x="1935678" y="80752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7670C8AC-7F2C-B244-B9BD-817B0A7B688C}"/>
              </a:ext>
            </a:extLst>
          </p:cNvPr>
          <p:cNvSpPr txBox="1"/>
          <p:nvPr/>
        </p:nvSpPr>
        <p:spPr>
          <a:xfrm>
            <a:off x="4963886" y="308758"/>
            <a:ext cx="4702628" cy="546303"/>
          </a:xfrm>
          <a:prstGeom prst="rect">
            <a:avLst/>
          </a:prstGeom>
          <a:noFill/>
        </p:spPr>
        <p:txBody>
          <a:bodyPr wrap="square" rtlCol="0">
            <a:spAutoFit/>
          </a:bodyPr>
          <a:lstStyle/>
          <a:p>
            <a:r>
              <a:rPr lang="en-US" sz="2950" b="1" dirty="0"/>
              <a:t>Funding Plan</a:t>
            </a:r>
          </a:p>
        </p:txBody>
      </p:sp>
      <p:sp>
        <p:nvSpPr>
          <p:cNvPr id="4" name="TextBox 3">
            <a:extLst>
              <a:ext uri="{FF2B5EF4-FFF2-40B4-BE49-F238E27FC236}">
                <a16:creationId xmlns:a16="http://schemas.microsoft.com/office/drawing/2014/main" id="{384F3EDC-39AB-B444-9CE4-9BC5D77C1E8A}"/>
              </a:ext>
            </a:extLst>
          </p:cNvPr>
          <p:cNvSpPr txBox="1"/>
          <p:nvPr/>
        </p:nvSpPr>
        <p:spPr>
          <a:xfrm>
            <a:off x="2280062" y="1401289"/>
            <a:ext cx="7647709" cy="646331"/>
          </a:xfrm>
          <a:prstGeom prst="rect">
            <a:avLst/>
          </a:prstGeom>
          <a:noFill/>
        </p:spPr>
        <p:txBody>
          <a:bodyPr wrap="square" rtlCol="0">
            <a:spAutoFit/>
          </a:bodyPr>
          <a:lstStyle/>
          <a:p>
            <a:r>
              <a:rPr lang="en-US" dirty="0"/>
              <a:t>Firstly, we could </a:t>
            </a:r>
            <a:r>
              <a:rPr lang="en-IN" dirty="0"/>
              <a:t>take a loan for starting up the business and then try to repay it within the specified period of time. </a:t>
            </a:r>
            <a:endParaRPr lang="en-US" dirty="0"/>
          </a:p>
        </p:txBody>
      </p:sp>
      <p:sp>
        <p:nvSpPr>
          <p:cNvPr id="5" name="5-point Star 4">
            <a:extLst>
              <a:ext uri="{FF2B5EF4-FFF2-40B4-BE49-F238E27FC236}">
                <a16:creationId xmlns:a16="http://schemas.microsoft.com/office/drawing/2014/main" id="{31FFB30F-FDD0-8446-880B-6B8EAB026DC8}"/>
              </a:ext>
            </a:extLst>
          </p:cNvPr>
          <p:cNvSpPr/>
          <p:nvPr/>
        </p:nvSpPr>
        <p:spPr>
          <a:xfrm>
            <a:off x="1766785" y="1465729"/>
            <a:ext cx="261258" cy="2375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8FB25E-CD21-9F4A-B812-124BF23A4215}"/>
              </a:ext>
            </a:extLst>
          </p:cNvPr>
          <p:cNvSpPr txBox="1"/>
          <p:nvPr/>
        </p:nvSpPr>
        <p:spPr>
          <a:xfrm>
            <a:off x="2280062" y="2368529"/>
            <a:ext cx="7828105" cy="1477328"/>
          </a:xfrm>
          <a:prstGeom prst="rect">
            <a:avLst/>
          </a:prstGeom>
          <a:noFill/>
        </p:spPr>
        <p:txBody>
          <a:bodyPr wrap="none" rtlCol="0">
            <a:spAutoFit/>
          </a:bodyPr>
          <a:lstStyle/>
          <a:p>
            <a:r>
              <a:rPr lang="en-IN" dirty="0"/>
              <a:t>Many companies have accelerated their IT spending, especially for AI technology, </a:t>
            </a:r>
          </a:p>
          <a:p>
            <a:r>
              <a:rPr lang="en-IN" dirty="0"/>
              <a:t>to keep their business going. Around the globe in the year 2020 many such </a:t>
            </a:r>
          </a:p>
          <a:p>
            <a:r>
              <a:rPr lang="en-IN" dirty="0"/>
              <a:t>companies invested in AI driven start-ups or small businesses as for example </a:t>
            </a:r>
          </a:p>
          <a:p>
            <a:r>
              <a:rPr lang="en-IN" dirty="0"/>
              <a:t>Autonomous cybersecurity platform company </a:t>
            </a:r>
            <a:r>
              <a:rPr lang="en-IN" dirty="0" err="1"/>
              <a:t>SentinelOne</a:t>
            </a:r>
            <a:r>
              <a:rPr lang="en-IN" dirty="0"/>
              <a:t> raised US$267 </a:t>
            </a:r>
          </a:p>
          <a:p>
            <a:r>
              <a:rPr lang="en-IN" dirty="0"/>
              <a:t>million in Series F in November.</a:t>
            </a:r>
            <a:endParaRPr lang="en-US" dirty="0"/>
          </a:p>
        </p:txBody>
      </p:sp>
      <p:sp>
        <p:nvSpPr>
          <p:cNvPr id="10" name="5-point Star 9">
            <a:extLst>
              <a:ext uri="{FF2B5EF4-FFF2-40B4-BE49-F238E27FC236}">
                <a16:creationId xmlns:a16="http://schemas.microsoft.com/office/drawing/2014/main" id="{632996DF-FB40-0841-A710-82073C518F43}"/>
              </a:ext>
            </a:extLst>
          </p:cNvPr>
          <p:cNvSpPr/>
          <p:nvPr/>
        </p:nvSpPr>
        <p:spPr>
          <a:xfrm>
            <a:off x="1805049" y="2434442"/>
            <a:ext cx="261258" cy="2375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AF09EC-84AF-284D-A1BA-6F588FCFD707}"/>
              </a:ext>
            </a:extLst>
          </p:cNvPr>
          <p:cNvSpPr txBox="1"/>
          <p:nvPr/>
        </p:nvSpPr>
        <p:spPr>
          <a:xfrm>
            <a:off x="2280062" y="4068173"/>
            <a:ext cx="8417369" cy="923330"/>
          </a:xfrm>
          <a:prstGeom prst="rect">
            <a:avLst/>
          </a:prstGeom>
          <a:noFill/>
        </p:spPr>
        <p:txBody>
          <a:bodyPr wrap="none" rtlCol="0">
            <a:spAutoFit/>
          </a:bodyPr>
          <a:lstStyle/>
          <a:p>
            <a:r>
              <a:rPr lang="en-IN" dirty="0"/>
              <a:t>We could also submit our model to some of the famous IT companies so that if our</a:t>
            </a:r>
          </a:p>
          <a:p>
            <a:r>
              <a:rPr lang="en-IN" dirty="0"/>
              <a:t>model is accepted, we could make use of the tech parks to deploy our project and </a:t>
            </a:r>
          </a:p>
          <a:p>
            <a:r>
              <a:rPr lang="en-IN" dirty="0"/>
              <a:t>could also access some of the resources provided by them like their laboratories and all.</a:t>
            </a:r>
            <a:endParaRPr lang="en-US" dirty="0"/>
          </a:p>
        </p:txBody>
      </p:sp>
      <p:sp>
        <p:nvSpPr>
          <p:cNvPr id="12" name="5-point Star 11">
            <a:extLst>
              <a:ext uri="{FF2B5EF4-FFF2-40B4-BE49-F238E27FC236}">
                <a16:creationId xmlns:a16="http://schemas.microsoft.com/office/drawing/2014/main" id="{367A2A75-6D21-464D-BDD6-AE703E992E0A}"/>
              </a:ext>
            </a:extLst>
          </p:cNvPr>
          <p:cNvSpPr/>
          <p:nvPr/>
        </p:nvSpPr>
        <p:spPr>
          <a:xfrm>
            <a:off x="1897414" y="4179517"/>
            <a:ext cx="261258" cy="2375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2EFF3E-6659-F749-AE4B-4A0FD47819CA}"/>
              </a:ext>
            </a:extLst>
          </p:cNvPr>
          <p:cNvSpPr txBox="1"/>
          <p:nvPr/>
        </p:nvSpPr>
        <p:spPr>
          <a:xfrm>
            <a:off x="2280062" y="5243830"/>
            <a:ext cx="8637044" cy="646331"/>
          </a:xfrm>
          <a:prstGeom prst="rect">
            <a:avLst/>
          </a:prstGeom>
          <a:noFill/>
        </p:spPr>
        <p:txBody>
          <a:bodyPr wrap="none" rtlCol="0">
            <a:spAutoFit/>
          </a:bodyPr>
          <a:lstStyle/>
          <a:p>
            <a:r>
              <a:rPr lang="en-IN" dirty="0"/>
              <a:t>It is seen that famous tech companies like Google has also nurtured many </a:t>
            </a:r>
            <a:r>
              <a:rPr lang="en-IN" dirty="0" err="1"/>
              <a:t>startups</a:t>
            </a:r>
            <a:r>
              <a:rPr lang="en-IN" dirty="0"/>
              <a:t> in India</a:t>
            </a:r>
            <a:br>
              <a:rPr lang="en-IN" dirty="0"/>
            </a:br>
            <a:r>
              <a:rPr lang="en-IN" dirty="0"/>
              <a:t>which is indeed a good sign. </a:t>
            </a:r>
            <a:endParaRPr lang="en-US" dirty="0"/>
          </a:p>
        </p:txBody>
      </p:sp>
      <p:sp>
        <p:nvSpPr>
          <p:cNvPr id="14" name="5-point Star 13">
            <a:extLst>
              <a:ext uri="{FF2B5EF4-FFF2-40B4-BE49-F238E27FC236}">
                <a16:creationId xmlns:a16="http://schemas.microsoft.com/office/drawing/2014/main" id="{38F3308F-2314-564C-9B1D-5FF2496780B1}"/>
              </a:ext>
            </a:extLst>
          </p:cNvPr>
          <p:cNvSpPr/>
          <p:nvPr/>
        </p:nvSpPr>
        <p:spPr>
          <a:xfrm>
            <a:off x="1935678" y="5278858"/>
            <a:ext cx="261258" cy="2375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259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CB61A5-3EB6-E643-B81F-2B4F69A987A6}"/>
              </a:ext>
            </a:extLst>
          </p:cNvPr>
          <p:cNvGrpSpPr/>
          <p:nvPr/>
        </p:nvGrpSpPr>
        <p:grpSpPr>
          <a:xfrm>
            <a:off x="7640597" y="0"/>
            <a:ext cx="4551403" cy="6858000"/>
            <a:chOff x="2550042" y="304800"/>
            <a:chExt cx="3850758" cy="6553200"/>
          </a:xfrm>
        </p:grpSpPr>
        <p:pic>
          <p:nvPicPr>
            <p:cNvPr id="4" name="Picture 3">
              <a:extLst>
                <a:ext uri="{FF2B5EF4-FFF2-40B4-BE49-F238E27FC236}">
                  <a16:creationId xmlns:a16="http://schemas.microsoft.com/office/drawing/2014/main" id="{639E5564-4C5D-BD44-B8FB-B8FC9497B967}"/>
                </a:ext>
              </a:extLst>
            </p:cNvPr>
            <p:cNvPicPr>
              <a:picLocks noChangeAspect="1"/>
            </p:cNvPicPr>
            <p:nvPr/>
          </p:nvPicPr>
          <p:blipFill>
            <a:blip r:embed="rId2"/>
            <a:stretch>
              <a:fillRect/>
            </a:stretch>
          </p:blipFill>
          <p:spPr>
            <a:xfrm>
              <a:off x="2550042" y="3429000"/>
              <a:ext cx="3850758" cy="3429000"/>
            </a:xfrm>
            <a:prstGeom prst="rect">
              <a:avLst/>
            </a:prstGeom>
          </p:spPr>
        </p:pic>
        <p:pic>
          <p:nvPicPr>
            <p:cNvPr id="5" name="Picture 4">
              <a:extLst>
                <a:ext uri="{FF2B5EF4-FFF2-40B4-BE49-F238E27FC236}">
                  <a16:creationId xmlns:a16="http://schemas.microsoft.com/office/drawing/2014/main" id="{AB005A87-FAFD-1948-A7CB-793472D23156}"/>
                </a:ext>
              </a:extLst>
            </p:cNvPr>
            <p:cNvPicPr>
              <a:picLocks noChangeAspect="1"/>
            </p:cNvPicPr>
            <p:nvPr/>
          </p:nvPicPr>
          <p:blipFill>
            <a:blip r:embed="rId3"/>
            <a:stretch>
              <a:fillRect/>
            </a:stretch>
          </p:blipFill>
          <p:spPr>
            <a:xfrm>
              <a:off x="2550042" y="304800"/>
              <a:ext cx="3850758" cy="3124200"/>
            </a:xfrm>
            <a:prstGeom prst="rect">
              <a:avLst/>
            </a:prstGeom>
          </p:spPr>
        </p:pic>
      </p:grpSp>
      <p:pic>
        <p:nvPicPr>
          <p:cNvPr id="1026" name="Picture 2" descr="Google to invest $10B or Rs75000 cr for startup fund, Sundar Pichai stated  in a tweet">
            <a:extLst>
              <a:ext uri="{FF2B5EF4-FFF2-40B4-BE49-F238E27FC236}">
                <a16:creationId xmlns:a16="http://schemas.microsoft.com/office/drawing/2014/main" id="{0550D316-5AC0-2548-A2CD-ED22ABCE2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049" y="1496291"/>
            <a:ext cx="5320146" cy="29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1F39FA-9172-FD44-A137-8C9078C2DC78}"/>
              </a:ext>
            </a:extLst>
          </p:cNvPr>
          <p:cNvSpPr txBox="1"/>
          <p:nvPr/>
        </p:nvSpPr>
        <p:spPr>
          <a:xfrm>
            <a:off x="2743201" y="356260"/>
            <a:ext cx="4852832" cy="546303"/>
          </a:xfrm>
          <a:prstGeom prst="rect">
            <a:avLst/>
          </a:prstGeom>
          <a:noFill/>
        </p:spPr>
        <p:txBody>
          <a:bodyPr wrap="square" rtlCol="0">
            <a:spAutoFit/>
          </a:bodyPr>
          <a:lstStyle/>
          <a:p>
            <a:r>
              <a:rPr lang="en-US" sz="2950" b="1" dirty="0"/>
              <a:t>Recent Trends of Funding</a:t>
            </a:r>
          </a:p>
        </p:txBody>
      </p:sp>
    </p:spTree>
    <p:extLst>
      <p:ext uri="{BB962C8B-B14F-4D97-AF65-F5344CB8AC3E}">
        <p14:creationId xmlns:p14="http://schemas.microsoft.com/office/powerpoint/2010/main" val="3318428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ere's why Indian companies are betting big on AI - The Economic Times">
            <a:extLst>
              <a:ext uri="{FF2B5EF4-FFF2-40B4-BE49-F238E27FC236}">
                <a16:creationId xmlns:a16="http://schemas.microsoft.com/office/drawing/2014/main" id="{8BD92912-4D80-354C-A64F-C5E2F5FA1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974" y="0"/>
            <a:ext cx="95920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03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0226-C730-4C33-A6F5-7A84707A7A37}"/>
              </a:ext>
            </a:extLst>
          </p:cNvPr>
          <p:cNvSpPr>
            <a:spLocks noGrp="1"/>
          </p:cNvSpPr>
          <p:nvPr>
            <p:ph type="title"/>
          </p:nvPr>
        </p:nvSpPr>
        <p:spPr>
          <a:xfrm>
            <a:off x="3379057" y="2179081"/>
            <a:ext cx="4654600" cy="1492132"/>
          </a:xfrm>
        </p:spPr>
        <p:txBody>
          <a:bodyPr>
            <a:normAutofit/>
          </a:bodyPr>
          <a:lstStyle/>
          <a:p>
            <a:r>
              <a:rPr lang="en-IN" sz="8000" dirty="0"/>
              <a:t>REVIEW -1</a:t>
            </a:r>
          </a:p>
        </p:txBody>
      </p:sp>
    </p:spTree>
    <p:extLst>
      <p:ext uri="{BB962C8B-B14F-4D97-AF65-F5344CB8AC3E}">
        <p14:creationId xmlns:p14="http://schemas.microsoft.com/office/powerpoint/2010/main" val="1288539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25C69-BDDB-A443-9094-63D463DF6F5D}"/>
              </a:ext>
            </a:extLst>
          </p:cNvPr>
          <p:cNvSpPr txBox="1"/>
          <p:nvPr/>
        </p:nvSpPr>
        <p:spPr>
          <a:xfrm>
            <a:off x="2085975" y="1157288"/>
            <a:ext cx="8440324" cy="646331"/>
          </a:xfrm>
          <a:prstGeom prst="rect">
            <a:avLst/>
          </a:prstGeom>
          <a:noFill/>
        </p:spPr>
        <p:txBody>
          <a:bodyPr wrap="none" rtlCol="0">
            <a:spAutoFit/>
          </a:bodyPr>
          <a:lstStyle/>
          <a:p>
            <a:r>
              <a:rPr lang="en-US" dirty="0"/>
              <a:t>We could join hands with a road construction company to gather some of the resources </a:t>
            </a:r>
            <a:br>
              <a:rPr lang="en-US" dirty="0"/>
            </a:br>
            <a:r>
              <a:rPr lang="en-US" dirty="0"/>
              <a:t>which would be needed to deploy our model.</a:t>
            </a:r>
          </a:p>
        </p:txBody>
      </p:sp>
      <p:sp>
        <p:nvSpPr>
          <p:cNvPr id="3" name="5-point Star 2">
            <a:extLst>
              <a:ext uri="{FF2B5EF4-FFF2-40B4-BE49-F238E27FC236}">
                <a16:creationId xmlns:a16="http://schemas.microsoft.com/office/drawing/2014/main" id="{B784BA4D-6E76-9141-B35C-8D82DA9486B1}"/>
              </a:ext>
            </a:extLst>
          </p:cNvPr>
          <p:cNvSpPr/>
          <p:nvPr/>
        </p:nvSpPr>
        <p:spPr>
          <a:xfrm>
            <a:off x="1755469" y="1242947"/>
            <a:ext cx="261258" cy="2375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BC0361-F4F5-FB44-BDAA-E10959F4F901}"/>
              </a:ext>
            </a:extLst>
          </p:cNvPr>
          <p:cNvSpPr txBox="1"/>
          <p:nvPr/>
        </p:nvSpPr>
        <p:spPr>
          <a:xfrm>
            <a:off x="4963886" y="308758"/>
            <a:ext cx="4702628" cy="546303"/>
          </a:xfrm>
          <a:prstGeom prst="rect">
            <a:avLst/>
          </a:prstGeom>
          <a:noFill/>
        </p:spPr>
        <p:txBody>
          <a:bodyPr wrap="square" rtlCol="0">
            <a:spAutoFit/>
          </a:bodyPr>
          <a:lstStyle/>
          <a:p>
            <a:r>
              <a:rPr lang="en-US" sz="2950" b="1" dirty="0"/>
              <a:t>Funding Plan</a:t>
            </a:r>
          </a:p>
        </p:txBody>
      </p:sp>
      <p:sp>
        <p:nvSpPr>
          <p:cNvPr id="5" name="TextBox 4">
            <a:extLst>
              <a:ext uri="{FF2B5EF4-FFF2-40B4-BE49-F238E27FC236}">
                <a16:creationId xmlns:a16="http://schemas.microsoft.com/office/drawing/2014/main" id="{693961AB-BF3B-8449-8123-F26057073416}"/>
              </a:ext>
            </a:extLst>
          </p:cNvPr>
          <p:cNvSpPr txBox="1"/>
          <p:nvPr/>
        </p:nvSpPr>
        <p:spPr>
          <a:xfrm>
            <a:off x="2085975" y="2371726"/>
            <a:ext cx="9271384" cy="1200329"/>
          </a:xfrm>
          <a:prstGeom prst="rect">
            <a:avLst/>
          </a:prstGeom>
          <a:noFill/>
        </p:spPr>
        <p:txBody>
          <a:bodyPr wrap="none" rtlCol="0">
            <a:spAutoFit/>
          </a:bodyPr>
          <a:lstStyle/>
          <a:p>
            <a:r>
              <a:rPr lang="en-US" dirty="0"/>
              <a:t>We must get in touch with the venture capitalists who </a:t>
            </a:r>
            <a:r>
              <a:rPr lang="en-IN" dirty="0"/>
              <a:t>professionally managed funds </a:t>
            </a:r>
          </a:p>
          <a:p>
            <a:r>
              <a:rPr lang="en-IN" dirty="0"/>
              <a:t>to start-ups that have success potential. The best part about venture capital </a:t>
            </a:r>
          </a:p>
          <a:p>
            <a:r>
              <a:rPr lang="en-IN" dirty="0"/>
              <a:t>investments is the expertise and monitoring that they bring along. Ordinarily, VCs invest in equity</a:t>
            </a:r>
          </a:p>
          <a:p>
            <a:r>
              <a:rPr lang="en-IN" dirty="0"/>
              <a:t>and once the business releases its IPO or is acquired, they then tend to leave.</a:t>
            </a:r>
            <a:endParaRPr lang="en-US" dirty="0"/>
          </a:p>
        </p:txBody>
      </p:sp>
      <p:sp>
        <p:nvSpPr>
          <p:cNvPr id="6" name="5-point Star 5">
            <a:extLst>
              <a:ext uri="{FF2B5EF4-FFF2-40B4-BE49-F238E27FC236}">
                <a16:creationId xmlns:a16="http://schemas.microsoft.com/office/drawing/2014/main" id="{DD7C673C-F60E-BE46-A1CC-C5EE39446DC9}"/>
              </a:ext>
            </a:extLst>
          </p:cNvPr>
          <p:cNvSpPr/>
          <p:nvPr/>
        </p:nvSpPr>
        <p:spPr>
          <a:xfrm>
            <a:off x="1824717" y="2471739"/>
            <a:ext cx="261258" cy="2375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7120D8-A002-EA45-A551-57CDE37C3117}"/>
              </a:ext>
            </a:extLst>
          </p:cNvPr>
          <p:cNvSpPr txBox="1"/>
          <p:nvPr/>
        </p:nvSpPr>
        <p:spPr>
          <a:xfrm>
            <a:off x="2085975" y="4197314"/>
            <a:ext cx="9557745" cy="1200329"/>
          </a:xfrm>
          <a:prstGeom prst="rect">
            <a:avLst/>
          </a:prstGeom>
          <a:noFill/>
        </p:spPr>
        <p:txBody>
          <a:bodyPr wrap="none" rtlCol="0">
            <a:spAutoFit/>
          </a:bodyPr>
          <a:lstStyle/>
          <a:p>
            <a:r>
              <a:rPr lang="en-IN" dirty="0"/>
              <a:t>Last but not the least, we can also look for individuals with surplus cash looking for investing in </a:t>
            </a:r>
          </a:p>
          <a:p>
            <a:r>
              <a:rPr lang="en-IN" dirty="0"/>
              <a:t>promising </a:t>
            </a:r>
            <a:r>
              <a:rPr lang="en-IN" dirty="0" err="1"/>
              <a:t>startups</a:t>
            </a:r>
            <a:r>
              <a:rPr lang="en-IN" dirty="0"/>
              <a:t> and earn their share once it grows to its potential. They can either work alone</a:t>
            </a:r>
          </a:p>
          <a:p>
            <a:r>
              <a:rPr lang="en-IN" dirty="0"/>
              <a:t>or collectively in a network to screen </a:t>
            </a:r>
            <a:r>
              <a:rPr lang="en-IN" dirty="0" err="1"/>
              <a:t>startups</a:t>
            </a:r>
            <a:r>
              <a:rPr lang="en-IN" dirty="0"/>
              <a:t> with huge potential. This funding option has business </a:t>
            </a:r>
          </a:p>
          <a:p>
            <a:r>
              <a:rPr lang="en-IN" dirty="0"/>
              <a:t>minds looking to earn interest out of our success and they may expect as high as 30% equity as well.</a:t>
            </a:r>
            <a:endParaRPr lang="en-US" dirty="0"/>
          </a:p>
        </p:txBody>
      </p:sp>
      <p:sp>
        <p:nvSpPr>
          <p:cNvPr id="8" name="5-point Star 7">
            <a:extLst>
              <a:ext uri="{FF2B5EF4-FFF2-40B4-BE49-F238E27FC236}">
                <a16:creationId xmlns:a16="http://schemas.microsoft.com/office/drawing/2014/main" id="{7AF2F29B-FB80-0C40-BE61-1B35A0FA6026}"/>
              </a:ext>
            </a:extLst>
          </p:cNvPr>
          <p:cNvSpPr/>
          <p:nvPr/>
        </p:nvSpPr>
        <p:spPr>
          <a:xfrm>
            <a:off x="1755617" y="4271964"/>
            <a:ext cx="261258" cy="2375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074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08FD-394C-4D63-95FB-1BB701787E31}"/>
              </a:ext>
            </a:extLst>
          </p:cNvPr>
          <p:cNvSpPr>
            <a:spLocks noGrp="1"/>
          </p:cNvSpPr>
          <p:nvPr>
            <p:ph type="title"/>
          </p:nvPr>
        </p:nvSpPr>
        <p:spPr>
          <a:xfrm>
            <a:off x="3600447" y="35391"/>
            <a:ext cx="7932190" cy="881300"/>
          </a:xfrm>
        </p:spPr>
        <p:txBody>
          <a:bodyPr>
            <a:normAutofit fontScale="90000"/>
          </a:bodyPr>
          <a:lstStyle/>
          <a:p>
            <a:r>
              <a:rPr lang="en-IN" b="1" dirty="0">
                <a:latin typeface="Bahnschrift SemiBold" panose="020B0502040204020203" pitchFamily="34" charset="0"/>
              </a:rPr>
              <a:t>Marketing Strategies</a:t>
            </a:r>
          </a:p>
        </p:txBody>
      </p:sp>
      <p:sp>
        <p:nvSpPr>
          <p:cNvPr id="3" name="Content Placeholder 2">
            <a:extLst>
              <a:ext uri="{FF2B5EF4-FFF2-40B4-BE49-F238E27FC236}">
                <a16:creationId xmlns:a16="http://schemas.microsoft.com/office/drawing/2014/main" id="{F17C6190-2E80-49DE-918C-C1609C32A506}"/>
              </a:ext>
            </a:extLst>
          </p:cNvPr>
          <p:cNvSpPr>
            <a:spLocks noGrp="1"/>
          </p:cNvSpPr>
          <p:nvPr>
            <p:ph idx="1"/>
          </p:nvPr>
        </p:nvSpPr>
        <p:spPr>
          <a:xfrm>
            <a:off x="1633215" y="1804734"/>
            <a:ext cx="10639428" cy="783139"/>
          </a:xfrm>
        </p:spPr>
        <p:txBody>
          <a:bodyPr>
            <a:normAutofit fontScale="92500" lnSpcReduction="10000"/>
          </a:bodyPr>
          <a:lstStyle/>
          <a:p>
            <a:r>
              <a:rPr lang="en-IN" dirty="0"/>
              <a:t>Construction is an industry where phone calls plays a vital role</a:t>
            </a:r>
          </a:p>
          <a:p>
            <a:r>
              <a:rPr lang="en-IN" dirty="0"/>
              <a:t>Phone no. would be connected to the websites, adds on google, billboards and on flyers</a:t>
            </a:r>
          </a:p>
          <a:p>
            <a:endParaRPr lang="en-IN" dirty="0"/>
          </a:p>
        </p:txBody>
      </p:sp>
      <p:sp>
        <p:nvSpPr>
          <p:cNvPr id="4" name="Rectangle 3">
            <a:extLst>
              <a:ext uri="{FF2B5EF4-FFF2-40B4-BE49-F238E27FC236}">
                <a16:creationId xmlns:a16="http://schemas.microsoft.com/office/drawing/2014/main" id="{39A38D3F-DCE6-41CD-88A7-8328A83F6649}"/>
              </a:ext>
            </a:extLst>
          </p:cNvPr>
          <p:cNvSpPr/>
          <p:nvPr/>
        </p:nvSpPr>
        <p:spPr>
          <a:xfrm>
            <a:off x="1376271" y="1126674"/>
            <a:ext cx="6890797" cy="468077"/>
          </a:xfrm>
          <a:prstGeom prst="rect">
            <a:avLst/>
          </a:prstGeom>
          <a:noFill/>
        </p:spPr>
        <p:txBody>
          <a:bodyPr wrap="none" lIns="91440" tIns="45720" rIns="91440" bIns="45720">
            <a:spAutoFit/>
          </a:bodyPr>
          <a:lstStyle/>
          <a:p>
            <a:pPr>
              <a:lnSpc>
                <a:spcPct val="107000"/>
              </a:lnSpc>
              <a:spcAft>
                <a:spcPts val="80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1. Ensure your number is easy to find everywhere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52D82B85-A304-461E-A4E7-7F55F62258F4}"/>
              </a:ext>
            </a:extLst>
          </p:cNvPr>
          <p:cNvSpPr txBox="1">
            <a:spLocks/>
          </p:cNvSpPr>
          <p:nvPr/>
        </p:nvSpPr>
        <p:spPr>
          <a:xfrm>
            <a:off x="1633215" y="3260676"/>
            <a:ext cx="10515599" cy="1163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IN" sz="2200" dirty="0"/>
              <a:t>Google local service adds, you-tube adds</a:t>
            </a:r>
          </a:p>
          <a:p>
            <a:pPr>
              <a:lnSpc>
                <a:spcPct val="100000"/>
              </a:lnSpc>
            </a:pPr>
            <a:r>
              <a:rPr lang="en-IN" sz="2200" dirty="0"/>
              <a:t>“Construction company near me” - Service ad with a “Google Guaranteed Badge” appears alongside - direct link to our phone number.</a:t>
            </a:r>
          </a:p>
          <a:p>
            <a:endParaRPr lang="en-IN" sz="18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09AE28A9-7A2F-4A3B-958A-3AF66FE45830}"/>
              </a:ext>
            </a:extLst>
          </p:cNvPr>
          <p:cNvSpPr/>
          <p:nvPr/>
        </p:nvSpPr>
        <p:spPr>
          <a:xfrm>
            <a:off x="1156331" y="2608052"/>
            <a:ext cx="7781297" cy="460895"/>
          </a:xfrm>
          <a:prstGeom prst="rect">
            <a:avLst/>
          </a:prstGeom>
          <a:noFill/>
        </p:spPr>
        <p:txBody>
          <a:bodyPr wrap="none" lIns="91440" tIns="45720" rIns="91440" bIns="45720">
            <a:spAutoFit/>
          </a:bodyPr>
          <a:lstStyle/>
          <a:p>
            <a:pPr>
              <a:lnSpc>
                <a:spcPct val="107000"/>
              </a:lnSpc>
              <a:spcAft>
                <a:spcPts val="800"/>
              </a:spcAft>
            </a:pPr>
            <a:r>
              <a:rPr lang="en-IN" sz="2400" b="1" dirty="0">
                <a:latin typeface="Times New Roman" panose="02020603050405020304" pitchFamily="18" charset="0"/>
                <a:cs typeface="Times New Roman" panose="02020603050405020304" pitchFamily="18" charset="0"/>
              </a:rPr>
              <a:t>2. Set up Google local service ads and doing Google listing</a:t>
            </a:r>
          </a:p>
        </p:txBody>
      </p:sp>
      <p:sp>
        <p:nvSpPr>
          <p:cNvPr id="7" name="Rectangle 6">
            <a:extLst>
              <a:ext uri="{FF2B5EF4-FFF2-40B4-BE49-F238E27FC236}">
                <a16:creationId xmlns:a16="http://schemas.microsoft.com/office/drawing/2014/main" id="{AE678FDA-0477-442B-A880-68A08B9D19E1}"/>
              </a:ext>
            </a:extLst>
          </p:cNvPr>
          <p:cNvSpPr/>
          <p:nvPr/>
        </p:nvSpPr>
        <p:spPr>
          <a:xfrm>
            <a:off x="1156331" y="4739586"/>
            <a:ext cx="4049698" cy="460895"/>
          </a:xfrm>
          <a:prstGeom prst="rect">
            <a:avLst/>
          </a:prstGeom>
          <a:noFill/>
        </p:spPr>
        <p:txBody>
          <a:bodyPr wrap="none" lIns="91440" tIns="45720" rIns="91440" bIns="45720">
            <a:spAutoFit/>
          </a:bodyPr>
          <a:lstStyle/>
          <a:p>
            <a:pPr>
              <a:lnSpc>
                <a:spcPct val="107000"/>
              </a:lnSpc>
              <a:spcAft>
                <a:spcPts val="800"/>
              </a:spcAft>
            </a:pPr>
            <a:r>
              <a:rPr lang="en-IN" sz="2400" b="1" dirty="0">
                <a:latin typeface="Times New Roman" panose="02020603050405020304" pitchFamily="18" charset="0"/>
                <a:cs typeface="Times New Roman" panose="02020603050405020304" pitchFamily="18" charset="0"/>
              </a:rPr>
              <a:t>3.Bring Your Business Online</a:t>
            </a:r>
            <a:endParaRPr lang="en-US" sz="2400" b="1"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217613-A604-4379-ABFE-308175CCA597}"/>
              </a:ext>
            </a:extLst>
          </p:cNvPr>
          <p:cNvSpPr txBox="1">
            <a:spLocks/>
          </p:cNvSpPr>
          <p:nvPr/>
        </p:nvSpPr>
        <p:spPr>
          <a:xfrm>
            <a:off x="1795775" y="5389074"/>
            <a:ext cx="9928865" cy="11257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2200" dirty="0"/>
              <a:t>Customers spending time online - mandatory to advertise your business online.</a:t>
            </a:r>
          </a:p>
          <a:p>
            <a:pPr>
              <a:lnSpc>
                <a:spcPct val="100000"/>
              </a:lnSpc>
            </a:pPr>
            <a:r>
              <a:rPr lang="en-IN" sz="2200" dirty="0"/>
              <a:t>Hiring web-developers to build a website for our company - professional website design</a:t>
            </a:r>
          </a:p>
          <a:p>
            <a:pPr>
              <a:lnSpc>
                <a:spcPct val="100000"/>
              </a:lnSpc>
            </a:pPr>
            <a:endParaRPr lang="en-IN" sz="2200" dirty="0"/>
          </a:p>
        </p:txBody>
      </p:sp>
    </p:spTree>
    <p:extLst>
      <p:ext uri="{BB962C8B-B14F-4D97-AF65-F5344CB8AC3E}">
        <p14:creationId xmlns:p14="http://schemas.microsoft.com/office/powerpoint/2010/main" val="1204839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0CFCCB7-B961-488B-B312-4E2CA222F82D}"/>
              </a:ext>
            </a:extLst>
          </p:cNvPr>
          <p:cNvSpPr txBox="1">
            <a:spLocks/>
          </p:cNvSpPr>
          <p:nvPr/>
        </p:nvSpPr>
        <p:spPr>
          <a:xfrm>
            <a:off x="1773530" y="1199992"/>
            <a:ext cx="10515599" cy="134836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A small, well-defined yet profitable segment of a market to focus </a:t>
            </a:r>
          </a:p>
          <a:p>
            <a:r>
              <a:rPr lang="en-IN" sz="2400" dirty="0">
                <a:effectLst/>
                <a:latin typeface="Calibri" panose="020F0502020204030204" pitchFamily="34" charset="0"/>
                <a:ea typeface="Calibri" panose="020F0502020204030204" pitchFamily="34" charset="0"/>
                <a:cs typeface="Times New Roman" panose="02020603050405020304" pitchFamily="18" charset="0"/>
              </a:rPr>
              <a:t>Competition among construction organization is ever growing</a:t>
            </a:r>
          </a:p>
          <a:p>
            <a:r>
              <a:rPr lang="en-IN" sz="2400" dirty="0">
                <a:effectLst/>
                <a:latin typeface="Times New Roman" panose="02020603050405020304" pitchFamily="18" charset="0"/>
                <a:ea typeface="Times New Roman" panose="02020603050405020304" pitchFamily="18" charset="0"/>
              </a:rPr>
              <a:t>Understand the types of customers we’re targeting, and what their needs and desires are</a:t>
            </a:r>
          </a:p>
        </p:txBody>
      </p:sp>
      <p:sp>
        <p:nvSpPr>
          <p:cNvPr id="3" name="Rectangle 2">
            <a:extLst>
              <a:ext uri="{FF2B5EF4-FFF2-40B4-BE49-F238E27FC236}">
                <a16:creationId xmlns:a16="http://schemas.microsoft.com/office/drawing/2014/main" id="{CE2A4342-A5AA-4FAE-A304-3D79B2285637}"/>
              </a:ext>
            </a:extLst>
          </p:cNvPr>
          <p:cNvSpPr/>
          <p:nvPr/>
        </p:nvSpPr>
        <p:spPr>
          <a:xfrm>
            <a:off x="1484627" y="577351"/>
            <a:ext cx="2722220" cy="460895"/>
          </a:xfrm>
          <a:prstGeom prst="rect">
            <a:avLst/>
          </a:prstGeom>
          <a:noFill/>
        </p:spPr>
        <p:txBody>
          <a:bodyPr wrap="none" lIns="91440" tIns="45720" rIns="91440" bIns="45720">
            <a:spAutoFit/>
          </a:bodyPr>
          <a:lstStyle/>
          <a:p>
            <a:pPr>
              <a:lnSpc>
                <a:spcPct val="107000"/>
              </a:lnSpc>
              <a:spcAft>
                <a:spcPts val="800"/>
              </a:spcAft>
            </a:pPr>
            <a:r>
              <a:rPr lang="en-IN" sz="2400" b="1" dirty="0">
                <a:latin typeface="Times New Roman" panose="02020603050405020304" pitchFamily="18" charset="0"/>
                <a:cs typeface="Times New Roman" panose="02020603050405020304" pitchFamily="18" charset="0"/>
              </a:rPr>
              <a:t>4. Niche Marketing</a:t>
            </a:r>
          </a:p>
        </p:txBody>
      </p:sp>
      <p:sp>
        <p:nvSpPr>
          <p:cNvPr id="4" name="Rectangle 3">
            <a:extLst>
              <a:ext uri="{FF2B5EF4-FFF2-40B4-BE49-F238E27FC236}">
                <a16:creationId xmlns:a16="http://schemas.microsoft.com/office/drawing/2014/main" id="{03B87FF1-A918-4DFE-A1D8-A798817FA7A4}"/>
              </a:ext>
            </a:extLst>
          </p:cNvPr>
          <p:cNvSpPr/>
          <p:nvPr/>
        </p:nvSpPr>
        <p:spPr>
          <a:xfrm>
            <a:off x="1194374" y="2880711"/>
            <a:ext cx="6497356" cy="460895"/>
          </a:xfrm>
          <a:prstGeom prst="rect">
            <a:avLst/>
          </a:prstGeom>
          <a:noFill/>
        </p:spPr>
        <p:txBody>
          <a:bodyPr wrap="none" lIns="91440" tIns="45720" rIns="91440" bIns="45720">
            <a:spAutoFit/>
          </a:bodyPr>
          <a:lstStyle/>
          <a:p>
            <a:pPr>
              <a:lnSpc>
                <a:spcPct val="107000"/>
              </a:lnSpc>
              <a:spcBef>
                <a:spcPts val="200"/>
              </a:spcBef>
            </a:pPr>
            <a:r>
              <a:rPr lang="en-IN" sz="2400" b="1" dirty="0">
                <a:latin typeface="Times New Roman" panose="02020603050405020304" pitchFamily="18" charset="0"/>
                <a:cs typeface="Times New Roman" panose="02020603050405020304" pitchFamily="18" charset="0"/>
              </a:rPr>
              <a:t>5. Invest Some Time on Social Media Marketing</a:t>
            </a:r>
          </a:p>
        </p:txBody>
      </p:sp>
      <p:sp>
        <p:nvSpPr>
          <p:cNvPr id="5" name="Content Placeholder 2">
            <a:extLst>
              <a:ext uri="{FF2B5EF4-FFF2-40B4-BE49-F238E27FC236}">
                <a16:creationId xmlns:a16="http://schemas.microsoft.com/office/drawing/2014/main" id="{AB6B0EBC-26B8-4346-8F27-62C5F769F981}"/>
              </a:ext>
            </a:extLst>
          </p:cNvPr>
          <p:cNvSpPr txBox="1">
            <a:spLocks/>
          </p:cNvSpPr>
          <p:nvPr/>
        </p:nvSpPr>
        <p:spPr>
          <a:xfrm>
            <a:off x="1484627" y="3516395"/>
            <a:ext cx="10615933" cy="1457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200" dirty="0">
                <a:latin typeface="Calibri" panose="020F0502020204030204" pitchFamily="34" charset="0"/>
                <a:cs typeface="Times New Roman" panose="02020603050405020304" pitchFamily="18" charset="0"/>
              </a:rPr>
              <a:t>Can give us traffic of potential customers</a:t>
            </a:r>
          </a:p>
          <a:p>
            <a:r>
              <a:rPr lang="en-IN" sz="2200" dirty="0">
                <a:latin typeface="Calibri" panose="020F0502020204030204" pitchFamily="34" charset="0"/>
                <a:cs typeface="Times New Roman" panose="02020603050405020304" pitchFamily="18" charset="0"/>
              </a:rPr>
              <a:t>Write some attractive sentences that would attract the potential customers</a:t>
            </a:r>
          </a:p>
          <a:p>
            <a:pPr>
              <a:lnSpc>
                <a:spcPct val="107000"/>
              </a:lnSpc>
              <a:spcAft>
                <a:spcPts val="800"/>
              </a:spcAft>
            </a:pPr>
            <a:r>
              <a:rPr lang="en-IN" sz="2200" dirty="0">
                <a:latin typeface="Calibri" panose="020F0502020204030204" pitchFamily="34" charset="0"/>
                <a:cs typeface="Times New Roman" panose="02020603050405020304" pitchFamily="18" charset="0"/>
              </a:rPr>
              <a:t>landing page we would be showing the visitors some of the ongoing construction projects</a:t>
            </a:r>
          </a:p>
        </p:txBody>
      </p:sp>
      <p:sp>
        <p:nvSpPr>
          <p:cNvPr id="6" name="Content Placeholder 2">
            <a:extLst>
              <a:ext uri="{FF2B5EF4-FFF2-40B4-BE49-F238E27FC236}">
                <a16:creationId xmlns:a16="http://schemas.microsoft.com/office/drawing/2014/main" id="{D2D1F30D-6A33-4DDB-88E5-6A111BC1BB4A}"/>
              </a:ext>
            </a:extLst>
          </p:cNvPr>
          <p:cNvSpPr txBox="1">
            <a:spLocks/>
          </p:cNvSpPr>
          <p:nvPr/>
        </p:nvSpPr>
        <p:spPr>
          <a:xfrm>
            <a:off x="1999438" y="5770769"/>
            <a:ext cx="10101122" cy="677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800"/>
              </a:spcAft>
            </a:pPr>
            <a:r>
              <a:rPr lang="en-IN" sz="2200" dirty="0">
                <a:latin typeface="Calibri" panose="020F0502020204030204" pitchFamily="34" charset="0"/>
                <a:cs typeface="Times New Roman" panose="02020603050405020304" pitchFamily="18" charset="0"/>
              </a:rPr>
              <a:t>Take help of Keyword planner tools to know what the keywords specific to our industry are</a:t>
            </a:r>
          </a:p>
        </p:txBody>
      </p:sp>
      <p:sp>
        <p:nvSpPr>
          <p:cNvPr id="7" name="Rectangle 6">
            <a:extLst>
              <a:ext uri="{FF2B5EF4-FFF2-40B4-BE49-F238E27FC236}">
                <a16:creationId xmlns:a16="http://schemas.microsoft.com/office/drawing/2014/main" id="{2881FD6C-6303-411A-BED1-20B611A5C46C}"/>
              </a:ext>
            </a:extLst>
          </p:cNvPr>
          <p:cNvSpPr/>
          <p:nvPr/>
        </p:nvSpPr>
        <p:spPr>
          <a:xfrm>
            <a:off x="1153790" y="5197113"/>
            <a:ext cx="5638803" cy="460895"/>
          </a:xfrm>
          <a:prstGeom prst="rect">
            <a:avLst/>
          </a:prstGeom>
          <a:noFill/>
        </p:spPr>
        <p:txBody>
          <a:bodyPr wrap="square" lIns="91440" tIns="45720" rIns="91440" bIns="45720">
            <a:spAutoFit/>
          </a:bodyPr>
          <a:lstStyle/>
          <a:p>
            <a:pPr>
              <a:lnSpc>
                <a:spcPct val="107000"/>
              </a:lnSpc>
              <a:spcBef>
                <a:spcPts val="200"/>
              </a:spcBef>
            </a:pPr>
            <a:r>
              <a:rPr lang="en-IN" sz="2400" b="1" dirty="0">
                <a:latin typeface="Times New Roman" panose="02020603050405020304" pitchFamily="18" charset="0"/>
                <a:cs typeface="Times New Roman" panose="02020603050405020304" pitchFamily="18" charset="0"/>
              </a:rPr>
              <a:t>6. SEO – Search Engine Optimization</a:t>
            </a:r>
          </a:p>
        </p:txBody>
      </p:sp>
    </p:spTree>
    <p:extLst>
      <p:ext uri="{BB962C8B-B14F-4D97-AF65-F5344CB8AC3E}">
        <p14:creationId xmlns:p14="http://schemas.microsoft.com/office/powerpoint/2010/main" val="3960854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0CFCCB7-B961-488B-B312-4E2CA222F82D}"/>
              </a:ext>
            </a:extLst>
          </p:cNvPr>
          <p:cNvSpPr txBox="1">
            <a:spLocks/>
          </p:cNvSpPr>
          <p:nvPr/>
        </p:nvSpPr>
        <p:spPr>
          <a:xfrm>
            <a:off x="1554480" y="1136292"/>
            <a:ext cx="10637521" cy="12130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2200" dirty="0">
                <a:latin typeface="Calibri" panose="020F0502020204030204" pitchFamily="34" charset="0"/>
                <a:cs typeface="Times New Roman" panose="02020603050405020304" pitchFamily="18" charset="0"/>
              </a:rPr>
              <a:t>Creating advertisements by showing limited features of our organization – Strong features</a:t>
            </a:r>
          </a:p>
          <a:p>
            <a:pPr>
              <a:lnSpc>
                <a:spcPct val="100000"/>
              </a:lnSpc>
            </a:pPr>
            <a:r>
              <a:rPr lang="en-IN" sz="2200" dirty="0">
                <a:latin typeface="Calibri" panose="020F0502020204030204" pitchFamily="34" charset="0"/>
                <a:cs typeface="Times New Roman" panose="02020603050405020304" pitchFamily="18" charset="0"/>
              </a:rPr>
              <a:t>Keeping our audience engaged - increasing their chances of turning to us for our more services</a:t>
            </a:r>
          </a:p>
        </p:txBody>
      </p:sp>
      <p:sp>
        <p:nvSpPr>
          <p:cNvPr id="3" name="Rectangle 2">
            <a:extLst>
              <a:ext uri="{FF2B5EF4-FFF2-40B4-BE49-F238E27FC236}">
                <a16:creationId xmlns:a16="http://schemas.microsoft.com/office/drawing/2014/main" id="{CE2A4342-A5AA-4FAE-A304-3D79B2285637}"/>
              </a:ext>
            </a:extLst>
          </p:cNvPr>
          <p:cNvSpPr/>
          <p:nvPr/>
        </p:nvSpPr>
        <p:spPr>
          <a:xfrm>
            <a:off x="1438271" y="492839"/>
            <a:ext cx="6946004" cy="460895"/>
          </a:xfrm>
          <a:prstGeom prst="rect">
            <a:avLst/>
          </a:prstGeom>
          <a:noFill/>
        </p:spPr>
        <p:txBody>
          <a:bodyPr wrap="none" lIns="91440" tIns="45720" rIns="91440" bIns="45720">
            <a:spAutoFit/>
          </a:bodyPr>
          <a:lstStyle/>
          <a:p>
            <a:pPr>
              <a:lnSpc>
                <a:spcPct val="107000"/>
              </a:lnSpc>
              <a:spcAft>
                <a:spcPts val="800"/>
              </a:spcAft>
            </a:pPr>
            <a:r>
              <a:rPr lang="en-IN" sz="2400" b="1" dirty="0">
                <a:latin typeface="Times New Roman" panose="02020603050405020304" pitchFamily="18" charset="0"/>
                <a:cs typeface="Times New Roman" panose="02020603050405020304" pitchFamily="18" charset="0"/>
              </a:rPr>
              <a:t>7. Be Very Specific While Advertising Your Services</a:t>
            </a:r>
          </a:p>
        </p:txBody>
      </p:sp>
      <p:sp>
        <p:nvSpPr>
          <p:cNvPr id="4" name="Rectangle 3">
            <a:extLst>
              <a:ext uri="{FF2B5EF4-FFF2-40B4-BE49-F238E27FC236}">
                <a16:creationId xmlns:a16="http://schemas.microsoft.com/office/drawing/2014/main" id="{03B87FF1-A918-4DFE-A1D8-A798817FA7A4}"/>
              </a:ext>
            </a:extLst>
          </p:cNvPr>
          <p:cNvSpPr/>
          <p:nvPr/>
        </p:nvSpPr>
        <p:spPr>
          <a:xfrm>
            <a:off x="1061081" y="2821507"/>
            <a:ext cx="4495141" cy="460895"/>
          </a:xfrm>
          <a:prstGeom prst="rect">
            <a:avLst/>
          </a:prstGeom>
          <a:noFill/>
        </p:spPr>
        <p:txBody>
          <a:bodyPr wrap="none" lIns="91440" tIns="45720" rIns="91440" bIns="45720">
            <a:spAutoFit/>
          </a:bodyPr>
          <a:lstStyle/>
          <a:p>
            <a:pPr>
              <a:lnSpc>
                <a:spcPct val="107000"/>
              </a:lnSpc>
              <a:spcBef>
                <a:spcPts val="200"/>
              </a:spcBef>
              <a:spcAft>
                <a:spcPts val="800"/>
              </a:spcAft>
            </a:pPr>
            <a:r>
              <a:rPr lang="en-IN" sz="2400" b="1" dirty="0">
                <a:latin typeface="Times New Roman" panose="02020603050405020304" pitchFamily="18" charset="0"/>
                <a:cs typeface="Times New Roman" panose="02020603050405020304" pitchFamily="18" charset="0"/>
              </a:rPr>
              <a:t>8. Follow up with past customers</a:t>
            </a:r>
          </a:p>
        </p:txBody>
      </p:sp>
      <p:sp>
        <p:nvSpPr>
          <p:cNvPr id="5" name="Content Placeholder 2">
            <a:extLst>
              <a:ext uri="{FF2B5EF4-FFF2-40B4-BE49-F238E27FC236}">
                <a16:creationId xmlns:a16="http://schemas.microsoft.com/office/drawing/2014/main" id="{AB6B0EBC-26B8-4346-8F27-62C5F769F981}"/>
              </a:ext>
            </a:extLst>
          </p:cNvPr>
          <p:cNvSpPr txBox="1">
            <a:spLocks/>
          </p:cNvSpPr>
          <p:nvPr/>
        </p:nvSpPr>
        <p:spPr>
          <a:xfrm>
            <a:off x="1751958" y="3489152"/>
            <a:ext cx="10515599" cy="951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IN" sz="2200" dirty="0">
                <a:latin typeface="Calibri" panose="020F0502020204030204" pitchFamily="34" charset="0"/>
                <a:cs typeface="Times New Roman" panose="02020603050405020304" pitchFamily="18" charset="0"/>
              </a:rPr>
              <a:t>Encouraging our past customers to keep coming back. </a:t>
            </a:r>
          </a:p>
          <a:p>
            <a:pPr>
              <a:lnSpc>
                <a:spcPct val="80000"/>
              </a:lnSpc>
            </a:pPr>
            <a:r>
              <a:rPr lang="en-IN" sz="2200" dirty="0">
                <a:latin typeface="Calibri" panose="020F0502020204030204" pitchFamily="34" charset="0"/>
                <a:cs typeface="Times New Roman" panose="02020603050405020304" pitchFamily="18" charset="0"/>
              </a:rPr>
              <a:t>Positive relationships is a great construction marketing strategy</a:t>
            </a:r>
          </a:p>
        </p:txBody>
      </p:sp>
      <p:sp>
        <p:nvSpPr>
          <p:cNvPr id="6" name="Content Placeholder 2">
            <a:extLst>
              <a:ext uri="{FF2B5EF4-FFF2-40B4-BE49-F238E27FC236}">
                <a16:creationId xmlns:a16="http://schemas.microsoft.com/office/drawing/2014/main" id="{D2D1F30D-6A33-4DDB-88E5-6A111BC1BB4A}"/>
              </a:ext>
            </a:extLst>
          </p:cNvPr>
          <p:cNvSpPr txBox="1">
            <a:spLocks/>
          </p:cNvSpPr>
          <p:nvPr/>
        </p:nvSpPr>
        <p:spPr>
          <a:xfrm>
            <a:off x="1751959" y="5519750"/>
            <a:ext cx="10515599" cy="783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IN" sz="2200" dirty="0">
                <a:latin typeface="Calibri" panose="020F0502020204030204" pitchFamily="34" charset="0"/>
                <a:cs typeface="Times New Roman" panose="02020603050405020304" pitchFamily="18" charset="0"/>
              </a:rPr>
              <a:t>Video - our projects or a time-lapse video of the construction process </a:t>
            </a:r>
          </a:p>
          <a:p>
            <a:pPr>
              <a:lnSpc>
                <a:spcPct val="80000"/>
              </a:lnSpc>
            </a:pPr>
            <a:r>
              <a:rPr lang="en-IN" sz="2200" dirty="0">
                <a:latin typeface="Calibri" panose="020F0502020204030204" pitchFamily="34" charset="0"/>
                <a:cs typeface="Times New Roman" panose="02020603050405020304" pitchFamily="18" charset="0"/>
              </a:rPr>
              <a:t>Will help make our company more personable and help build our audience.</a:t>
            </a:r>
          </a:p>
        </p:txBody>
      </p:sp>
      <p:sp>
        <p:nvSpPr>
          <p:cNvPr id="7" name="Rectangle 6">
            <a:extLst>
              <a:ext uri="{FF2B5EF4-FFF2-40B4-BE49-F238E27FC236}">
                <a16:creationId xmlns:a16="http://schemas.microsoft.com/office/drawing/2014/main" id="{2881FD6C-6303-411A-BED1-20B611A5C46C}"/>
              </a:ext>
            </a:extLst>
          </p:cNvPr>
          <p:cNvSpPr/>
          <p:nvPr/>
        </p:nvSpPr>
        <p:spPr>
          <a:xfrm>
            <a:off x="1214751" y="4771165"/>
            <a:ext cx="4715586" cy="460895"/>
          </a:xfrm>
          <a:prstGeom prst="rect">
            <a:avLst/>
          </a:prstGeom>
          <a:noFill/>
        </p:spPr>
        <p:txBody>
          <a:bodyPr wrap="none" lIns="91440" tIns="45720" rIns="91440" bIns="45720">
            <a:spAutoFit/>
          </a:bodyPr>
          <a:lstStyle/>
          <a:p>
            <a:pPr>
              <a:lnSpc>
                <a:spcPct val="107000"/>
              </a:lnSpc>
              <a:spcBef>
                <a:spcPts val="200"/>
              </a:spcBef>
              <a:spcAft>
                <a:spcPts val="800"/>
              </a:spcAft>
            </a:pPr>
            <a:r>
              <a:rPr lang="en-IN" sz="2400" b="1" dirty="0">
                <a:latin typeface="Times New Roman" panose="02020603050405020304" pitchFamily="18" charset="0"/>
                <a:cs typeface="Times New Roman" panose="02020603050405020304" pitchFamily="18" charset="0"/>
              </a:rPr>
              <a:t>9. Create compelling video content</a:t>
            </a:r>
          </a:p>
        </p:txBody>
      </p:sp>
    </p:spTree>
    <p:extLst>
      <p:ext uri="{BB962C8B-B14F-4D97-AF65-F5344CB8AC3E}">
        <p14:creationId xmlns:p14="http://schemas.microsoft.com/office/powerpoint/2010/main" val="3234234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0CFCCB7-B961-488B-B312-4E2CA222F82D}"/>
              </a:ext>
            </a:extLst>
          </p:cNvPr>
          <p:cNvSpPr txBox="1">
            <a:spLocks/>
          </p:cNvSpPr>
          <p:nvPr/>
        </p:nvSpPr>
        <p:spPr>
          <a:xfrm>
            <a:off x="1676401" y="1166712"/>
            <a:ext cx="10515599" cy="98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IN" sz="2200" dirty="0">
                <a:latin typeface="Calibri" panose="020F0502020204030204" pitchFamily="34" charset="0"/>
                <a:cs typeface="Times New Roman" panose="02020603050405020304" pitchFamily="18" charset="0"/>
              </a:rPr>
              <a:t>Customers attract towards any proposal to get something for free </a:t>
            </a:r>
          </a:p>
          <a:p>
            <a:pPr>
              <a:lnSpc>
                <a:spcPct val="80000"/>
              </a:lnSpc>
            </a:pPr>
            <a:r>
              <a:rPr lang="en-IN" sz="2200" dirty="0">
                <a:latin typeface="Calibri" panose="020F0502020204030204" pitchFamily="34" charset="0"/>
                <a:cs typeface="Times New Roman" panose="02020603050405020304" pitchFamily="18" charset="0"/>
              </a:rPr>
              <a:t>If they like they easily spend money to keep in contact with the freebie provider. </a:t>
            </a:r>
          </a:p>
        </p:txBody>
      </p:sp>
      <p:sp>
        <p:nvSpPr>
          <p:cNvPr id="3" name="Rectangle 2">
            <a:extLst>
              <a:ext uri="{FF2B5EF4-FFF2-40B4-BE49-F238E27FC236}">
                <a16:creationId xmlns:a16="http://schemas.microsoft.com/office/drawing/2014/main" id="{CE2A4342-A5AA-4FAE-A304-3D79B2285637}"/>
              </a:ext>
            </a:extLst>
          </p:cNvPr>
          <p:cNvSpPr/>
          <p:nvPr/>
        </p:nvSpPr>
        <p:spPr>
          <a:xfrm>
            <a:off x="1423666" y="566848"/>
            <a:ext cx="7435946" cy="460895"/>
          </a:xfrm>
          <a:prstGeom prst="rect">
            <a:avLst/>
          </a:prstGeom>
          <a:noFill/>
        </p:spPr>
        <p:txBody>
          <a:bodyPr wrap="none" lIns="91440" tIns="45720" rIns="91440" bIns="45720">
            <a:spAutoFit/>
          </a:bodyPr>
          <a:lstStyle/>
          <a:p>
            <a:pPr>
              <a:lnSpc>
                <a:spcPct val="107000"/>
              </a:lnSpc>
              <a:spcAft>
                <a:spcPts val="800"/>
              </a:spcAft>
            </a:pPr>
            <a:r>
              <a:rPr lang="en-IN" sz="2400" b="1" dirty="0">
                <a:latin typeface="Times New Roman" panose="02020603050405020304" pitchFamily="18" charset="0"/>
                <a:cs typeface="Times New Roman" panose="02020603050405020304" pitchFamily="18" charset="0"/>
              </a:rPr>
              <a:t>10. Freebie Marketing – Impart Some Services for Free</a:t>
            </a:r>
          </a:p>
        </p:txBody>
      </p:sp>
      <p:sp>
        <p:nvSpPr>
          <p:cNvPr id="4" name="Rectangle 3">
            <a:extLst>
              <a:ext uri="{FF2B5EF4-FFF2-40B4-BE49-F238E27FC236}">
                <a16:creationId xmlns:a16="http://schemas.microsoft.com/office/drawing/2014/main" id="{03B87FF1-A918-4DFE-A1D8-A798817FA7A4}"/>
              </a:ext>
            </a:extLst>
          </p:cNvPr>
          <p:cNvSpPr/>
          <p:nvPr/>
        </p:nvSpPr>
        <p:spPr>
          <a:xfrm>
            <a:off x="1140455" y="2492938"/>
            <a:ext cx="2904000" cy="460895"/>
          </a:xfrm>
          <a:prstGeom prst="rect">
            <a:avLst/>
          </a:prstGeom>
          <a:noFill/>
        </p:spPr>
        <p:txBody>
          <a:bodyPr wrap="none" lIns="91440" tIns="45720" rIns="91440" bIns="45720">
            <a:spAutoFit/>
          </a:bodyPr>
          <a:lstStyle/>
          <a:p>
            <a:pPr>
              <a:lnSpc>
                <a:spcPct val="107000"/>
              </a:lnSpc>
              <a:spcBef>
                <a:spcPts val="200"/>
              </a:spcBef>
              <a:spcAft>
                <a:spcPts val="800"/>
              </a:spcAft>
            </a:pPr>
            <a:r>
              <a:rPr lang="en-IN" sz="2400" b="1" dirty="0">
                <a:latin typeface="Times New Roman" panose="02020603050405020304" pitchFamily="18" charset="0"/>
                <a:cs typeface="Times New Roman" panose="02020603050405020304" pitchFamily="18" charset="0"/>
              </a:rPr>
              <a:t>11. Building a Brand</a:t>
            </a:r>
          </a:p>
        </p:txBody>
      </p:sp>
      <p:sp>
        <p:nvSpPr>
          <p:cNvPr id="5" name="Content Placeholder 2">
            <a:extLst>
              <a:ext uri="{FF2B5EF4-FFF2-40B4-BE49-F238E27FC236}">
                <a16:creationId xmlns:a16="http://schemas.microsoft.com/office/drawing/2014/main" id="{AB6B0EBC-26B8-4346-8F27-62C5F769F981}"/>
              </a:ext>
            </a:extLst>
          </p:cNvPr>
          <p:cNvSpPr txBox="1">
            <a:spLocks/>
          </p:cNvSpPr>
          <p:nvPr/>
        </p:nvSpPr>
        <p:spPr>
          <a:xfrm>
            <a:off x="1634487" y="3132749"/>
            <a:ext cx="10515599" cy="1434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2200" dirty="0">
                <a:latin typeface="Calibri" panose="020F0502020204030204" pitchFamily="34" charset="0"/>
                <a:cs typeface="Times New Roman" panose="02020603050405020304" pitchFamily="18" charset="0"/>
              </a:rPr>
              <a:t>Website would get more credibility by customers and search engines with the brand</a:t>
            </a:r>
          </a:p>
          <a:p>
            <a:pPr>
              <a:lnSpc>
                <a:spcPct val="100000"/>
              </a:lnSpc>
            </a:pPr>
            <a:r>
              <a:rPr lang="en-IN" sz="2200" dirty="0">
                <a:latin typeface="Calibri" panose="020F0502020204030204" pitchFamily="34" charset="0"/>
                <a:cs typeface="Times New Roman" panose="02020603050405020304" pitchFamily="18" charset="0"/>
              </a:rPr>
              <a:t>Building a brand name - graphic design services. </a:t>
            </a:r>
          </a:p>
          <a:p>
            <a:pPr>
              <a:lnSpc>
                <a:spcPct val="100000"/>
              </a:lnSpc>
            </a:pPr>
            <a:r>
              <a:rPr lang="en-IN" sz="2200" dirty="0">
                <a:latin typeface="Calibri" panose="020F0502020204030204" pitchFamily="34" charset="0"/>
                <a:cs typeface="Times New Roman" panose="02020603050405020304" pitchFamily="18" charset="0"/>
              </a:rPr>
              <a:t>These services will help one build the brand name and do the marketing for one’s brand. </a:t>
            </a:r>
          </a:p>
        </p:txBody>
      </p:sp>
      <p:sp>
        <p:nvSpPr>
          <p:cNvPr id="8" name="TextBox 7">
            <a:extLst>
              <a:ext uri="{FF2B5EF4-FFF2-40B4-BE49-F238E27FC236}">
                <a16:creationId xmlns:a16="http://schemas.microsoft.com/office/drawing/2014/main" id="{0942B1C7-8DE9-40BE-BB74-11B4307E89EA}"/>
              </a:ext>
            </a:extLst>
          </p:cNvPr>
          <p:cNvSpPr txBox="1"/>
          <p:nvPr/>
        </p:nvSpPr>
        <p:spPr>
          <a:xfrm>
            <a:off x="1028695" y="4924848"/>
            <a:ext cx="11163305" cy="460895"/>
          </a:xfrm>
          <a:prstGeom prst="rect">
            <a:avLst/>
          </a:prstGeom>
          <a:noFill/>
        </p:spPr>
        <p:txBody>
          <a:bodyPr wrap="square">
            <a:spAutoFit/>
          </a:bodyPr>
          <a:lstStyle/>
          <a:p>
            <a:pPr>
              <a:lnSpc>
                <a:spcPct val="107000"/>
              </a:lnSpc>
              <a:spcBef>
                <a:spcPts val="200"/>
              </a:spcBef>
              <a:spcAft>
                <a:spcPts val="800"/>
              </a:spcAft>
            </a:pPr>
            <a:r>
              <a:rPr lang="en-IN" sz="2400" b="1" dirty="0">
                <a:latin typeface="Times New Roman" panose="02020603050405020304" pitchFamily="18" charset="0"/>
                <a:cs typeface="Times New Roman" panose="02020603050405020304" pitchFamily="18" charset="0"/>
              </a:rPr>
              <a:t>12 Cross Business - Build Relationship with Non-Competing but Related Businesses</a:t>
            </a:r>
          </a:p>
        </p:txBody>
      </p:sp>
      <p:sp>
        <p:nvSpPr>
          <p:cNvPr id="9" name="TextBox 8">
            <a:extLst>
              <a:ext uri="{FF2B5EF4-FFF2-40B4-BE49-F238E27FC236}">
                <a16:creationId xmlns:a16="http://schemas.microsoft.com/office/drawing/2014/main" id="{40A22F11-87F8-4C1C-88A7-1051F5D2189D}"/>
              </a:ext>
            </a:extLst>
          </p:cNvPr>
          <p:cNvSpPr txBox="1"/>
          <p:nvPr/>
        </p:nvSpPr>
        <p:spPr>
          <a:xfrm>
            <a:off x="1634487" y="5557216"/>
            <a:ext cx="10462261" cy="80086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2200" dirty="0">
                <a:effectLst/>
                <a:latin typeface="Calibri" panose="020F0502020204030204" pitchFamily="34" charset="0"/>
                <a:ea typeface="Calibri" panose="020F0502020204030204" pitchFamily="34" charset="0"/>
                <a:cs typeface="Times New Roman" panose="02020603050405020304" pitchFamily="18" charset="0"/>
              </a:rPr>
              <a:t>A healthy relationship with our sub-contractors like architect, electrician, plumber, interior-designer, painter etc. can earn us loads of referrals</a:t>
            </a:r>
          </a:p>
        </p:txBody>
      </p:sp>
    </p:spTree>
    <p:extLst>
      <p:ext uri="{BB962C8B-B14F-4D97-AF65-F5344CB8AC3E}">
        <p14:creationId xmlns:p14="http://schemas.microsoft.com/office/powerpoint/2010/main" val="3978659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0D03-DFDD-48B2-8BA4-411508C5BA99}"/>
              </a:ext>
            </a:extLst>
          </p:cNvPr>
          <p:cNvSpPr>
            <a:spLocks noGrp="1"/>
          </p:cNvSpPr>
          <p:nvPr>
            <p:ph type="title"/>
          </p:nvPr>
        </p:nvSpPr>
        <p:spPr>
          <a:xfrm>
            <a:off x="1484311" y="685801"/>
            <a:ext cx="10018713" cy="797560"/>
          </a:xfrm>
        </p:spPr>
        <p:txBody>
          <a:bodyPr>
            <a:normAutofit fontScale="90000"/>
          </a:bodyPr>
          <a:lstStyle/>
          <a:p>
            <a:r>
              <a:rPr lang="en-IN" b="1" dirty="0">
                <a:latin typeface="Bahnschrift SemiBold" panose="020B0502040204020203" pitchFamily="34" charset="0"/>
              </a:rPr>
              <a:t>Initial Public Offering (IPO)</a:t>
            </a:r>
          </a:p>
        </p:txBody>
      </p:sp>
      <p:sp>
        <p:nvSpPr>
          <p:cNvPr id="3" name="Content Placeholder 2">
            <a:extLst>
              <a:ext uri="{FF2B5EF4-FFF2-40B4-BE49-F238E27FC236}">
                <a16:creationId xmlns:a16="http://schemas.microsoft.com/office/drawing/2014/main" id="{1A747DAC-0AA3-4C99-98E7-01C40D127A62}"/>
              </a:ext>
            </a:extLst>
          </p:cNvPr>
          <p:cNvSpPr>
            <a:spLocks noGrp="1"/>
          </p:cNvSpPr>
          <p:nvPr>
            <p:ph idx="1"/>
          </p:nvPr>
        </p:nvSpPr>
        <p:spPr>
          <a:xfrm>
            <a:off x="1992310" y="1765299"/>
            <a:ext cx="10018713" cy="4584701"/>
          </a:xfrm>
        </p:spPr>
        <p:txBody>
          <a:bodyPr>
            <a:normAutofit/>
          </a:bodyPr>
          <a:lstStyle/>
          <a:p>
            <a:r>
              <a:rPr lang="en-IN" sz="2800" dirty="0"/>
              <a:t>First time a company issues shares to the public</a:t>
            </a:r>
          </a:p>
          <a:p>
            <a:r>
              <a:rPr lang="en-IN" sz="2800" dirty="0"/>
              <a:t>Some shares as Public</a:t>
            </a:r>
          </a:p>
          <a:p>
            <a:r>
              <a:rPr lang="en-IN" sz="2800" dirty="0"/>
              <a:t>When SEBI (Securities and Exchange Board of India) regulations are fulfilled we would be allowed to go for IPO</a:t>
            </a:r>
          </a:p>
          <a:p>
            <a:r>
              <a:rPr lang="en-IN" sz="2800" dirty="0"/>
              <a:t>Initial share holders the founders and venture capitalists</a:t>
            </a:r>
          </a:p>
          <a:p>
            <a:r>
              <a:rPr lang="en-IN" sz="2800" dirty="0"/>
              <a:t>Document including financial records, future plans for the company, potential risks or the share price range would be submitted to the SEBI</a:t>
            </a:r>
          </a:p>
        </p:txBody>
      </p:sp>
    </p:spTree>
    <p:extLst>
      <p:ext uri="{BB962C8B-B14F-4D97-AF65-F5344CB8AC3E}">
        <p14:creationId xmlns:p14="http://schemas.microsoft.com/office/powerpoint/2010/main" val="274882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9610-10A8-4B68-9486-223F667B086B}"/>
              </a:ext>
            </a:extLst>
          </p:cNvPr>
          <p:cNvSpPr>
            <a:spLocks noGrp="1"/>
          </p:cNvSpPr>
          <p:nvPr>
            <p:ph type="title"/>
          </p:nvPr>
        </p:nvSpPr>
        <p:spPr>
          <a:xfrm>
            <a:off x="1343608" y="232527"/>
            <a:ext cx="10450285" cy="720725"/>
          </a:xfrm>
        </p:spPr>
        <p:txBody>
          <a:bodyPr>
            <a:noAutofit/>
          </a:bodyPr>
          <a:lstStyle/>
          <a:p>
            <a:r>
              <a:rPr lang="en-US" sz="3600" b="1" dirty="0">
                <a:latin typeface="Bahnschrift SemiBold" panose="020B0502040204020203" pitchFamily="34" charset="0"/>
              </a:rPr>
              <a:t>Going for IPO – Initial Public Offering</a:t>
            </a:r>
            <a:endParaRPr lang="en-IN" sz="3600" b="1" dirty="0">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32A6AD5B-029F-4658-95D8-D4F6011199D0}"/>
              </a:ext>
            </a:extLst>
          </p:cNvPr>
          <p:cNvSpPr>
            <a:spLocks noGrp="1"/>
          </p:cNvSpPr>
          <p:nvPr>
            <p:ph idx="1"/>
          </p:nvPr>
        </p:nvSpPr>
        <p:spPr>
          <a:xfrm>
            <a:off x="1823720" y="1516380"/>
            <a:ext cx="10201275" cy="4829175"/>
          </a:xfrm>
        </p:spPr>
        <p:txBody>
          <a:bodyPr>
            <a:normAutofit fontScale="55000" lnSpcReduction="20000"/>
          </a:bodyPr>
          <a:lstStyle/>
          <a:p>
            <a:pPr marL="0" indent="0" algn="l">
              <a:buNone/>
            </a:pPr>
            <a:r>
              <a:rPr lang="en-US" sz="4200" b="1" dirty="0"/>
              <a:t>To raise capital for growth and expansion</a:t>
            </a:r>
          </a:p>
          <a:p>
            <a:pPr algn="l">
              <a:lnSpc>
                <a:spcPct val="120000"/>
              </a:lnSpc>
            </a:pPr>
            <a:r>
              <a:rPr lang="en-US" sz="3700" dirty="0"/>
              <a:t>Our company may needs money to increase its operations, create new products or pay off existing debts. </a:t>
            </a:r>
          </a:p>
          <a:p>
            <a:pPr algn="l"/>
            <a:r>
              <a:rPr lang="en-US" sz="3700" dirty="0"/>
              <a:t>Going public is a great way to gain this much-needed capital for a company.</a:t>
            </a:r>
          </a:p>
          <a:p>
            <a:pPr marL="0" indent="0" algn="l">
              <a:buNone/>
            </a:pPr>
            <a:r>
              <a:rPr lang="en-US" b="0" i="0" dirty="0">
                <a:solidFill>
                  <a:srgbClr val="666666"/>
                </a:solidFill>
                <a:effectLst/>
                <a:latin typeface="RobotoCondensedLight"/>
              </a:rPr>
              <a:t> </a:t>
            </a:r>
          </a:p>
          <a:p>
            <a:pPr marL="0" indent="0">
              <a:buNone/>
            </a:pPr>
            <a:r>
              <a:rPr lang="en-US" sz="4200" b="1" dirty="0"/>
              <a:t>Allowing owners and early investors to sell their stake to make money</a:t>
            </a:r>
          </a:p>
          <a:p>
            <a:pPr algn="l">
              <a:lnSpc>
                <a:spcPct val="120000"/>
              </a:lnSpc>
            </a:pPr>
            <a:r>
              <a:rPr lang="en-US" sz="3700" dirty="0"/>
              <a:t>Venture capitalists sell their stock in the company at this time to reap returns and exit from the company.</a:t>
            </a:r>
          </a:p>
          <a:p>
            <a:pPr marL="0" indent="0" algn="l">
              <a:buNone/>
            </a:pPr>
            <a:r>
              <a:rPr lang="en-US" b="0" i="0" dirty="0">
                <a:solidFill>
                  <a:srgbClr val="666666"/>
                </a:solidFill>
                <a:effectLst/>
                <a:latin typeface="RobotoCondensedLight"/>
              </a:rPr>
              <a:t> </a:t>
            </a:r>
          </a:p>
          <a:p>
            <a:pPr marL="0" indent="0">
              <a:buNone/>
            </a:pPr>
            <a:r>
              <a:rPr lang="en-US" sz="4200" b="1" dirty="0"/>
              <a:t>Greater public awareness</a:t>
            </a:r>
          </a:p>
          <a:p>
            <a:pPr algn="l">
              <a:lnSpc>
                <a:spcPct val="120000"/>
              </a:lnSpc>
            </a:pPr>
            <a:r>
              <a:rPr lang="en-US" sz="3700" dirty="0"/>
              <a:t>This is a great way for a company to publicize its products and services to a new set of customers in the market.</a:t>
            </a:r>
          </a:p>
          <a:p>
            <a:endParaRPr lang="en-IN" dirty="0"/>
          </a:p>
        </p:txBody>
      </p:sp>
    </p:spTree>
    <p:extLst>
      <p:ext uri="{BB962C8B-B14F-4D97-AF65-F5344CB8AC3E}">
        <p14:creationId xmlns:p14="http://schemas.microsoft.com/office/powerpoint/2010/main" val="3510507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1A95-BC68-4427-A24E-77CA9A680274}"/>
              </a:ext>
            </a:extLst>
          </p:cNvPr>
          <p:cNvSpPr>
            <a:spLocks noGrp="1"/>
          </p:cNvSpPr>
          <p:nvPr>
            <p:ph type="title"/>
          </p:nvPr>
        </p:nvSpPr>
        <p:spPr>
          <a:xfrm>
            <a:off x="1260475" y="405765"/>
            <a:ext cx="10515600" cy="815975"/>
          </a:xfrm>
        </p:spPr>
        <p:txBody>
          <a:bodyPr>
            <a:normAutofit fontScale="90000"/>
          </a:bodyPr>
          <a:lstStyle/>
          <a:p>
            <a:r>
              <a:rPr lang="en-IN" sz="3200" b="1" dirty="0">
                <a:latin typeface="Bahnschrift SemiBold" panose="020B0502040204020203" pitchFamily="34" charset="0"/>
              </a:rPr>
              <a:t>Some more Investments and the Profits generated</a:t>
            </a:r>
          </a:p>
        </p:txBody>
      </p:sp>
      <p:sp>
        <p:nvSpPr>
          <p:cNvPr id="3" name="Content Placeholder 2">
            <a:extLst>
              <a:ext uri="{FF2B5EF4-FFF2-40B4-BE49-F238E27FC236}">
                <a16:creationId xmlns:a16="http://schemas.microsoft.com/office/drawing/2014/main" id="{A722BF13-FD3E-4CAD-89D4-FFD810348770}"/>
              </a:ext>
            </a:extLst>
          </p:cNvPr>
          <p:cNvSpPr>
            <a:spLocks noGrp="1"/>
          </p:cNvSpPr>
          <p:nvPr>
            <p:ph idx="1"/>
          </p:nvPr>
        </p:nvSpPr>
        <p:spPr>
          <a:xfrm>
            <a:off x="1366520" y="1455736"/>
            <a:ext cx="10125075" cy="5097464"/>
          </a:xfrm>
        </p:spPr>
        <p:txBody>
          <a:bodyPr>
            <a:normAutofit fontScale="92500" lnSpcReduction="10000"/>
          </a:bodyPr>
          <a:lstStyle/>
          <a:p>
            <a:pPr>
              <a:lnSpc>
                <a:spcPct val="110000"/>
              </a:lnSpc>
            </a:pPr>
            <a:r>
              <a:rPr lang="en-IN" sz="3000" dirty="0"/>
              <a:t>Purchasing all the equipment's required and giving it for rents when not in use</a:t>
            </a:r>
          </a:p>
          <a:p>
            <a:pPr>
              <a:lnSpc>
                <a:spcPct val="110000"/>
              </a:lnSpc>
            </a:pPr>
            <a:r>
              <a:rPr lang="en-IN" sz="3000" dirty="0"/>
              <a:t>Investing money on the employees, workers and the hired web developers </a:t>
            </a:r>
          </a:p>
          <a:p>
            <a:pPr>
              <a:lnSpc>
                <a:spcPct val="110000"/>
              </a:lnSpc>
            </a:pPr>
            <a:r>
              <a:rPr lang="en-IN" sz="3000" dirty="0"/>
              <a:t>Marketing</a:t>
            </a:r>
          </a:p>
          <a:p>
            <a:pPr>
              <a:lnSpc>
                <a:spcPct val="110000"/>
              </a:lnSpc>
            </a:pPr>
            <a:r>
              <a:rPr lang="en-IN" sz="3000" dirty="0"/>
              <a:t>Giving our labour to other big construction dealers from where we would get a share of their profit</a:t>
            </a:r>
          </a:p>
          <a:p>
            <a:pPr>
              <a:lnSpc>
                <a:spcPct val="110000"/>
              </a:lnSpc>
            </a:pPr>
            <a:r>
              <a:rPr lang="en-IN" sz="3000" dirty="0"/>
              <a:t>Making plans of buildings, supervising other construction sites</a:t>
            </a:r>
          </a:p>
          <a:p>
            <a:pPr>
              <a:lnSpc>
                <a:spcPct val="110000"/>
              </a:lnSpc>
            </a:pPr>
            <a:r>
              <a:rPr lang="en-IN" sz="3000" dirty="0"/>
              <a:t>Initial Public Offering</a:t>
            </a:r>
          </a:p>
          <a:p>
            <a:pPr>
              <a:lnSpc>
                <a:spcPct val="110000"/>
              </a:lnSpc>
            </a:pPr>
            <a:r>
              <a:rPr lang="en-IN" sz="3000" dirty="0"/>
              <a:t>Investing money on various electronic components</a:t>
            </a:r>
          </a:p>
          <a:p>
            <a:pPr>
              <a:lnSpc>
                <a:spcPct val="110000"/>
              </a:lnSpc>
            </a:pPr>
            <a:endParaRPr lang="en-IN" sz="3000" dirty="0"/>
          </a:p>
          <a:p>
            <a:pPr>
              <a:lnSpc>
                <a:spcPct val="110000"/>
              </a:lnSpc>
            </a:pPr>
            <a:endParaRPr lang="en-IN" dirty="0"/>
          </a:p>
        </p:txBody>
      </p:sp>
    </p:spTree>
    <p:extLst>
      <p:ext uri="{BB962C8B-B14F-4D97-AF65-F5344CB8AC3E}">
        <p14:creationId xmlns:p14="http://schemas.microsoft.com/office/powerpoint/2010/main" val="2660211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8961-60DC-408C-B73A-0D63FF96DE39}"/>
              </a:ext>
            </a:extLst>
          </p:cNvPr>
          <p:cNvSpPr>
            <a:spLocks noGrp="1"/>
          </p:cNvSpPr>
          <p:nvPr>
            <p:ph type="title"/>
          </p:nvPr>
        </p:nvSpPr>
        <p:spPr/>
        <p:txBody>
          <a:bodyPr/>
          <a:lstStyle/>
          <a:p>
            <a:r>
              <a:rPr lang="en-IN" dirty="0"/>
              <a:t>Customer feedback </a:t>
            </a:r>
          </a:p>
        </p:txBody>
      </p:sp>
      <p:pic>
        <p:nvPicPr>
          <p:cNvPr id="7" name="Picture 6">
            <a:extLst>
              <a:ext uri="{FF2B5EF4-FFF2-40B4-BE49-F238E27FC236}">
                <a16:creationId xmlns:a16="http://schemas.microsoft.com/office/drawing/2014/main" id="{46145B90-3FD6-4D0E-A7D8-82AACFE56C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678" y="1293199"/>
            <a:ext cx="5652975" cy="2600960"/>
          </a:xfrm>
          <a:prstGeom prst="rect">
            <a:avLst/>
          </a:prstGeom>
          <a:noFill/>
          <a:ln>
            <a:noFill/>
          </a:ln>
        </p:spPr>
      </p:pic>
      <p:pic>
        <p:nvPicPr>
          <p:cNvPr id="8" name="Picture 7">
            <a:extLst>
              <a:ext uri="{FF2B5EF4-FFF2-40B4-BE49-F238E27FC236}">
                <a16:creationId xmlns:a16="http://schemas.microsoft.com/office/drawing/2014/main" id="{BC2762B9-955D-4D34-BF63-7ED76428D4A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3898" y="3960469"/>
            <a:ext cx="5731510" cy="2600960"/>
          </a:xfrm>
          <a:prstGeom prst="rect">
            <a:avLst/>
          </a:prstGeom>
          <a:noFill/>
          <a:ln>
            <a:noFill/>
          </a:ln>
        </p:spPr>
      </p:pic>
    </p:spTree>
    <p:extLst>
      <p:ext uri="{BB962C8B-B14F-4D97-AF65-F5344CB8AC3E}">
        <p14:creationId xmlns:p14="http://schemas.microsoft.com/office/powerpoint/2010/main" val="3426890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335099-4604-45E1-9A5D-46755184F0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898" y="102637"/>
            <a:ext cx="6119029" cy="3032449"/>
          </a:xfrm>
          <a:prstGeom prst="rect">
            <a:avLst/>
          </a:prstGeom>
          <a:noFill/>
          <a:ln>
            <a:noFill/>
          </a:ln>
        </p:spPr>
      </p:pic>
      <p:pic>
        <p:nvPicPr>
          <p:cNvPr id="5" name="Picture 4">
            <a:extLst>
              <a:ext uri="{FF2B5EF4-FFF2-40B4-BE49-F238E27FC236}">
                <a16:creationId xmlns:a16="http://schemas.microsoft.com/office/drawing/2014/main" id="{A9749C6E-2010-43DD-90DF-60B410B7962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1640" y="3213638"/>
            <a:ext cx="6119028" cy="3121848"/>
          </a:xfrm>
          <a:prstGeom prst="rect">
            <a:avLst/>
          </a:prstGeom>
          <a:noFill/>
          <a:ln>
            <a:noFill/>
          </a:ln>
        </p:spPr>
      </p:pic>
    </p:spTree>
    <p:extLst>
      <p:ext uri="{BB962C8B-B14F-4D97-AF65-F5344CB8AC3E}">
        <p14:creationId xmlns:p14="http://schemas.microsoft.com/office/powerpoint/2010/main" val="405312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8703C-23B3-4623-A92B-9A765F1BE3C1}"/>
              </a:ext>
            </a:extLst>
          </p:cNvPr>
          <p:cNvSpPr>
            <a:spLocks noGrp="1"/>
          </p:cNvSpPr>
          <p:nvPr>
            <p:ph type="title"/>
          </p:nvPr>
        </p:nvSpPr>
        <p:spPr>
          <a:xfrm>
            <a:off x="1484311" y="309881"/>
            <a:ext cx="10018713" cy="1132840"/>
          </a:xfrm>
        </p:spPr>
        <p:txBody>
          <a:bodyPr/>
          <a:lstStyle/>
          <a:p>
            <a:r>
              <a:rPr lang="en-IN" dirty="0"/>
              <a:t>Problem</a:t>
            </a:r>
          </a:p>
        </p:txBody>
      </p:sp>
      <p:sp>
        <p:nvSpPr>
          <p:cNvPr id="3" name="Content Placeholder 2">
            <a:extLst>
              <a:ext uri="{FF2B5EF4-FFF2-40B4-BE49-F238E27FC236}">
                <a16:creationId xmlns:a16="http://schemas.microsoft.com/office/drawing/2014/main" id="{C343D8AB-6CEF-419E-8A7A-B3FF0F4BB4F5}"/>
              </a:ext>
            </a:extLst>
          </p:cNvPr>
          <p:cNvSpPr>
            <a:spLocks noGrp="1"/>
          </p:cNvSpPr>
          <p:nvPr>
            <p:ph idx="1"/>
          </p:nvPr>
        </p:nvSpPr>
        <p:spPr>
          <a:xfrm>
            <a:off x="1676400" y="1731206"/>
            <a:ext cx="10515600" cy="4816913"/>
          </a:xfrm>
        </p:spPr>
        <p:txBody>
          <a:bodyPr/>
          <a:lstStyle/>
          <a:p>
            <a:r>
              <a:rPr lang="en-IN" dirty="0"/>
              <a:t>Since each and everything is getting modernized we as the future engineers must try to induce technology into the road construction site too.</a:t>
            </a:r>
          </a:p>
          <a:p>
            <a:r>
              <a:rPr lang="en-IN" dirty="0"/>
              <a:t>This system could eliminate the car accidents which are occurring at a frequent rate.</a:t>
            </a:r>
          </a:p>
          <a:p>
            <a:r>
              <a:rPr lang="en-IN" dirty="0"/>
              <a:t>This problem arises due to poor road constructions.</a:t>
            </a:r>
          </a:p>
          <a:p>
            <a:r>
              <a:rPr lang="en-IN" dirty="0"/>
              <a:t>As the cause is getting intensified, road blockage and traffic jams are some of the common consequences.</a:t>
            </a:r>
          </a:p>
          <a:p>
            <a:r>
              <a:rPr lang="en-IN" dirty="0"/>
              <a:t>So there must be some way which could solve this issue!!!!</a:t>
            </a:r>
          </a:p>
          <a:p>
            <a:r>
              <a:rPr lang="en-IN" b="1" dirty="0"/>
              <a:t>But exactly how?</a:t>
            </a:r>
          </a:p>
          <a:p>
            <a:endParaRPr lang="en-IN" dirty="0"/>
          </a:p>
        </p:txBody>
      </p:sp>
    </p:spTree>
    <p:extLst>
      <p:ext uri="{BB962C8B-B14F-4D97-AF65-F5344CB8AC3E}">
        <p14:creationId xmlns:p14="http://schemas.microsoft.com/office/powerpoint/2010/main" val="890108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702B25-F14B-4039-8AD9-9864A2DA9C3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881" y="143866"/>
            <a:ext cx="6165682" cy="3009881"/>
          </a:xfrm>
          <a:prstGeom prst="rect">
            <a:avLst/>
          </a:prstGeom>
          <a:noFill/>
          <a:ln>
            <a:noFill/>
          </a:ln>
        </p:spPr>
      </p:pic>
      <p:pic>
        <p:nvPicPr>
          <p:cNvPr id="5" name="Picture 4">
            <a:extLst>
              <a:ext uri="{FF2B5EF4-FFF2-40B4-BE49-F238E27FC236}">
                <a16:creationId xmlns:a16="http://schemas.microsoft.com/office/drawing/2014/main" id="{889BC6E7-1706-4767-817B-2B47754891B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6807" y="3429000"/>
            <a:ext cx="6430049" cy="3102429"/>
          </a:xfrm>
          <a:prstGeom prst="rect">
            <a:avLst/>
          </a:prstGeom>
          <a:noFill/>
          <a:ln>
            <a:noFill/>
          </a:ln>
        </p:spPr>
      </p:pic>
    </p:spTree>
    <p:extLst>
      <p:ext uri="{BB962C8B-B14F-4D97-AF65-F5344CB8AC3E}">
        <p14:creationId xmlns:p14="http://schemas.microsoft.com/office/powerpoint/2010/main" val="2119295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5433E-616A-4A97-98CA-9C71DD7137D1}"/>
              </a:ext>
            </a:extLst>
          </p:cNvPr>
          <p:cNvSpPr>
            <a:spLocks noGrp="1"/>
          </p:cNvSpPr>
          <p:nvPr>
            <p:ph type="title"/>
          </p:nvPr>
        </p:nvSpPr>
        <p:spPr/>
        <p:txBody>
          <a:bodyPr/>
          <a:lstStyle/>
          <a:p>
            <a:r>
              <a:rPr lang="en-IN" dirty="0"/>
              <a:t>Valuable suggestions from some of the future users</a:t>
            </a:r>
          </a:p>
        </p:txBody>
      </p:sp>
      <p:sp>
        <p:nvSpPr>
          <p:cNvPr id="4" name="TextBox 3">
            <a:extLst>
              <a:ext uri="{FF2B5EF4-FFF2-40B4-BE49-F238E27FC236}">
                <a16:creationId xmlns:a16="http://schemas.microsoft.com/office/drawing/2014/main" id="{7A250568-05B8-4709-8C0C-65965797E654}"/>
              </a:ext>
            </a:extLst>
          </p:cNvPr>
          <p:cNvSpPr txBox="1"/>
          <p:nvPr/>
        </p:nvSpPr>
        <p:spPr>
          <a:xfrm>
            <a:off x="1474236" y="2121162"/>
            <a:ext cx="8789437" cy="3693319"/>
          </a:xfrm>
          <a:prstGeom prst="rect">
            <a:avLst/>
          </a:prstGeom>
          <a:noFill/>
        </p:spPr>
        <p:txBody>
          <a:bodyPr wrap="square" rtlCol="0">
            <a:spAutoFit/>
          </a:bodyPr>
          <a:lstStyle/>
          <a:p>
            <a:r>
              <a:rPr lang="en-US" dirty="0"/>
              <a:t>• AI has been incorporated in each and every field. We being the future engineers can work together to bring some changes in the currently existing lane system. So this is a good step. The only thing that is needed to be kept in mind is that we must be aware of the source of fund during the initial phase as these types of automated system needed a fair amount of funds.</a:t>
            </a:r>
          </a:p>
          <a:p>
            <a:r>
              <a:rPr lang="en-US" dirty="0"/>
              <a:t>• Google already provides options for best route based on various conditions. Based on the cars on road and where they are heading to, it may be good to have synchronized traffic signals and diversion of routes for same destination. Also, we should have ability to book a parking lot while driving. Also, it may be good to have VIP vehicle movements synchronized with traffic situations. </a:t>
            </a:r>
          </a:p>
          <a:p>
            <a:r>
              <a:rPr lang="en-US" dirty="0"/>
              <a:t>• Yes this is a great idea considering the current traffic conditions. At our times in the late 1980s the situation was very nice, since automobile industry had just started to grow but now there is a need of such things to manage the roads and vehicles. </a:t>
            </a:r>
            <a:endParaRPr lang="en-IN" dirty="0"/>
          </a:p>
        </p:txBody>
      </p:sp>
    </p:spTree>
    <p:extLst>
      <p:ext uri="{BB962C8B-B14F-4D97-AF65-F5344CB8AC3E}">
        <p14:creationId xmlns:p14="http://schemas.microsoft.com/office/powerpoint/2010/main" val="16632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880AD6-4CD1-425E-BF89-AF4FE48E636A}"/>
              </a:ext>
            </a:extLst>
          </p:cNvPr>
          <p:cNvSpPr>
            <a:spLocks noGrp="1"/>
          </p:cNvSpPr>
          <p:nvPr>
            <p:ph idx="1"/>
          </p:nvPr>
        </p:nvSpPr>
        <p:spPr>
          <a:xfrm>
            <a:off x="3686908" y="2511425"/>
            <a:ext cx="5175738" cy="1304437"/>
          </a:xfrm>
        </p:spPr>
        <p:txBody>
          <a:bodyPr>
            <a:noAutofit/>
          </a:bodyPr>
          <a:lstStyle/>
          <a:p>
            <a:pPr marL="0" indent="0">
              <a:buNone/>
            </a:pPr>
            <a:r>
              <a:rPr lang="en-IN" sz="6600" dirty="0"/>
              <a:t>Thank You</a:t>
            </a:r>
          </a:p>
        </p:txBody>
      </p:sp>
    </p:spTree>
    <p:extLst>
      <p:ext uri="{BB962C8B-B14F-4D97-AF65-F5344CB8AC3E}">
        <p14:creationId xmlns:p14="http://schemas.microsoft.com/office/powerpoint/2010/main" val="163554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A349-49B3-4AA2-B3C2-CCB03A535478}"/>
              </a:ext>
            </a:extLst>
          </p:cNvPr>
          <p:cNvSpPr>
            <a:spLocks noGrp="1"/>
          </p:cNvSpPr>
          <p:nvPr>
            <p:ph type="title"/>
          </p:nvPr>
        </p:nvSpPr>
        <p:spPr>
          <a:xfrm>
            <a:off x="1565591" y="340361"/>
            <a:ext cx="10018713" cy="919480"/>
          </a:xfrm>
        </p:spPr>
        <p:txBody>
          <a:bodyPr/>
          <a:lstStyle/>
          <a:p>
            <a:r>
              <a:rPr lang="en-IN" dirty="0"/>
              <a:t>Solutions</a:t>
            </a:r>
          </a:p>
        </p:txBody>
      </p:sp>
      <p:sp>
        <p:nvSpPr>
          <p:cNvPr id="3" name="Content Placeholder 2">
            <a:extLst>
              <a:ext uri="{FF2B5EF4-FFF2-40B4-BE49-F238E27FC236}">
                <a16:creationId xmlns:a16="http://schemas.microsoft.com/office/drawing/2014/main" id="{1142A2C8-6EF1-476B-A536-B7350B8B1757}"/>
              </a:ext>
            </a:extLst>
          </p:cNvPr>
          <p:cNvSpPr>
            <a:spLocks noGrp="1"/>
          </p:cNvSpPr>
          <p:nvPr>
            <p:ph idx="1"/>
          </p:nvPr>
        </p:nvSpPr>
        <p:spPr>
          <a:xfrm>
            <a:off x="1839910" y="1498600"/>
            <a:ext cx="10018713" cy="4993638"/>
          </a:xfrm>
        </p:spPr>
        <p:txBody>
          <a:bodyPr>
            <a:normAutofit fontScale="92500" lnSpcReduction="10000"/>
          </a:bodyPr>
          <a:lstStyle/>
          <a:p>
            <a:pPr marL="285750" indent="-285750">
              <a:lnSpc>
                <a:spcPct val="150000"/>
              </a:lnSpc>
              <a:buFont typeface="Arial" panose="020B0604020202020204" pitchFamily="34" charset="0"/>
              <a:buChar char="•"/>
            </a:pPr>
            <a:r>
              <a:rPr lang="en-IN" sz="2200" b="1" dirty="0"/>
              <a:t>Third eye for the blind:-</a:t>
            </a:r>
            <a:r>
              <a:rPr lang="en-US" sz="2200" b="1" i="0" dirty="0">
                <a:solidFill>
                  <a:srgbClr val="202124"/>
                </a:solidFill>
                <a:effectLst/>
                <a:latin typeface="Roboto"/>
              </a:rPr>
              <a:t> </a:t>
            </a:r>
            <a:r>
              <a:rPr lang="en-US" sz="2200" b="0" i="0" dirty="0">
                <a:solidFill>
                  <a:srgbClr val="202124"/>
                </a:solidFill>
                <a:effectLst/>
                <a:latin typeface="Roboto"/>
              </a:rPr>
              <a:t>This solution will help the visually impaired person to detect obstacles in the way. This feature will notify the user depending upon the distance between user and obstacle. </a:t>
            </a:r>
          </a:p>
          <a:p>
            <a:pPr marL="0" indent="0">
              <a:lnSpc>
                <a:spcPct val="160000"/>
              </a:lnSpc>
              <a:buNone/>
            </a:pPr>
            <a:endParaRPr lang="en-IN" sz="2200" dirty="0"/>
          </a:p>
          <a:p>
            <a:pPr marL="285750" indent="-285750">
              <a:lnSpc>
                <a:spcPct val="160000"/>
              </a:lnSpc>
              <a:buFont typeface="Arial" panose="020B0604020202020204" pitchFamily="34" charset="0"/>
              <a:buChar char="•"/>
            </a:pPr>
            <a:r>
              <a:rPr lang="en-IN" sz="2200" b="1" dirty="0"/>
              <a:t>Automated street lights:-</a:t>
            </a:r>
            <a:r>
              <a:rPr lang="en-IN" sz="22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200" dirty="0">
                <a:latin typeface="Calibri" panose="020F0502020204030204" pitchFamily="34" charset="0"/>
                <a:ea typeface="Calibri" panose="020F0502020204030204" pitchFamily="34" charset="0"/>
                <a:cs typeface="Times New Roman" panose="02020603050405020304" pitchFamily="18" charset="0"/>
              </a:rPr>
              <a:t>We will try to build street lights which will get automatically turned on a</a:t>
            </a:r>
            <a:r>
              <a:rPr lang="en-IN" sz="2200" dirty="0">
                <a:effectLst/>
                <a:latin typeface="Calibri" panose="020F0502020204030204" pitchFamily="34" charset="0"/>
                <a:ea typeface="Calibri" panose="020F0502020204030204" pitchFamily="34" charset="0"/>
                <a:cs typeface="Times New Roman" panose="02020603050405020304" pitchFamily="18" charset="0"/>
              </a:rPr>
              <a:t>t the night time or specifically in the cloudy weather and automatically turned off in the day time .</a:t>
            </a:r>
          </a:p>
          <a:p>
            <a:pPr marL="0" indent="0">
              <a:lnSpc>
                <a:spcPct val="170000"/>
              </a:lnSpc>
              <a:buNone/>
            </a:pPr>
            <a:endParaRPr lang="en-IN" sz="2200" dirty="0"/>
          </a:p>
          <a:p>
            <a:pPr marL="285750" indent="-285750">
              <a:lnSpc>
                <a:spcPct val="170000"/>
              </a:lnSpc>
              <a:buFont typeface="Arial" panose="020B0604020202020204" pitchFamily="34" charset="0"/>
              <a:buChar char="•"/>
            </a:pPr>
            <a:r>
              <a:rPr lang="en-IN" sz="2200" b="1" dirty="0"/>
              <a:t>Automated parking lot:- </a:t>
            </a:r>
            <a:r>
              <a:rPr lang="en-US" sz="2200" b="0" i="0" dirty="0">
                <a:solidFill>
                  <a:srgbClr val="202124"/>
                </a:solidFill>
                <a:effectLst/>
                <a:latin typeface="Roboto"/>
              </a:rPr>
              <a:t>A unique automated parking system which will automatically allot places for the cars based on the availability.</a:t>
            </a:r>
          </a:p>
        </p:txBody>
      </p:sp>
    </p:spTree>
    <p:extLst>
      <p:ext uri="{BB962C8B-B14F-4D97-AF65-F5344CB8AC3E}">
        <p14:creationId xmlns:p14="http://schemas.microsoft.com/office/powerpoint/2010/main" val="1164790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2ED0-96CB-45F3-8A3F-4886B7269F45}"/>
              </a:ext>
            </a:extLst>
          </p:cNvPr>
          <p:cNvSpPr>
            <a:spLocks noGrp="1"/>
          </p:cNvSpPr>
          <p:nvPr>
            <p:ph type="title"/>
          </p:nvPr>
        </p:nvSpPr>
        <p:spPr>
          <a:xfrm>
            <a:off x="1484311" y="685801"/>
            <a:ext cx="10018713" cy="838200"/>
          </a:xfrm>
        </p:spPr>
        <p:txBody>
          <a:bodyPr/>
          <a:lstStyle/>
          <a:p>
            <a:r>
              <a:rPr lang="en-IN" dirty="0"/>
              <a:t>Solution</a:t>
            </a:r>
          </a:p>
        </p:txBody>
      </p:sp>
      <p:sp>
        <p:nvSpPr>
          <p:cNvPr id="3" name="Content Placeholder 2">
            <a:extLst>
              <a:ext uri="{FF2B5EF4-FFF2-40B4-BE49-F238E27FC236}">
                <a16:creationId xmlns:a16="http://schemas.microsoft.com/office/drawing/2014/main" id="{4B67B7B1-9074-4427-A607-A6AEF6689677}"/>
              </a:ext>
            </a:extLst>
          </p:cNvPr>
          <p:cNvSpPr>
            <a:spLocks noGrp="1"/>
          </p:cNvSpPr>
          <p:nvPr>
            <p:ph idx="1"/>
          </p:nvPr>
        </p:nvSpPr>
        <p:spPr>
          <a:xfrm>
            <a:off x="1646870" y="2021841"/>
            <a:ext cx="10018713" cy="4267199"/>
          </a:xfrm>
        </p:spPr>
        <p:txBody>
          <a:bodyPr>
            <a:normAutofit/>
          </a:bodyPr>
          <a:lstStyle/>
          <a:p>
            <a:pPr marL="285750" indent="-285750">
              <a:lnSpc>
                <a:spcPct val="150000"/>
              </a:lnSpc>
              <a:buFont typeface="Arial" panose="020B0604020202020204" pitchFamily="34" charset="0"/>
              <a:buChar char="•"/>
            </a:pPr>
            <a:r>
              <a:rPr lang="en-IN" b="1" dirty="0"/>
              <a:t>Distancing between the cars :- </a:t>
            </a:r>
            <a:r>
              <a:rPr lang="en-IN" dirty="0"/>
              <a:t>At a particular point of road we will add ultrasonic distance sensors to calculate the distance between cars .</a:t>
            </a:r>
          </a:p>
          <a:p>
            <a:pPr marL="0" indent="0">
              <a:buNone/>
            </a:pPr>
            <a:endParaRPr lang="en-IN" dirty="0"/>
          </a:p>
          <a:p>
            <a:pPr marL="285750" indent="-285750">
              <a:lnSpc>
                <a:spcPct val="150000"/>
              </a:lnSpc>
              <a:buFont typeface="Arial" panose="020B0604020202020204" pitchFamily="34" charset="0"/>
              <a:buChar char="•"/>
            </a:pPr>
            <a:r>
              <a:rPr lang="en-IN" b="1" dirty="0"/>
              <a:t>Smoke detection:- </a:t>
            </a:r>
            <a:r>
              <a:rPr lang="en-IN" dirty="0"/>
              <a:t>Pollution controlling solution using the smoke detector. The sensors will sense the level of the emitted gas and alert that vehicle </a:t>
            </a:r>
          </a:p>
          <a:p>
            <a:pPr marL="0" indent="0">
              <a:buNone/>
            </a:pPr>
            <a:endParaRPr lang="en-IN" dirty="0"/>
          </a:p>
          <a:p>
            <a:pPr marL="285750" indent="-285750">
              <a:lnSpc>
                <a:spcPct val="150000"/>
              </a:lnSpc>
              <a:buFont typeface="Arial" panose="020B0604020202020204" pitchFamily="34" charset="0"/>
              <a:buChar char="•"/>
            </a:pPr>
            <a:r>
              <a:rPr lang="en-IN" b="1" dirty="0"/>
              <a:t>Smart tool gates:</a:t>
            </a:r>
            <a:r>
              <a:rPr lang="en-IN" dirty="0"/>
              <a:t>- It is a time saver and no manual work, so accurate. Best solution for the traffic jams at the toll gates.</a:t>
            </a:r>
          </a:p>
          <a:p>
            <a:pPr marL="0" indent="0">
              <a:buNone/>
            </a:pPr>
            <a:endParaRPr lang="en-IN" dirty="0"/>
          </a:p>
        </p:txBody>
      </p:sp>
    </p:spTree>
    <p:extLst>
      <p:ext uri="{BB962C8B-B14F-4D97-AF65-F5344CB8AC3E}">
        <p14:creationId xmlns:p14="http://schemas.microsoft.com/office/powerpoint/2010/main" val="78604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69DE-2C20-4D5D-8C4A-DFCA5FC32CF4}"/>
              </a:ext>
            </a:extLst>
          </p:cNvPr>
          <p:cNvSpPr>
            <a:spLocks noGrp="1"/>
          </p:cNvSpPr>
          <p:nvPr>
            <p:ph type="title"/>
          </p:nvPr>
        </p:nvSpPr>
        <p:spPr>
          <a:xfrm>
            <a:off x="1596071" y="411481"/>
            <a:ext cx="10018713" cy="939800"/>
          </a:xfrm>
        </p:spPr>
        <p:txBody>
          <a:bodyPr/>
          <a:lstStyle/>
          <a:p>
            <a:r>
              <a:rPr lang="en-IN" dirty="0"/>
              <a:t>Operational plan</a:t>
            </a:r>
          </a:p>
        </p:txBody>
      </p:sp>
      <p:sp>
        <p:nvSpPr>
          <p:cNvPr id="3" name="Content Placeholder 2">
            <a:extLst>
              <a:ext uri="{FF2B5EF4-FFF2-40B4-BE49-F238E27FC236}">
                <a16:creationId xmlns:a16="http://schemas.microsoft.com/office/drawing/2014/main" id="{3B5819C3-885D-48DA-9590-D7E80484F2F2}"/>
              </a:ext>
            </a:extLst>
          </p:cNvPr>
          <p:cNvSpPr>
            <a:spLocks noGrp="1"/>
          </p:cNvSpPr>
          <p:nvPr>
            <p:ph idx="1"/>
          </p:nvPr>
        </p:nvSpPr>
        <p:spPr>
          <a:xfrm>
            <a:off x="1809430" y="1645920"/>
            <a:ext cx="10018713" cy="4561839"/>
          </a:xfrm>
        </p:spPr>
        <p:txBody>
          <a:bodyPr>
            <a:normAutofit/>
          </a:bodyPr>
          <a:lstStyle/>
          <a:p>
            <a:pPr>
              <a:lnSpc>
                <a:spcPct val="150000"/>
              </a:lnSpc>
            </a:pPr>
            <a:r>
              <a:rPr lang="en-IN" dirty="0"/>
              <a:t>Business model usually refers to a company's plan for making a profit.</a:t>
            </a:r>
          </a:p>
          <a:p>
            <a:pPr>
              <a:lnSpc>
                <a:spcPct val="150000"/>
              </a:lnSpc>
            </a:pPr>
            <a:r>
              <a:rPr lang="en-IN" dirty="0"/>
              <a:t>Some of the ways through which we can improve profit margins on our project are by improving the </a:t>
            </a:r>
            <a:r>
              <a:rPr lang="en-IN" b="1" dirty="0"/>
              <a:t>productivity rates</a:t>
            </a:r>
            <a:r>
              <a:rPr lang="en-IN" dirty="0"/>
              <a:t>, </a:t>
            </a:r>
            <a:r>
              <a:rPr lang="en-IN" b="1" dirty="0"/>
              <a:t>understanding and analysing the costs associated, setting up profitable goals and analysing the same, factors affecting our investment, and finally analysing the results.</a:t>
            </a:r>
          </a:p>
          <a:p>
            <a:pPr>
              <a:lnSpc>
                <a:spcPct val="150000"/>
              </a:lnSpc>
            </a:pPr>
            <a:r>
              <a:rPr lang="en-IN" dirty="0"/>
              <a:t>In order to improve productivity, we will try to plan carefully before taking each and every step keeping in mind the adverse effects it will have on our project and business.</a:t>
            </a:r>
          </a:p>
        </p:txBody>
      </p:sp>
    </p:spTree>
    <p:extLst>
      <p:ext uri="{BB962C8B-B14F-4D97-AF65-F5344CB8AC3E}">
        <p14:creationId xmlns:p14="http://schemas.microsoft.com/office/powerpoint/2010/main" val="506248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FF20E-CEE5-304C-8683-4FE7EB0FB085}"/>
              </a:ext>
            </a:extLst>
          </p:cNvPr>
          <p:cNvSpPr>
            <a:spLocks noGrp="1"/>
          </p:cNvSpPr>
          <p:nvPr>
            <p:ph idx="1"/>
          </p:nvPr>
        </p:nvSpPr>
        <p:spPr>
          <a:xfrm>
            <a:off x="1616390" y="2001521"/>
            <a:ext cx="10018713" cy="3799840"/>
          </a:xfrm>
        </p:spPr>
        <p:txBody>
          <a:bodyPr>
            <a:normAutofit/>
          </a:bodyPr>
          <a:lstStyle/>
          <a:p>
            <a:r>
              <a:rPr lang="en-US" dirty="0"/>
              <a:t>Firstly, we need to expand our reach through the social media by creating a user-friendly website. In addition to this, YouTube can also be also be used as a medium.</a:t>
            </a:r>
          </a:p>
          <a:p>
            <a:r>
              <a:rPr lang="en-US" dirty="0"/>
              <a:t>Then we must contact the big dealers in order to collect a handsome capital.</a:t>
            </a:r>
          </a:p>
          <a:p>
            <a:r>
              <a:rPr lang="en-US" dirty="0"/>
              <a:t>The big dealers can also help us with their reach to expand our business.</a:t>
            </a:r>
          </a:p>
          <a:p>
            <a:r>
              <a:rPr lang="en-US" dirty="0"/>
              <a:t>After this, we must collect a group of engineers specialized in different fields including Computer Science, Electrical, Civil, Mechanical, Electronics, etc.</a:t>
            </a:r>
          </a:p>
        </p:txBody>
      </p:sp>
      <p:sp>
        <p:nvSpPr>
          <p:cNvPr id="6" name="Title 1">
            <a:extLst>
              <a:ext uri="{FF2B5EF4-FFF2-40B4-BE49-F238E27FC236}">
                <a16:creationId xmlns:a16="http://schemas.microsoft.com/office/drawing/2014/main" id="{40759371-BD36-42FD-AAA6-B974B806C616}"/>
              </a:ext>
            </a:extLst>
          </p:cNvPr>
          <p:cNvSpPr txBox="1">
            <a:spLocks/>
          </p:cNvSpPr>
          <p:nvPr/>
        </p:nvSpPr>
        <p:spPr>
          <a:xfrm>
            <a:off x="1596071" y="411481"/>
            <a:ext cx="10018713" cy="939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IN"/>
              <a:t>Operational plan</a:t>
            </a:r>
            <a:endParaRPr lang="en-IN" dirty="0"/>
          </a:p>
        </p:txBody>
      </p:sp>
    </p:spTree>
    <p:extLst>
      <p:ext uri="{BB962C8B-B14F-4D97-AF65-F5344CB8AC3E}">
        <p14:creationId xmlns:p14="http://schemas.microsoft.com/office/powerpoint/2010/main" val="322137264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0</TotalTime>
  <Words>3836</Words>
  <Application>Microsoft Office PowerPoint</Application>
  <PresentationFormat>Widescreen</PresentationFormat>
  <Paragraphs>320</Paragraphs>
  <Slides>52</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Arial</vt:lpstr>
      <vt:lpstr>Bahnschrift</vt:lpstr>
      <vt:lpstr>Bahnschrift SemiBold</vt:lpstr>
      <vt:lpstr>Calibri</vt:lpstr>
      <vt:lpstr>Courier New</vt:lpstr>
      <vt:lpstr>ff1</vt:lpstr>
      <vt:lpstr>Gill Sans MT</vt:lpstr>
      <vt:lpstr>Impact</vt:lpstr>
      <vt:lpstr>Lato Light</vt:lpstr>
      <vt:lpstr>Muli ExtraLight</vt:lpstr>
      <vt:lpstr>Poppins</vt:lpstr>
      <vt:lpstr>Poppins Light</vt:lpstr>
      <vt:lpstr>Roboto</vt:lpstr>
      <vt:lpstr>RobotoCondensedLight</vt:lpstr>
      <vt:lpstr>Times New Roman</vt:lpstr>
      <vt:lpstr>Wingdings</vt:lpstr>
      <vt:lpstr>Badge</vt:lpstr>
      <vt:lpstr>Automated Lane System</vt:lpstr>
      <vt:lpstr>Introduction</vt:lpstr>
      <vt:lpstr>Abstract</vt:lpstr>
      <vt:lpstr>REVIEW -1</vt:lpstr>
      <vt:lpstr>Problem</vt:lpstr>
      <vt:lpstr>Solutions</vt:lpstr>
      <vt:lpstr>Solution</vt:lpstr>
      <vt:lpstr>Operational plan</vt:lpstr>
      <vt:lpstr>PowerPoint Presentation</vt:lpstr>
      <vt:lpstr>Operational plan</vt:lpstr>
      <vt:lpstr>Operational plan</vt:lpstr>
      <vt:lpstr>Market Analysis</vt:lpstr>
      <vt:lpstr>PowerPoint Presentation</vt:lpstr>
      <vt:lpstr>Major Companies in road construction</vt:lpstr>
      <vt:lpstr>Quantitative Market Analysis</vt:lpstr>
      <vt:lpstr>PowerPoint Presentation</vt:lpstr>
      <vt:lpstr>Key Target Audience</vt:lpstr>
      <vt:lpstr>REVIEW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-3</vt:lpstr>
      <vt:lpstr>Customer Acquisition</vt:lpstr>
      <vt:lpstr>B2B2C Model</vt:lpstr>
      <vt:lpstr>Make Customer from Customer</vt:lpstr>
      <vt:lpstr>PowerPoint Presentation</vt:lpstr>
      <vt:lpstr>PowerPoint Presentation</vt:lpstr>
      <vt:lpstr>PowerPoint Presentation</vt:lpstr>
      <vt:lpstr>PowerPoint Presentation</vt:lpstr>
      <vt:lpstr>PowerPoint Presentation</vt:lpstr>
      <vt:lpstr>Marketing Strategies</vt:lpstr>
      <vt:lpstr>PowerPoint Presentation</vt:lpstr>
      <vt:lpstr>PowerPoint Presentation</vt:lpstr>
      <vt:lpstr>PowerPoint Presentation</vt:lpstr>
      <vt:lpstr>Initial Public Offering (IPO)</vt:lpstr>
      <vt:lpstr>Going for IPO – Initial Public Offering</vt:lpstr>
      <vt:lpstr>Some more Investments and the Profits generated</vt:lpstr>
      <vt:lpstr>Customer feedback </vt:lpstr>
      <vt:lpstr>PowerPoint Presentation</vt:lpstr>
      <vt:lpstr>PowerPoint Presentation</vt:lpstr>
      <vt:lpstr>Valuable suggestions from some of the future users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Ninad Topale</dc:creator>
  <cp:lastModifiedBy>Ninad Topale</cp:lastModifiedBy>
  <cp:revision>106</cp:revision>
  <dcterms:created xsi:type="dcterms:W3CDTF">2021-03-03T13:58:13Z</dcterms:created>
  <dcterms:modified xsi:type="dcterms:W3CDTF">2021-05-29T18:41:01Z</dcterms:modified>
</cp:coreProperties>
</file>